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47"/>
  </p:notesMasterIdLst>
  <p:handoutMasterIdLst>
    <p:handoutMasterId r:id="rId48"/>
  </p:handoutMasterIdLst>
  <p:sldIdLst>
    <p:sldId id="404" r:id="rId2"/>
    <p:sldId id="422" r:id="rId3"/>
    <p:sldId id="408" r:id="rId4"/>
    <p:sldId id="263" r:id="rId5"/>
    <p:sldId id="439" r:id="rId6"/>
    <p:sldId id="441" r:id="rId7"/>
    <p:sldId id="442" r:id="rId8"/>
    <p:sldId id="305" r:id="rId9"/>
    <p:sldId id="306" r:id="rId10"/>
    <p:sldId id="307" r:id="rId11"/>
    <p:sldId id="363" r:id="rId12"/>
    <p:sldId id="380" r:id="rId13"/>
    <p:sldId id="429" r:id="rId14"/>
    <p:sldId id="430" r:id="rId15"/>
    <p:sldId id="431" r:id="rId16"/>
    <p:sldId id="432" r:id="rId17"/>
    <p:sldId id="370" r:id="rId18"/>
    <p:sldId id="444" r:id="rId19"/>
    <p:sldId id="445" r:id="rId20"/>
    <p:sldId id="376" r:id="rId21"/>
    <p:sldId id="315" r:id="rId22"/>
    <p:sldId id="391" r:id="rId23"/>
    <p:sldId id="392" r:id="rId24"/>
    <p:sldId id="345" r:id="rId25"/>
    <p:sldId id="375" r:id="rId26"/>
    <p:sldId id="317" r:id="rId27"/>
    <p:sldId id="318" r:id="rId28"/>
    <p:sldId id="336" r:id="rId29"/>
    <p:sldId id="337" r:id="rId30"/>
    <p:sldId id="320" r:id="rId31"/>
    <p:sldId id="321" r:id="rId32"/>
    <p:sldId id="322" r:id="rId33"/>
    <p:sldId id="323" r:id="rId34"/>
    <p:sldId id="324" r:id="rId35"/>
    <p:sldId id="325" r:id="rId36"/>
    <p:sldId id="297" r:id="rId37"/>
    <p:sldId id="298" r:id="rId38"/>
    <p:sldId id="446" r:id="rId39"/>
    <p:sldId id="330" r:id="rId40"/>
    <p:sldId id="346" r:id="rId41"/>
    <p:sldId id="288" r:id="rId42"/>
    <p:sldId id="310" r:id="rId43"/>
    <p:sldId id="437" r:id="rId44"/>
    <p:sldId id="438" r:id="rId45"/>
    <p:sldId id="440" r:id="rId46"/>
  </p:sldIdLst>
  <p:sldSz cx="9144000" cy="6858000" type="screen4x3"/>
  <p:notesSz cx="6858000" cy="9947275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42E6E-6224-4844-A165-074316305D7E}" type="datetimeFigureOut">
              <a:rPr lang="en-US" smtClean="0"/>
              <a:pPr/>
              <a:t>22-Mar-18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1D946-79C2-474B-9463-3E73C364ED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253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7CF72-4989-438D-BD96-7865BFD91B11}" type="datetimeFigureOut">
              <a:rPr lang="id-ID" smtClean="0"/>
              <a:pPr/>
              <a:t>22/03/2018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B5E40-D1A4-4B2F-BCE0-73D1D525EFD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069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5E40-D1A4-4B2F-BCE0-73D1D525EFD8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29902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d-ID" dirty="0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9800"/>
            <a:fld id="{E5D93D76-5AE1-438B-AC07-B16ED8B36784}" type="slidenum">
              <a:rPr lang="en-US" smtClean="0"/>
              <a:pPr defTabSz="939800"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26433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val="832017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97FE-5847-4E1E-9333-60B4DC8273EE}" type="datetimeFigureOut">
              <a:rPr lang="id-ID" smtClean="0"/>
              <a:pPr/>
              <a:t>22/03/2018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97FE-5847-4E1E-9333-60B4DC8273EE}" type="datetimeFigureOut">
              <a:rPr lang="id-ID" smtClean="0"/>
              <a:pPr/>
              <a:t>22/03/2018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BE7-6C42-4E7D-ADED-4EB8C56DD459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97FE-5847-4E1E-9333-60B4DC8273EE}" type="datetimeFigureOut">
              <a:rPr lang="id-ID" smtClean="0"/>
              <a:pPr/>
              <a:t>22/03/2018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BE7-6C42-4E7D-ADED-4EB8C56DD459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97FE-5847-4E1E-9333-60B4DC8273EE}" type="datetimeFigureOut">
              <a:rPr lang="id-ID" smtClean="0"/>
              <a:pPr/>
              <a:t>22/03/2018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BE7-6C42-4E7D-ADED-4EB8C56DD459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97FE-5847-4E1E-9333-60B4DC8273EE}" type="datetimeFigureOut">
              <a:rPr lang="id-ID" smtClean="0"/>
              <a:pPr/>
              <a:t>22/03/2018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BE7-6C42-4E7D-ADED-4EB8C56DD459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97FE-5847-4E1E-9333-60B4DC8273EE}" type="datetimeFigureOut">
              <a:rPr lang="id-ID" smtClean="0"/>
              <a:pPr/>
              <a:t>22/03/2018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BE7-6C42-4E7D-ADED-4EB8C56DD459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97FE-5847-4E1E-9333-60B4DC8273EE}" type="datetimeFigureOut">
              <a:rPr lang="id-ID" smtClean="0"/>
              <a:pPr/>
              <a:t>22/03/2018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BE7-6C42-4E7D-ADED-4EB8C56DD459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97FE-5847-4E1E-9333-60B4DC8273EE}" type="datetimeFigureOut">
              <a:rPr lang="id-ID" smtClean="0"/>
              <a:pPr/>
              <a:t>22/03/2018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97FE-5847-4E1E-9333-60B4DC8273EE}" type="datetimeFigureOut">
              <a:rPr lang="id-ID" smtClean="0"/>
              <a:pPr/>
              <a:t>22/03/2018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D935BE7-6C42-4E7D-ADED-4EB8C56DD459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97FE-5847-4E1E-9333-60B4DC8273EE}" type="datetimeFigureOut">
              <a:rPr lang="id-ID" smtClean="0"/>
              <a:pPr/>
              <a:t>22/03/2018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BE7-6C42-4E7D-ADED-4EB8C56DD459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97FE-5847-4E1E-9333-60B4DC8273EE}" type="datetimeFigureOut">
              <a:rPr lang="id-ID" smtClean="0"/>
              <a:pPr/>
              <a:t>22/03/2018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BE7-6C42-4E7D-ADED-4EB8C56DD459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AE8B9-81F6-4760-A5D0-8BCB8F593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8E585-1993-404D-BAC4-1EABB61F0E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4F197FE-5847-4E1E-9333-60B4DC8273EE}" type="datetimeFigureOut">
              <a:rPr lang="id-ID" smtClean="0"/>
              <a:pPr/>
              <a:t>22/03/2018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935BE7-6C42-4E7D-ADED-4EB8C56DD459}" type="slidenum">
              <a:rPr lang="id-ID" smtClean="0"/>
              <a:pPr/>
              <a:t>‹#›</a:t>
            </a:fld>
            <a:endParaRPr lang="id-ID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slide" Target="slide2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712968" cy="25922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SOSIALISASI</a:t>
            </a:r>
            <a:r>
              <a:rPr lang="id-ID" sz="3600" dirty="0" smtClean="0"/>
              <a:t/>
            </a:r>
            <a:br>
              <a:rPr lang="id-ID" sz="3600" dirty="0" smtClean="0"/>
            </a:br>
            <a:r>
              <a:rPr lang="id-ID" sz="4400" dirty="0" smtClean="0">
                <a:solidFill>
                  <a:srgbClr val="FF0000"/>
                </a:solidFill>
                <a:latin typeface="Berlin Sans FB Demi" pitchFamily="34" charset="0"/>
              </a:rPr>
              <a:t>JABATAN FUNGSIONAL </a:t>
            </a:r>
            <a:br>
              <a:rPr lang="id-ID" sz="4400" dirty="0" smtClean="0">
                <a:solidFill>
                  <a:srgbClr val="FF0000"/>
                </a:solidFill>
                <a:latin typeface="Berlin Sans FB Demi" pitchFamily="34" charset="0"/>
              </a:rPr>
            </a:br>
            <a:r>
              <a:rPr lang="id-ID" sz="4400" dirty="0" smtClean="0">
                <a:solidFill>
                  <a:srgbClr val="FF0000"/>
                </a:solidFill>
                <a:latin typeface="Berlin Sans FB Demi" pitchFamily="34" charset="0"/>
              </a:rPr>
              <a:t>SURVEYOR PEMETAAN</a:t>
            </a:r>
            <a:r>
              <a:rPr lang="en-US" sz="4400" dirty="0" smtClean="0">
                <a:solidFill>
                  <a:srgbClr val="FF0000"/>
                </a:solidFill>
                <a:latin typeface="Berlin Sans FB Demi" pitchFamily="34" charset="0"/>
              </a:rPr>
              <a:t/>
            </a:r>
            <a:br>
              <a:rPr lang="en-US" sz="4400" dirty="0" smtClean="0">
                <a:solidFill>
                  <a:srgbClr val="FF0000"/>
                </a:solidFill>
                <a:latin typeface="Berlin Sans FB Demi" pitchFamily="34" charset="0"/>
              </a:rPr>
            </a:br>
            <a:r>
              <a:rPr lang="en-US" sz="4400" dirty="0" smtClean="0">
                <a:solidFill>
                  <a:srgbClr val="FFFF00"/>
                </a:solidFill>
                <a:latin typeface="Berlin Sans FB Demi" pitchFamily="34" charset="0"/>
              </a:rPr>
              <a:t>DI PROVINSI JAWA TIMUR</a:t>
            </a:r>
            <a:r>
              <a:rPr lang="id-ID" sz="4400" dirty="0" smtClean="0">
                <a:solidFill>
                  <a:srgbClr val="FF0000"/>
                </a:solidFill>
                <a:latin typeface="Berlin Sans FB Demi" pitchFamily="34" charset="0"/>
              </a:rPr>
              <a:t/>
            </a:r>
            <a:br>
              <a:rPr lang="id-ID" sz="4400" dirty="0" smtClean="0">
                <a:solidFill>
                  <a:srgbClr val="FF0000"/>
                </a:solidFill>
                <a:latin typeface="Berlin Sans FB Demi" pitchFamily="34" charset="0"/>
              </a:rPr>
            </a:br>
            <a:endParaRPr lang="id-ID" sz="44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5589240"/>
            <a:ext cx="8215370" cy="98303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Oleh</a:t>
            </a:r>
            <a:r>
              <a:rPr lang="en-US" dirty="0" smtClean="0">
                <a:solidFill>
                  <a:srgbClr val="FF0000"/>
                </a:solidFill>
              </a:rPr>
              <a:t> : </a:t>
            </a:r>
            <a:r>
              <a:rPr lang="en-US" dirty="0" err="1" smtClean="0">
                <a:solidFill>
                  <a:srgbClr val="FF0000"/>
                </a:solidFill>
              </a:rPr>
              <a:t>Sigit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Murjati</a:t>
            </a:r>
            <a:endParaRPr lang="id-ID" dirty="0" smtClean="0">
              <a:solidFill>
                <a:srgbClr val="FF0000"/>
              </a:solidFill>
            </a:endParaRPr>
          </a:p>
          <a:p>
            <a:pPr algn="ctr"/>
            <a:r>
              <a:rPr lang="id-ID" dirty="0" smtClean="0">
                <a:solidFill>
                  <a:srgbClr val="FF0000"/>
                </a:solidFill>
              </a:rPr>
              <a:t>Ka. Bagian Kepegawaian dan Organisasi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Surabaya, 22 </a:t>
            </a:r>
            <a:r>
              <a:rPr lang="en-US" dirty="0" err="1" smtClean="0">
                <a:solidFill>
                  <a:srgbClr val="FFFF00"/>
                </a:solidFill>
              </a:rPr>
              <a:t>Maret</a:t>
            </a:r>
            <a:r>
              <a:rPr lang="en-US" dirty="0" smtClean="0">
                <a:solidFill>
                  <a:srgbClr val="FFFF00"/>
                </a:solidFill>
              </a:rPr>
              <a:t> 2018</a:t>
            </a:r>
            <a:endParaRPr lang="id-ID" dirty="0" smtClean="0">
              <a:solidFill>
                <a:srgbClr val="FFFF00"/>
              </a:solidFill>
            </a:endParaRPr>
          </a:p>
          <a:p>
            <a:pPr algn="ctr"/>
            <a:endParaRPr lang="id-ID" dirty="0" smtClean="0"/>
          </a:p>
        </p:txBody>
      </p:sp>
      <p:pic>
        <p:nvPicPr>
          <p:cNvPr id="4" name="Picture 3" descr="REVISI LOGO BIG[1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" t="11186" r="9616" b="8546"/>
          <a:stretch>
            <a:fillRect/>
          </a:stretch>
        </p:blipFill>
        <p:spPr bwMode="auto">
          <a:xfrm>
            <a:off x="3851920" y="3643314"/>
            <a:ext cx="1361882" cy="1214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 fontScale="90000"/>
          </a:bodyPr>
          <a:lstStyle/>
          <a:p>
            <a:pPr algn="ctr"/>
            <a:r>
              <a:rPr lang="id-ID" sz="4000" b="1" dirty="0" smtClean="0">
                <a:ea typeface="ＭＳ Ｐゴシック" pitchFamily="34" charset="-128"/>
              </a:rPr>
              <a:t>Kebijakan Nasional JFT</a:t>
            </a:r>
            <a:r>
              <a:rPr lang="en-US" sz="4000" b="1" dirty="0" smtClean="0">
                <a:ea typeface="ＭＳ Ｐゴシック" pitchFamily="34" charset="-128"/>
              </a:rPr>
              <a:t> </a:t>
            </a:r>
            <a:br>
              <a:rPr lang="en-US" sz="4000" b="1" dirty="0" smtClean="0">
                <a:ea typeface="ＭＳ Ｐゴシック" pitchFamily="34" charset="-128"/>
              </a:rPr>
            </a:br>
            <a:r>
              <a:rPr lang="en-US" sz="2700" b="1" dirty="0" smtClean="0">
                <a:solidFill>
                  <a:srgbClr val="FF0000"/>
                </a:solidFill>
                <a:ea typeface="ＭＳ Ｐゴシック" pitchFamily="34" charset="-128"/>
              </a:rPr>
              <a:t>(UU No.</a:t>
            </a:r>
            <a:r>
              <a:rPr lang="id-ID" sz="2700" b="1" dirty="0" smtClean="0">
                <a:solidFill>
                  <a:srgbClr val="FF0000"/>
                </a:solidFill>
                <a:ea typeface="ＭＳ Ｐゴシック" pitchFamily="34" charset="-128"/>
              </a:rPr>
              <a:t>5</a:t>
            </a:r>
            <a:r>
              <a:rPr lang="en-US" sz="2700" b="1" dirty="0" smtClean="0">
                <a:solidFill>
                  <a:srgbClr val="FF0000"/>
                </a:solidFill>
                <a:ea typeface="ＭＳ Ｐゴシック" pitchFamily="34" charset="-128"/>
              </a:rPr>
              <a:t>/2014 ASN Psl.13 </a:t>
            </a:r>
            <a:r>
              <a:rPr lang="en-US" sz="2700" b="1" dirty="0" err="1" smtClean="0">
                <a:solidFill>
                  <a:srgbClr val="FF0000"/>
                </a:solidFill>
                <a:ea typeface="ＭＳ Ｐゴシック" pitchFamily="34" charset="-128"/>
              </a:rPr>
              <a:t>dan</a:t>
            </a:r>
            <a:r>
              <a:rPr lang="en-US" sz="2700" b="1" dirty="0" smtClean="0">
                <a:solidFill>
                  <a:srgbClr val="FF0000"/>
                </a:solidFill>
                <a:ea typeface="ＭＳ Ｐゴシック" pitchFamily="34" charset="-128"/>
              </a:rPr>
              <a:t> PP </a:t>
            </a:r>
            <a:r>
              <a:rPr lang="en-US" sz="2700" b="1" dirty="0" err="1" smtClean="0">
                <a:solidFill>
                  <a:srgbClr val="FF0000"/>
                </a:solidFill>
                <a:ea typeface="ＭＳ Ｐゴシック" pitchFamily="34" charset="-128"/>
              </a:rPr>
              <a:t>Nomor</a:t>
            </a:r>
            <a:r>
              <a:rPr lang="en-US" sz="2700" b="1" dirty="0" smtClean="0">
                <a:solidFill>
                  <a:srgbClr val="FF0000"/>
                </a:solidFill>
                <a:ea typeface="ＭＳ Ｐゴシック" pitchFamily="34" charset="-128"/>
              </a:rPr>
              <a:t> 11 </a:t>
            </a:r>
            <a:r>
              <a:rPr lang="en-US" sz="2700" b="1" dirty="0" err="1" smtClean="0">
                <a:solidFill>
                  <a:srgbClr val="FF0000"/>
                </a:solidFill>
                <a:ea typeface="ＭＳ Ｐゴシック" pitchFamily="34" charset="-128"/>
              </a:rPr>
              <a:t>Tahun</a:t>
            </a:r>
            <a:r>
              <a:rPr lang="en-US" sz="2700" b="1" dirty="0" smtClean="0">
                <a:solidFill>
                  <a:srgbClr val="FF0000"/>
                </a:solidFill>
                <a:ea typeface="ＭＳ Ｐゴシック" pitchFamily="34" charset="-128"/>
              </a:rPr>
              <a:t> 2017 Psl.47)</a:t>
            </a:r>
            <a:endParaRPr lang="id-ID" sz="2700" b="1" dirty="0" smtClean="0">
              <a:solidFill>
                <a:srgbClr val="FF0000"/>
              </a:solidFill>
              <a:ea typeface="ＭＳ Ｐゴシック" pitchFamily="34" charset="-128"/>
            </a:endParaRPr>
          </a:p>
        </p:txBody>
      </p:sp>
      <p:pic>
        <p:nvPicPr>
          <p:cNvPr id="53250" name="Picture 3"/>
          <p:cNvPicPr>
            <a:picLocks noChangeAspect="1" noChangeArrowheads="1"/>
          </p:cNvPicPr>
          <p:nvPr/>
        </p:nvPicPr>
        <p:blipFill>
          <a:blip r:embed="rId2" cstate="print"/>
          <a:srcRect l="18750" t="9375" r="17381" b="25339"/>
          <a:stretch>
            <a:fillRect/>
          </a:stretch>
        </p:blipFill>
        <p:spPr bwMode="auto">
          <a:xfrm>
            <a:off x="107504" y="1052736"/>
            <a:ext cx="914400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260648"/>
            <a:ext cx="9144000" cy="648072"/>
          </a:xfrm>
          <a:prstGeom prst="roundRect">
            <a:avLst/>
          </a:prstGeom>
          <a:solidFill>
            <a:srgbClr val="17375E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63500" h="63500"/>
            <a:bevelB w="63500" h="635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36575" algn="ctr">
              <a:defRPr/>
            </a:pPr>
            <a:r>
              <a:rPr lang="en-US" sz="3600" kern="600" dirty="0">
                <a:latin typeface="Bodoni MT Black" pitchFamily="18" charset="0"/>
              </a:rPr>
              <a:t>Out line </a:t>
            </a:r>
            <a:r>
              <a:rPr lang="en-US" sz="3600" kern="600" dirty="0" err="1">
                <a:latin typeface="Bodoni MT Black" pitchFamily="18" charset="0"/>
              </a:rPr>
              <a:t>Materi</a:t>
            </a:r>
            <a:endParaRPr lang="en-US" sz="3600" kern="600" dirty="0">
              <a:latin typeface="Bodoni MT Black" pitchFamily="18" charset="0"/>
            </a:endParaRPr>
          </a:p>
        </p:txBody>
      </p:sp>
      <p:sp>
        <p:nvSpPr>
          <p:cNvPr id="9" name="Rounded Rectangle 8">
            <a:hlinkClick r:id="rId3" action="ppaction://hlinksldjump"/>
            <a:hlinkHover r:id="" action="ppaction://noaction" highlightClick="1"/>
          </p:cNvPr>
          <p:cNvSpPr/>
          <p:nvPr/>
        </p:nvSpPr>
        <p:spPr>
          <a:xfrm>
            <a:off x="611560" y="1484785"/>
            <a:ext cx="648071" cy="504056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69850" h="69850"/>
            <a:bevelB w="381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</a:t>
            </a:r>
          </a:p>
        </p:txBody>
      </p:sp>
      <p:sp>
        <p:nvSpPr>
          <p:cNvPr id="11" name="Rounded Rectangle 10">
            <a:hlinkClick r:id="rId4" action="ppaction://hlinksldjump"/>
            <a:hlinkHover r:id="" action="ppaction://noaction" highlightClick="1"/>
          </p:cNvPr>
          <p:cNvSpPr/>
          <p:nvPr/>
        </p:nvSpPr>
        <p:spPr>
          <a:xfrm>
            <a:off x="611561" y="2204864"/>
            <a:ext cx="648072" cy="576064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69850" h="69850"/>
            <a:bevelB w="381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00" spc="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</a:t>
            </a:r>
          </a:p>
        </p:txBody>
      </p:sp>
      <p:sp>
        <p:nvSpPr>
          <p:cNvPr id="20" name="Rounded Rectangle 19">
            <a:hlinkClick r:id="rId5" action="ppaction://hlinksldjump"/>
            <a:hlinkHover r:id="" action="ppaction://noaction" highlightClick="1"/>
          </p:cNvPr>
          <p:cNvSpPr/>
          <p:nvPr/>
        </p:nvSpPr>
        <p:spPr>
          <a:xfrm>
            <a:off x="611561" y="2996952"/>
            <a:ext cx="648072" cy="576064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69850" h="69850"/>
            <a:bevelB w="381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00" spc="5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III</a:t>
            </a:r>
          </a:p>
        </p:txBody>
      </p:sp>
      <p:sp>
        <p:nvSpPr>
          <p:cNvPr id="21" name="TextBox 20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1475656" y="1340768"/>
            <a:ext cx="616192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err="1" smtClean="0">
                <a:solidFill>
                  <a:srgbClr val="C00000"/>
                </a:solidFill>
                <a:latin typeface="+mn-lt"/>
              </a:rPr>
              <a:t>Regulasi</a:t>
            </a:r>
            <a:r>
              <a:rPr lang="en-US" sz="28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+mn-lt"/>
              </a:rPr>
              <a:t>dan</a:t>
            </a:r>
            <a:r>
              <a:rPr lang="en-US" sz="28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+mn-lt"/>
              </a:rPr>
              <a:t>Pengertian</a:t>
            </a:r>
            <a:endParaRPr lang="en-US" sz="28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3" name="TextBox 22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1403648" y="2132856"/>
            <a:ext cx="74888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err="1" smtClean="0">
                <a:solidFill>
                  <a:srgbClr val="C00000"/>
                </a:solidFill>
                <a:latin typeface="+mn-lt"/>
              </a:rPr>
              <a:t>Pengangkatan</a:t>
            </a:r>
            <a:r>
              <a:rPr lang="en-US" sz="28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+mn-lt"/>
              </a:rPr>
              <a:t>dalam</a:t>
            </a:r>
            <a:r>
              <a:rPr lang="en-US" sz="28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+mn-lt"/>
              </a:rPr>
              <a:t>Jabatan</a:t>
            </a:r>
            <a:r>
              <a:rPr lang="en-US" sz="28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+mn-lt"/>
              </a:rPr>
              <a:t>Fungsional</a:t>
            </a:r>
            <a:r>
              <a:rPr lang="en-US" sz="2800" dirty="0" smtClean="0">
                <a:solidFill>
                  <a:srgbClr val="C00000"/>
                </a:solidFill>
                <a:latin typeface="+mn-lt"/>
              </a:rPr>
              <a:t>  </a:t>
            </a:r>
            <a:r>
              <a:rPr lang="en-US" sz="2800" dirty="0" err="1" smtClean="0">
                <a:solidFill>
                  <a:srgbClr val="C00000"/>
                </a:solidFill>
                <a:latin typeface="+mn-lt"/>
              </a:rPr>
              <a:t>Surta</a:t>
            </a:r>
            <a:endParaRPr lang="en-US" sz="28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5" name="TextBox 24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1403648" y="2924944"/>
            <a:ext cx="75608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err="1" smtClean="0">
                <a:solidFill>
                  <a:srgbClr val="C00000"/>
                </a:solidFill>
                <a:latin typeface="+mn-lt"/>
              </a:rPr>
              <a:t>Penilaian</a:t>
            </a:r>
            <a:r>
              <a:rPr lang="en-US" sz="28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+mn-lt"/>
              </a:rPr>
              <a:t>Angka</a:t>
            </a:r>
            <a:r>
              <a:rPr lang="en-US" sz="28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+mn-lt"/>
              </a:rPr>
              <a:t>Kredit</a:t>
            </a:r>
            <a:r>
              <a:rPr lang="en-US" sz="28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+mn-lt"/>
              </a:rPr>
              <a:t>dan</a:t>
            </a:r>
            <a:r>
              <a:rPr lang="en-US" sz="28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+mn-lt"/>
              </a:rPr>
              <a:t>Penyusunan</a:t>
            </a:r>
            <a:r>
              <a:rPr lang="en-US" sz="28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DUPAK</a:t>
            </a:r>
            <a:endParaRPr lang="en-US" sz="2400" dirty="0">
              <a:solidFill>
                <a:srgbClr val="C00000"/>
              </a:solidFill>
              <a:latin typeface="+mn-lt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685800" y="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>
              <a:buClr>
                <a:srgbClr val="FFFF00"/>
              </a:buClr>
              <a:buFont typeface="Wingdings" pitchFamily="2" charset="2"/>
              <a:buNone/>
            </a:pPr>
            <a:r>
              <a:rPr lang="en-US" sz="3200" b="1" dirty="0">
                <a:cs typeface="Arial" pitchFamily="34" charset="0"/>
              </a:rPr>
              <a:t>LANDASAN OPERASIONAL 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81000" y="1371600"/>
            <a:ext cx="8001000" cy="519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None/>
            </a:pPr>
            <a:r>
              <a:rPr lang="en-US" sz="2800">
                <a:cs typeface="Arial" pitchFamily="34" charset="0"/>
              </a:rPr>
              <a:t> </a:t>
            </a:r>
            <a:endParaRPr lang="en-US" sz="2800" b="1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0" y="990600"/>
            <a:ext cx="9144000" cy="5262979"/>
          </a:xfrm>
          <a:prstGeom prst="rect">
            <a:avLst/>
          </a:prstGeom>
          <a:noFill/>
          <a:ln w="127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000" dirty="0" err="1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Undang-Undang</a:t>
            </a:r>
            <a:r>
              <a:rPr lang="en-US" sz="2000" dirty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No</a:t>
            </a:r>
            <a:r>
              <a:rPr lang="id-ID" sz="2000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mor 5 Tahun 2014</a:t>
            </a:r>
            <a:r>
              <a:rPr lang="en-US" sz="2000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 </a:t>
            </a:r>
            <a:r>
              <a:rPr lang="en-US" sz="2000" dirty="0" err="1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tentang</a:t>
            </a:r>
            <a:r>
              <a:rPr lang="en-US" sz="2000" dirty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 </a:t>
            </a:r>
            <a:r>
              <a:rPr lang="en-US" sz="2000" b="1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ASN</a:t>
            </a:r>
            <a:r>
              <a:rPr lang="id-ID" sz="2000" b="1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;</a:t>
            </a:r>
            <a:endParaRPr lang="en-US" sz="2000" b="1" dirty="0">
              <a:solidFill>
                <a:srgbClr val="00B050"/>
              </a:solidFill>
              <a:latin typeface="Arial Rounded MT Bold" pitchFamily="34" charset="0"/>
              <a:cs typeface="Times New Roman" pitchFamily="18" charset="0"/>
            </a:endParaRP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000" dirty="0" err="1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Undang-Undang</a:t>
            </a:r>
            <a:r>
              <a:rPr lang="en-US" sz="2000" dirty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Nomor</a:t>
            </a:r>
            <a:r>
              <a:rPr lang="en-US" sz="2000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4 </a:t>
            </a:r>
            <a:r>
              <a:rPr lang="en-US" sz="2000" dirty="0" err="1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Tahun</a:t>
            </a:r>
            <a:r>
              <a:rPr lang="en-US" sz="2000" dirty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2011 </a:t>
            </a:r>
            <a:r>
              <a:rPr lang="en-US" sz="2000" dirty="0" err="1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tentang</a:t>
            </a:r>
            <a:r>
              <a:rPr lang="en-US" sz="2000" dirty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Informasi</a:t>
            </a:r>
            <a:r>
              <a:rPr lang="en-US" sz="2000" b="1" dirty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Geospasial</a:t>
            </a:r>
            <a:r>
              <a:rPr lang="id-ID" sz="2000" b="1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;</a:t>
            </a:r>
            <a:endParaRPr lang="en-US" sz="2000" b="1" dirty="0" smtClean="0">
              <a:solidFill>
                <a:srgbClr val="00B050"/>
              </a:solidFill>
              <a:latin typeface="Arial Rounded MT Bold" pitchFamily="34" charset="0"/>
              <a:cs typeface="Times New Roman" pitchFamily="18" charset="0"/>
            </a:endParaRP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000" b="1" dirty="0" err="1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Peraturan</a:t>
            </a:r>
            <a:r>
              <a:rPr lang="en-US" sz="2000" b="1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Pemerintah</a:t>
            </a:r>
            <a:r>
              <a:rPr lang="en-US" sz="2000" b="1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Nomor</a:t>
            </a:r>
            <a:r>
              <a:rPr lang="en-US" sz="2000" b="1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11 </a:t>
            </a:r>
            <a:r>
              <a:rPr lang="en-US" sz="2000" b="1" dirty="0" err="1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Tahun</a:t>
            </a:r>
            <a:r>
              <a:rPr lang="en-US" sz="2000" b="1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2017 </a:t>
            </a:r>
            <a:r>
              <a:rPr lang="en-US" sz="2000" b="1" dirty="0" err="1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tentang</a:t>
            </a:r>
            <a:r>
              <a:rPr lang="en-US" sz="2000" b="1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Manajemen</a:t>
            </a:r>
            <a:r>
              <a:rPr lang="en-US" sz="2000" b="1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ASN</a:t>
            </a:r>
            <a:endParaRPr lang="en-US" sz="2000" b="1" dirty="0">
              <a:solidFill>
                <a:srgbClr val="00B050"/>
              </a:solidFill>
              <a:latin typeface="Arial Rounded MT Bold" pitchFamily="34" charset="0"/>
              <a:cs typeface="Times New Roman" pitchFamily="18" charset="0"/>
            </a:endParaRP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000" dirty="0" err="1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Peraturan</a:t>
            </a:r>
            <a:r>
              <a:rPr lang="en-US" sz="2000" dirty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Pemerintah</a:t>
            </a:r>
            <a:r>
              <a:rPr lang="en-US" sz="2000" dirty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No: </a:t>
            </a:r>
            <a:r>
              <a:rPr lang="en-US" sz="2000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40/2010 </a:t>
            </a:r>
            <a:r>
              <a:rPr lang="en-US" sz="2000" dirty="0" err="1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tentang</a:t>
            </a:r>
            <a:r>
              <a:rPr lang="en-US" sz="2000" dirty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Jabatan</a:t>
            </a:r>
            <a:r>
              <a:rPr lang="en-US" sz="2000" b="1" dirty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Fungsional</a:t>
            </a:r>
            <a:r>
              <a:rPr lang="en-US" sz="2000" b="1" dirty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 PNS</a:t>
            </a:r>
            <a:r>
              <a:rPr lang="id-ID" sz="2000" dirty="0" smtClean="0">
                <a:solidFill>
                  <a:srgbClr val="00B050"/>
                </a:solidFill>
                <a:latin typeface="Arial Rounded MT Bold" pitchFamily="34" charset="0"/>
                <a:cs typeface="Times New Roman" pitchFamily="18" charset="0"/>
              </a:rPr>
              <a:t>;</a:t>
            </a:r>
            <a:endParaRPr lang="en-US" sz="2000" dirty="0" smtClean="0">
              <a:solidFill>
                <a:srgbClr val="00B050"/>
              </a:solidFill>
              <a:latin typeface="Arial Rounded MT Bold" pitchFamily="34" charset="0"/>
              <a:cs typeface="Times New Roman" pitchFamily="18" charset="0"/>
            </a:endParaRP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000" dirty="0" err="1" smtClean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Keppres</a:t>
            </a:r>
            <a:r>
              <a:rPr lang="en-US" sz="2000" dirty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. No. 87 </a:t>
            </a:r>
            <a:r>
              <a:rPr lang="en-US" sz="2000" dirty="0" err="1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Tahun</a:t>
            </a:r>
            <a:r>
              <a:rPr lang="en-US" sz="2000" dirty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1999 </a:t>
            </a:r>
            <a:r>
              <a:rPr lang="en-US" sz="2000" dirty="0" err="1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tentang</a:t>
            </a:r>
            <a:r>
              <a:rPr lang="en-US" sz="2000" dirty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Rumpun</a:t>
            </a:r>
            <a:r>
              <a:rPr lang="en-US" sz="2000" b="1" dirty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Jabatan</a:t>
            </a:r>
            <a:r>
              <a:rPr lang="en-US" sz="2000" b="1" dirty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Fungsional</a:t>
            </a:r>
            <a:r>
              <a:rPr lang="en-US" sz="2000" b="1" dirty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Pegawai</a:t>
            </a:r>
            <a:r>
              <a:rPr lang="en-US" sz="2000" b="1" dirty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Negeri</a:t>
            </a:r>
            <a:r>
              <a:rPr lang="en-US" sz="2000" b="1" dirty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Sipil</a:t>
            </a:r>
            <a:r>
              <a:rPr lang="en-US" sz="2000" dirty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;</a:t>
            </a: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000" dirty="0" err="1">
                <a:latin typeface="Arial Rounded MT Bold" pitchFamily="34" charset="0"/>
                <a:cs typeface="Arial" pitchFamily="34" charset="0"/>
              </a:rPr>
              <a:t>Keppres</a:t>
            </a:r>
            <a:r>
              <a:rPr lang="en-US" sz="2000" dirty="0">
                <a:latin typeface="Arial Rounded MT Bold" pitchFamily="34" charset="0"/>
                <a:cs typeface="Arial" pitchFamily="34" charset="0"/>
              </a:rPr>
              <a:t>. No. </a:t>
            </a:r>
            <a:r>
              <a:rPr lang="id-ID" sz="2000" dirty="0" smtClean="0">
                <a:latin typeface="Arial Rounded MT Bold" pitchFamily="34" charset="0"/>
                <a:cs typeface="Arial" pitchFamily="34" charset="0"/>
              </a:rPr>
              <a:t>51 Tahun 2003 jo. Keppres No. 37</a:t>
            </a:r>
            <a:r>
              <a:rPr lang="en-US" sz="2000" dirty="0" smtClean="0"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 Rounded MT Bold" pitchFamily="34" charset="0"/>
                <a:cs typeface="Arial" pitchFamily="34" charset="0"/>
              </a:rPr>
              <a:t>Tahun</a:t>
            </a:r>
            <a:r>
              <a:rPr lang="en-US" sz="2000" dirty="0">
                <a:latin typeface="Arial Rounded MT Bold" pitchFamily="34" charset="0"/>
                <a:cs typeface="Arial" pitchFamily="34" charset="0"/>
              </a:rPr>
              <a:t> 200</a:t>
            </a:r>
            <a:r>
              <a:rPr lang="id-ID" sz="2000" dirty="0" smtClean="0">
                <a:latin typeface="Arial Rounded MT Bold" pitchFamily="34" charset="0"/>
                <a:cs typeface="Arial" pitchFamily="34" charset="0"/>
              </a:rPr>
              <a:t>7</a:t>
            </a:r>
            <a:r>
              <a:rPr lang="en-US" sz="2000" dirty="0" smtClean="0"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 Rounded MT Bold" pitchFamily="34" charset="0"/>
                <a:cs typeface="Arial" pitchFamily="34" charset="0"/>
              </a:rPr>
              <a:t>tentang</a:t>
            </a:r>
            <a:r>
              <a:rPr lang="en-US" sz="2000" dirty="0"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 Rounded MT Bold" pitchFamily="34" charset="0"/>
                <a:cs typeface="Arial" pitchFamily="34" charset="0"/>
              </a:rPr>
              <a:t>Tunjangan</a:t>
            </a:r>
            <a:r>
              <a:rPr lang="en-US" sz="2000" b="1" dirty="0"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 Rounded MT Bold" pitchFamily="34" charset="0"/>
                <a:cs typeface="Arial" pitchFamily="34" charset="0"/>
              </a:rPr>
              <a:t>Jabatan</a:t>
            </a:r>
            <a:r>
              <a:rPr lang="en-US" sz="2000" b="1" dirty="0"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 Rounded MT Bold" pitchFamily="34" charset="0"/>
                <a:cs typeface="Arial" pitchFamily="34" charset="0"/>
              </a:rPr>
              <a:t>Fungsional</a:t>
            </a:r>
            <a:r>
              <a:rPr lang="en-US" sz="2000" b="1" dirty="0">
                <a:latin typeface="Arial Rounded MT Bold" pitchFamily="34" charset="0"/>
                <a:cs typeface="Arial" pitchFamily="34" charset="0"/>
              </a:rPr>
              <a:t> Surveyor </a:t>
            </a:r>
            <a:r>
              <a:rPr lang="en-US" sz="2000" b="1" dirty="0" err="1">
                <a:latin typeface="Arial Rounded MT Bold" pitchFamily="34" charset="0"/>
                <a:cs typeface="Arial" pitchFamily="34" charset="0"/>
              </a:rPr>
              <a:t>Pemetaan</a:t>
            </a:r>
            <a:r>
              <a:rPr lang="en-US" sz="2000" dirty="0">
                <a:latin typeface="Arial Rounded MT Bold" pitchFamily="34" charset="0"/>
                <a:cs typeface="Arial" pitchFamily="34" charset="0"/>
              </a:rPr>
              <a:t>;</a:t>
            </a:r>
            <a:endParaRPr lang="id-ID" sz="2000" dirty="0">
              <a:latin typeface="Arial Rounded MT Bold" pitchFamily="34" charset="0"/>
              <a:cs typeface="Arial" pitchFamily="34" charset="0"/>
            </a:endParaRP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000" dirty="0" err="1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Kep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. Men. PAN No. 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</a:rPr>
              <a:t>134/KEP/M.PAN/12/2002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tgl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. 3 </a:t>
            </a:r>
            <a:r>
              <a:rPr lang="en-US" sz="2000" dirty="0" err="1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Desember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2002 </a:t>
            </a:r>
            <a:r>
              <a:rPr lang="en-US" sz="2000" dirty="0" err="1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tentang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Jabatan</a:t>
            </a:r>
            <a:r>
              <a:rPr lang="en-US" sz="2000" b="1" dirty="0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Fungsional</a:t>
            </a:r>
            <a:r>
              <a:rPr lang="en-US" sz="2000" b="1" dirty="0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 Surveyor </a:t>
            </a:r>
            <a:r>
              <a:rPr lang="en-US" sz="2000" b="1" dirty="0" err="1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Pemetaan</a:t>
            </a:r>
            <a:r>
              <a:rPr lang="en-US" sz="2000" b="1" dirty="0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dan</a:t>
            </a:r>
            <a:r>
              <a:rPr lang="en-US" sz="2000" b="1" dirty="0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Angka</a:t>
            </a:r>
            <a:r>
              <a:rPr lang="en-US" sz="2000" b="1" dirty="0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Kreditnya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  <a:cs typeface="Arial" pitchFamily="34" charset="0"/>
              </a:rPr>
              <a:t>;</a:t>
            </a:r>
            <a:endParaRPr lang="id-ID" sz="2000" dirty="0">
              <a:solidFill>
                <a:srgbClr val="0070C0"/>
              </a:solidFill>
              <a:latin typeface="Arial Rounded MT Bold" pitchFamily="34" charset="0"/>
              <a:cs typeface="Arial" pitchFamily="34" charset="0"/>
            </a:endParaRP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000" dirty="0" err="1" smtClean="0">
                <a:solidFill>
                  <a:srgbClr val="0070C0"/>
                </a:solidFill>
                <a:latin typeface="Arial Rounded MT Bold" pitchFamily="34" charset="0"/>
              </a:rPr>
              <a:t>Kep.Men.Pan</a:t>
            </a:r>
            <a:r>
              <a:rPr lang="en-US" sz="20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Rounded MT Bold" pitchFamily="34" charset="0"/>
              </a:rPr>
              <a:t>Nomor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</a:rPr>
              <a:t> : PER/60/M.PAN/6/2005, </a:t>
            </a:r>
            <a:r>
              <a:rPr lang="en-US" sz="2000" dirty="0" err="1">
                <a:solidFill>
                  <a:srgbClr val="0070C0"/>
                </a:solidFill>
                <a:latin typeface="Arial Rounded MT Bold" pitchFamily="34" charset="0"/>
              </a:rPr>
              <a:t>Tgl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</a:rPr>
              <a:t>. 1 </a:t>
            </a:r>
            <a:r>
              <a:rPr lang="en-US" sz="2000" dirty="0" err="1">
                <a:solidFill>
                  <a:srgbClr val="0070C0"/>
                </a:solidFill>
                <a:latin typeface="Arial Rounded MT Bold" pitchFamily="34" charset="0"/>
              </a:rPr>
              <a:t>Juni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latin typeface="Arial Rounded MT Bold" pitchFamily="34" charset="0"/>
              </a:rPr>
              <a:t>2005 </a:t>
            </a:r>
            <a:r>
              <a:rPr lang="id-ID" sz="2000" dirty="0" smtClean="0">
                <a:solidFill>
                  <a:srgbClr val="0070C0"/>
                </a:solidFill>
                <a:latin typeface="Arial Rounded MT Bold" pitchFamily="34" charset="0"/>
              </a:rPr>
              <a:t>t</a:t>
            </a:r>
            <a:r>
              <a:rPr lang="en-US" sz="2000" dirty="0" err="1">
                <a:solidFill>
                  <a:srgbClr val="0070C0"/>
                </a:solidFill>
                <a:latin typeface="Arial Rounded MT Bold" pitchFamily="34" charset="0"/>
              </a:rPr>
              <a:t>entang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Rounded MT Bold" pitchFamily="34" charset="0"/>
              </a:rPr>
              <a:t>Perubahan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Rounded MT Bold" pitchFamily="34" charset="0"/>
              </a:rPr>
              <a:t>Atas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Rounded MT Bold" pitchFamily="34" charset="0"/>
              </a:rPr>
              <a:t>Ketentuan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Rounded MT Bold" pitchFamily="34" charset="0"/>
              </a:rPr>
              <a:t>Lampiran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</a:rPr>
              <a:t> I </a:t>
            </a:r>
            <a:r>
              <a:rPr lang="id-ID" sz="2000" dirty="0" smtClean="0">
                <a:solidFill>
                  <a:srgbClr val="0070C0"/>
                </a:solidFill>
                <a:latin typeface="Arial Rounded MT Bold" pitchFamily="34" charset="0"/>
              </a:rPr>
              <a:t>d</a:t>
            </a:r>
            <a:r>
              <a:rPr lang="en-US" sz="2000" dirty="0" smtClean="0">
                <a:solidFill>
                  <a:srgbClr val="0070C0"/>
                </a:solidFill>
                <a:latin typeface="Arial Rounded MT Bold" pitchFamily="34" charset="0"/>
              </a:rPr>
              <a:t>an </a:t>
            </a:r>
            <a:r>
              <a:rPr lang="id-ID" sz="2000" dirty="0" smtClean="0">
                <a:solidFill>
                  <a:srgbClr val="0070C0"/>
                </a:solidFill>
                <a:latin typeface="Arial Rounded MT Bold" pitchFamily="34" charset="0"/>
              </a:rPr>
              <a:t>a</a:t>
            </a:r>
            <a:r>
              <a:rPr lang="en-US" sz="2000" dirty="0" smtClean="0">
                <a:solidFill>
                  <a:srgbClr val="0070C0"/>
                </a:solidFill>
                <a:latin typeface="Arial Rounded MT Bold" pitchFamily="34" charset="0"/>
              </a:rPr>
              <a:t>tau </a:t>
            </a:r>
            <a:r>
              <a:rPr lang="en-US" sz="2000" dirty="0" err="1">
                <a:solidFill>
                  <a:srgbClr val="0070C0"/>
                </a:solidFill>
                <a:latin typeface="Arial Rounded MT Bold" pitchFamily="34" charset="0"/>
              </a:rPr>
              <a:t>Lampiran</a:t>
            </a:r>
            <a:r>
              <a:rPr lang="en-US" sz="2000" dirty="0">
                <a:solidFill>
                  <a:srgbClr val="0070C0"/>
                </a:solidFill>
                <a:latin typeface="Arial Rounded MT Bold" pitchFamily="34" charset="0"/>
              </a:rPr>
              <a:t> II </a:t>
            </a:r>
            <a:r>
              <a:rPr lang="en-US" sz="2000" dirty="0" err="1" smtClean="0">
                <a:solidFill>
                  <a:srgbClr val="0070C0"/>
                </a:solidFill>
                <a:latin typeface="Arial Rounded MT Bold" pitchFamily="34" charset="0"/>
              </a:rPr>
              <a:t>Kep.Men.Pan</a:t>
            </a:r>
            <a:r>
              <a:rPr lang="en-US" sz="20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id-ID" sz="2000" dirty="0" smtClean="0">
                <a:solidFill>
                  <a:srgbClr val="0070C0"/>
                </a:solidFill>
                <a:latin typeface="Arial Rounded MT Bold" pitchFamily="34" charset="0"/>
              </a:rPr>
              <a:t>t</a:t>
            </a:r>
            <a:r>
              <a:rPr lang="en-US" sz="2000" dirty="0" err="1" smtClean="0">
                <a:solidFill>
                  <a:srgbClr val="0070C0"/>
                </a:solidFill>
                <a:latin typeface="Arial Rounded MT Bold" pitchFamily="34" charset="0"/>
              </a:rPr>
              <a:t>entang</a:t>
            </a:r>
            <a:r>
              <a:rPr lang="en-US" sz="20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Arial Rounded MT Bold" pitchFamily="34" charset="0"/>
              </a:rPr>
              <a:t>Jabatan</a:t>
            </a:r>
            <a:r>
              <a:rPr lang="en-US" sz="2000" b="1" dirty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  <a:latin typeface="Arial Rounded MT Bold" pitchFamily="34" charset="0"/>
              </a:rPr>
              <a:t>Fungsional</a:t>
            </a:r>
            <a:r>
              <a:rPr lang="en-US" sz="2000" b="1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id-ID" sz="2000" b="1" dirty="0" smtClean="0">
                <a:solidFill>
                  <a:srgbClr val="0070C0"/>
                </a:solidFill>
                <a:latin typeface="Arial Rounded MT Bold" pitchFamily="34" charset="0"/>
              </a:rPr>
              <a:t>d</a:t>
            </a:r>
            <a:r>
              <a:rPr lang="en-US" sz="2000" b="1" dirty="0" smtClean="0">
                <a:solidFill>
                  <a:srgbClr val="0070C0"/>
                </a:solidFill>
                <a:latin typeface="Arial Rounded MT Bold" pitchFamily="34" charset="0"/>
              </a:rPr>
              <a:t>an </a:t>
            </a:r>
            <a:r>
              <a:rPr lang="en-US" sz="2000" b="1" dirty="0" err="1">
                <a:solidFill>
                  <a:srgbClr val="0070C0"/>
                </a:solidFill>
                <a:latin typeface="Arial Rounded MT Bold" pitchFamily="34" charset="0"/>
              </a:rPr>
              <a:t>Angka</a:t>
            </a:r>
            <a:r>
              <a:rPr lang="en-US" sz="2000" b="1" dirty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Arial Rounded MT Bold" pitchFamily="34" charset="0"/>
              </a:rPr>
              <a:t>Kreditnya</a:t>
            </a:r>
            <a:r>
              <a:rPr lang="en-US" sz="2000" b="1" dirty="0">
                <a:solidFill>
                  <a:srgbClr val="0070C0"/>
                </a:solidFill>
                <a:latin typeface="Arial Rounded MT Bold" pitchFamily="34" charset="0"/>
              </a:rPr>
              <a:t>;</a:t>
            </a: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tabLst>
                <a:tab pos="457200" algn="l"/>
              </a:tabLst>
            </a:pPr>
            <a:endParaRPr lang="en-US" sz="2000" dirty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build="p" autoUpdateAnimBg="0"/>
      <p:bldP spid="57348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685800" y="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>
              <a:buClr>
                <a:srgbClr val="FFFF00"/>
              </a:buClr>
              <a:buFont typeface="Wingdings" pitchFamily="2" charset="2"/>
              <a:buNone/>
            </a:pPr>
            <a:r>
              <a:rPr lang="en-US" sz="3200" b="1" dirty="0">
                <a:cs typeface="Arial" pitchFamily="34" charset="0"/>
              </a:rPr>
              <a:t>LANDASAN OPERASIONAL 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81000" y="1371600"/>
            <a:ext cx="8001000" cy="519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None/>
            </a:pPr>
            <a:r>
              <a:rPr lang="en-US" sz="2800">
                <a:cs typeface="Arial" pitchFamily="34" charset="0"/>
              </a:rPr>
              <a:t> </a:t>
            </a:r>
            <a:endParaRPr lang="en-US" sz="2800" b="1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0" y="990600"/>
            <a:ext cx="9144000" cy="5847755"/>
          </a:xfrm>
          <a:prstGeom prst="rect">
            <a:avLst/>
          </a:prstGeom>
          <a:noFill/>
          <a:ln w="127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itchFamily="2" charset="2"/>
              <a:buChar char="q"/>
              <a:tabLst>
                <a:tab pos="457200" algn="l"/>
              </a:tabLst>
            </a:pPr>
            <a:r>
              <a:rPr lang="en-US" sz="2000" dirty="0" err="1" smtClean="0">
                <a:cs typeface="Arial" pitchFamily="34" charset="0"/>
              </a:rPr>
              <a:t>Kep</a:t>
            </a:r>
            <a:r>
              <a:rPr lang="en-US" sz="2000" dirty="0" smtClean="0">
                <a:cs typeface="Arial" pitchFamily="34" charset="0"/>
              </a:rPr>
              <a:t>. </a:t>
            </a:r>
            <a:r>
              <a:rPr lang="en-US" sz="2000" dirty="0" err="1" smtClean="0">
                <a:cs typeface="Arial" pitchFamily="34" charset="0"/>
              </a:rPr>
              <a:t>Bersama</a:t>
            </a:r>
            <a:r>
              <a:rPr lang="en-US" sz="2000" dirty="0" smtClean="0">
                <a:cs typeface="Arial" pitchFamily="34" charset="0"/>
              </a:rPr>
              <a:t> Ka. BAKOSURTANAL </a:t>
            </a:r>
            <a:r>
              <a:rPr lang="en-US" sz="2000" dirty="0" err="1" smtClean="0">
                <a:cs typeface="Arial" pitchFamily="34" charset="0"/>
              </a:rPr>
              <a:t>dan</a:t>
            </a:r>
            <a:r>
              <a:rPr lang="en-US" sz="2000" dirty="0" smtClean="0">
                <a:cs typeface="Arial" pitchFamily="34" charset="0"/>
              </a:rPr>
              <a:t> Ka. BKN No. </a:t>
            </a:r>
            <a:r>
              <a:rPr lang="id-ID" sz="2000" dirty="0" smtClean="0"/>
              <a:t>0T.02/60-KA/VII/2003</a:t>
            </a:r>
            <a:r>
              <a:rPr lang="en-US" sz="2000" dirty="0" smtClean="0">
                <a:cs typeface="Arial" pitchFamily="34" charset="0"/>
              </a:rPr>
              <a:t> / </a:t>
            </a:r>
            <a:r>
              <a:rPr lang="id-ID" sz="2000" dirty="0" smtClean="0"/>
              <a:t>26 Tahun 2003</a:t>
            </a:r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err="1" smtClean="0">
                <a:cs typeface="Arial" pitchFamily="34" charset="0"/>
              </a:rPr>
              <a:t>tgl</a:t>
            </a:r>
            <a:r>
              <a:rPr lang="en-US" sz="2000" dirty="0" smtClean="0">
                <a:cs typeface="Arial" pitchFamily="34" charset="0"/>
              </a:rPr>
              <a:t>. 14 </a:t>
            </a:r>
            <a:r>
              <a:rPr lang="en-US" sz="2000" dirty="0" err="1" smtClean="0">
                <a:cs typeface="Arial" pitchFamily="34" charset="0"/>
              </a:rPr>
              <a:t>Juli</a:t>
            </a:r>
            <a:r>
              <a:rPr lang="en-US" sz="2000" dirty="0" smtClean="0">
                <a:cs typeface="Arial" pitchFamily="34" charset="0"/>
              </a:rPr>
              <a:t> 2003 </a:t>
            </a:r>
            <a:r>
              <a:rPr lang="en-US" sz="2000" dirty="0" err="1" smtClean="0">
                <a:cs typeface="Arial" pitchFamily="34" charset="0"/>
              </a:rPr>
              <a:t>tentang</a:t>
            </a:r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cs typeface="Arial" pitchFamily="34" charset="0"/>
              </a:rPr>
              <a:t>Petunjuk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cs typeface="Arial" pitchFamily="34" charset="0"/>
              </a:rPr>
              <a:t>Pelaksanaan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000" b="1" dirty="0" err="1" smtClean="0">
                <a:cs typeface="Arial" pitchFamily="34" charset="0"/>
              </a:rPr>
              <a:t>Jabatan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err="1" smtClean="0">
                <a:cs typeface="Arial" pitchFamily="34" charset="0"/>
              </a:rPr>
              <a:t>fungsional</a:t>
            </a:r>
            <a:r>
              <a:rPr lang="en-US" sz="2000" b="1" dirty="0" smtClean="0">
                <a:cs typeface="Arial" pitchFamily="34" charset="0"/>
              </a:rPr>
              <a:t> Surveyor </a:t>
            </a:r>
            <a:r>
              <a:rPr lang="en-US" sz="2000" b="1" dirty="0" err="1" smtClean="0">
                <a:cs typeface="Arial" pitchFamily="34" charset="0"/>
              </a:rPr>
              <a:t>Pemetaan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err="1" smtClean="0">
                <a:cs typeface="Arial" pitchFamily="34" charset="0"/>
              </a:rPr>
              <a:t>dan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err="1" smtClean="0">
                <a:cs typeface="Arial" pitchFamily="34" charset="0"/>
              </a:rPr>
              <a:t>Angka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err="1" smtClean="0">
                <a:cs typeface="Arial" pitchFamily="34" charset="0"/>
              </a:rPr>
              <a:t>Kreditnya</a:t>
            </a:r>
            <a:r>
              <a:rPr lang="en-US" sz="2000" dirty="0" smtClean="0">
                <a:cs typeface="Arial" pitchFamily="34" charset="0"/>
              </a:rPr>
              <a:t>;</a:t>
            </a: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itchFamily="2" charset="2"/>
              <a:buChar char="q"/>
              <a:tabLst>
                <a:tab pos="457200" algn="l"/>
              </a:tabLst>
            </a:pPr>
            <a:r>
              <a:rPr lang="id-ID" sz="2000" dirty="0" smtClean="0">
                <a:cs typeface="Arial" pitchFamily="34" charset="0"/>
              </a:rPr>
              <a:t>Peraturan </a:t>
            </a:r>
            <a:r>
              <a:rPr lang="en-US" sz="2000" dirty="0" smtClean="0">
                <a:cs typeface="Arial" pitchFamily="34" charset="0"/>
              </a:rPr>
              <a:t>Ka. BAKOSURTANAL No. </a:t>
            </a:r>
            <a:r>
              <a:rPr lang="id-ID" sz="2000" dirty="0" smtClean="0">
                <a:cs typeface="Arial" pitchFamily="34" charset="0"/>
              </a:rPr>
              <a:t>HK. 01.04/54-KA/II/2006 tgl 1 Februari 2006</a:t>
            </a:r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err="1" smtClean="0">
                <a:cs typeface="Arial" pitchFamily="34" charset="0"/>
              </a:rPr>
              <a:t>tentang</a:t>
            </a:r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cs typeface="Arial" pitchFamily="34" charset="0"/>
              </a:rPr>
              <a:t>Petunjuk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id-ID" sz="2000" b="1" dirty="0" smtClean="0">
                <a:solidFill>
                  <a:srgbClr val="FF0000"/>
                </a:solidFill>
                <a:cs typeface="Arial" pitchFamily="34" charset="0"/>
              </a:rPr>
              <a:t>Teknis </a:t>
            </a:r>
            <a:r>
              <a:rPr lang="id-ID" sz="2000" b="1" dirty="0" smtClean="0">
                <a:cs typeface="Arial" pitchFamily="34" charset="0"/>
              </a:rPr>
              <a:t>Penilaian Angka Kredit 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err="1" smtClean="0">
                <a:cs typeface="Arial" pitchFamily="34" charset="0"/>
              </a:rPr>
              <a:t>Jabatan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err="1" smtClean="0">
                <a:cs typeface="Arial" pitchFamily="34" charset="0"/>
              </a:rPr>
              <a:t>fungsional</a:t>
            </a:r>
            <a:r>
              <a:rPr lang="en-US" sz="2000" b="1" dirty="0" smtClean="0">
                <a:cs typeface="Arial" pitchFamily="34" charset="0"/>
              </a:rPr>
              <a:t> Surveyor </a:t>
            </a:r>
            <a:r>
              <a:rPr lang="en-US" sz="2000" b="1" dirty="0" err="1" smtClean="0">
                <a:cs typeface="Arial" pitchFamily="34" charset="0"/>
              </a:rPr>
              <a:t>Pemetaan</a:t>
            </a:r>
            <a:r>
              <a:rPr lang="en-US" sz="2000" dirty="0" smtClean="0">
                <a:cs typeface="Arial" pitchFamily="34" charset="0"/>
              </a:rPr>
              <a:t>;</a:t>
            </a:r>
            <a:endParaRPr lang="id-ID" sz="2000" dirty="0" smtClean="0">
              <a:cs typeface="Arial" pitchFamily="34" charset="0"/>
            </a:endParaRP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itchFamily="2" charset="2"/>
              <a:buChar char="q"/>
              <a:tabLst>
                <a:tab pos="457200" algn="l"/>
              </a:tabLst>
            </a:pPr>
            <a:r>
              <a:rPr lang="id-ID" sz="2000" dirty="0" smtClean="0">
                <a:cs typeface="Arial" pitchFamily="34" charset="0"/>
              </a:rPr>
              <a:t>Peraturan </a:t>
            </a:r>
            <a:r>
              <a:rPr lang="en-US" sz="2000" dirty="0" smtClean="0">
                <a:cs typeface="Arial" pitchFamily="34" charset="0"/>
              </a:rPr>
              <a:t>Ka. BAKOSURTANAL No. </a:t>
            </a:r>
            <a:r>
              <a:rPr lang="id-ID" sz="2000" dirty="0" smtClean="0">
                <a:cs typeface="Arial" pitchFamily="34" charset="0"/>
              </a:rPr>
              <a:t>HK. 01.04/272 A-KA/XI/2006 tgl 13 November 2006</a:t>
            </a:r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err="1" smtClean="0">
                <a:cs typeface="Arial" pitchFamily="34" charset="0"/>
              </a:rPr>
              <a:t>tentang</a:t>
            </a:r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P</a:t>
            </a:r>
            <a:r>
              <a:rPr lang="id-ID" sz="2000" b="1" dirty="0" smtClean="0">
                <a:solidFill>
                  <a:srgbClr val="FF0000"/>
                </a:solidFill>
                <a:cs typeface="Arial" pitchFamily="34" charset="0"/>
              </a:rPr>
              <a:t>edoman Penyelenggaraan Pendidikan dan Pelatihan</a:t>
            </a:r>
            <a:r>
              <a:rPr lang="id-ID" sz="2000" b="1" dirty="0" smtClean="0">
                <a:cs typeface="Arial" pitchFamily="34" charset="0"/>
              </a:rPr>
              <a:t> Fungsional di Bidang Survei dan Pemetaan</a:t>
            </a:r>
            <a:r>
              <a:rPr lang="en-US" sz="2000" dirty="0" smtClean="0">
                <a:cs typeface="Arial" pitchFamily="34" charset="0"/>
              </a:rPr>
              <a:t>;</a:t>
            </a:r>
            <a:endParaRPr lang="id-ID" sz="2000" dirty="0" smtClean="0">
              <a:cs typeface="Arial" pitchFamily="34" charset="0"/>
            </a:endParaRP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itchFamily="2" charset="2"/>
              <a:buChar char="q"/>
              <a:tabLst>
                <a:tab pos="457200" algn="l"/>
              </a:tabLst>
            </a:pPr>
            <a:r>
              <a:rPr lang="id-ID" sz="2000" dirty="0" smtClean="0">
                <a:cs typeface="Arial" pitchFamily="34" charset="0"/>
              </a:rPr>
              <a:t>Peraturan Ka. BAKOSURTANAL No. HK.01.04/272-B-KA/XI/2006 tgl. 13 November 2006</a:t>
            </a:r>
            <a:r>
              <a:rPr lang="en-US" sz="2000" dirty="0" smtClean="0">
                <a:cs typeface="Arial" pitchFamily="34" charset="0"/>
              </a:rPr>
              <a:t> </a:t>
            </a:r>
            <a:r>
              <a:rPr lang="id-ID" sz="2000" dirty="0" smtClean="0">
                <a:cs typeface="Arial" pitchFamily="34" charset="0"/>
              </a:rPr>
              <a:t>tentang </a:t>
            </a:r>
            <a:r>
              <a:rPr lang="id-ID" sz="2000" b="1" dirty="0" smtClean="0">
                <a:solidFill>
                  <a:srgbClr val="FF0000"/>
                </a:solidFill>
                <a:cs typeface="Arial" pitchFamily="34" charset="0"/>
              </a:rPr>
              <a:t>Kualifikasi Pendidikan </a:t>
            </a:r>
            <a:r>
              <a:rPr lang="id-ID" sz="2000" b="1" dirty="0" smtClean="0">
                <a:cs typeface="Arial" pitchFamily="34" charset="0"/>
              </a:rPr>
              <a:t>Pengangkatan Pertama Kali ke Dalam Jabatan Fungsional Surveyor Pemetaan</a:t>
            </a:r>
            <a:r>
              <a:rPr lang="id-ID" sz="2000" dirty="0" smtClean="0">
                <a:cs typeface="Arial" pitchFamily="34" charset="0"/>
              </a:rPr>
              <a:t>;</a:t>
            </a: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itchFamily="2" charset="2"/>
              <a:buChar char="q"/>
              <a:tabLst>
                <a:tab pos="457200" algn="l"/>
              </a:tabLst>
            </a:pPr>
            <a:r>
              <a:rPr lang="id-ID" sz="2000" dirty="0" smtClean="0">
                <a:cs typeface="Arial" pitchFamily="34" charset="0"/>
              </a:rPr>
              <a:t>Peraturan Ka. BAKOSURTANAL No. HK.01.04/67-KA/V/2007 tgl. 21 Mei 2007 tentang </a:t>
            </a:r>
            <a:r>
              <a:rPr lang="id-ID" sz="2000" b="1" dirty="0" smtClean="0">
                <a:solidFill>
                  <a:srgbClr val="FF0000"/>
                </a:solidFill>
                <a:cs typeface="Arial" pitchFamily="34" charset="0"/>
              </a:rPr>
              <a:t>Petunjuk Teknis Organisasi dan Tata Kerja Tim Penilai </a:t>
            </a:r>
            <a:r>
              <a:rPr lang="id-ID" sz="2000" b="1" dirty="0" smtClean="0">
                <a:cs typeface="Arial" pitchFamily="34" charset="0"/>
              </a:rPr>
              <a:t>Angka Kredit  Jabatan Fungsional Surveyor Pemetaan</a:t>
            </a:r>
            <a:r>
              <a:rPr lang="id-ID" sz="2000" dirty="0" smtClean="0">
                <a:cs typeface="Arial" pitchFamily="34" charset="0"/>
              </a:rPr>
              <a:t>;</a:t>
            </a: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itchFamily="2" charset="2"/>
              <a:buChar char="q"/>
              <a:tabLst>
                <a:tab pos="457200" algn="l"/>
              </a:tabLst>
            </a:pPr>
            <a:endParaRPr lang="id-ID" sz="2000" dirty="0" smtClean="0">
              <a:cs typeface="Arial" pitchFamily="34" charset="0"/>
            </a:endParaRP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Wingdings" pitchFamily="2" charset="2"/>
              <a:buChar char="q"/>
              <a:tabLst>
                <a:tab pos="457200" algn="l"/>
              </a:tabLst>
            </a:pPr>
            <a:endParaRPr lang="id-ID" sz="2000" dirty="0" smtClean="0">
              <a:cs typeface="Arial" pitchFamily="34" charset="0"/>
            </a:endParaRP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tabLst>
                <a:tab pos="457200" algn="l"/>
              </a:tabLst>
            </a:pPr>
            <a:endParaRPr lang="en-US" sz="2000" dirty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build="p" autoUpdateAnimBg="0"/>
      <p:bldP spid="57348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305800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 err="1" smtClean="0">
                <a:solidFill>
                  <a:schemeClr val="tx1"/>
                </a:solidFill>
                <a:latin typeface="Tahoma" pitchFamily="34" charset="0"/>
              </a:rPr>
              <a:t>Tujuan</a:t>
            </a:r>
            <a:r>
              <a:rPr lang="en-US" sz="5400" dirty="0" smtClean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Tahoma" pitchFamily="34" charset="0"/>
              </a:rPr>
              <a:t>penetapan</a:t>
            </a:r>
            <a:r>
              <a:rPr lang="en-US" sz="5400" dirty="0" smtClean="0">
                <a:solidFill>
                  <a:schemeClr val="tx1"/>
                </a:solidFill>
                <a:latin typeface="Tahoma" pitchFamily="34" charset="0"/>
              </a:rPr>
              <a:t> </a:t>
            </a:r>
            <a:br>
              <a:rPr lang="en-US" sz="5400" dirty="0" smtClean="0">
                <a:solidFill>
                  <a:schemeClr val="tx1"/>
                </a:solidFill>
                <a:latin typeface="Tahoma" pitchFamily="34" charset="0"/>
              </a:rPr>
            </a:br>
            <a:r>
              <a:rPr lang="en-US" sz="5400" dirty="0" err="1" smtClean="0">
                <a:solidFill>
                  <a:schemeClr val="tx1"/>
                </a:solidFill>
                <a:latin typeface="Tahoma" pitchFamily="34" charset="0"/>
              </a:rPr>
              <a:t>jabatan</a:t>
            </a:r>
            <a:r>
              <a:rPr lang="en-US" sz="5400" dirty="0" smtClean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Tahoma" pitchFamily="34" charset="0"/>
              </a:rPr>
              <a:t>fungsional</a:t>
            </a:r>
            <a:r>
              <a:rPr lang="en-US" sz="5400" dirty="0" smtClean="0">
                <a:solidFill>
                  <a:schemeClr val="tx1"/>
                </a:solidFill>
                <a:latin typeface="Tahoma" pitchFamily="34" charset="0"/>
              </a:rPr>
              <a:t> SP</a:t>
            </a:r>
            <a:endParaRPr lang="id-ID" dirty="0"/>
          </a:p>
        </p:txBody>
      </p:sp>
      <p:sp>
        <p:nvSpPr>
          <p:cNvPr id="3" name="Rectangle 2"/>
          <p:cNvSpPr/>
          <p:nvPr/>
        </p:nvSpPr>
        <p:spPr>
          <a:xfrm>
            <a:off x="857224" y="2496436"/>
            <a:ext cx="7715304" cy="324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Meningkatkan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daya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guna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hasil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guna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survei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pemetaan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Menjamin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pembinaan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kari</a:t>
            </a:r>
            <a:r>
              <a:rPr lang="id-ID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e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kepangkatan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,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jabatan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;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Meningkatkan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profesionalisme</a:t>
            </a:r>
            <a:r>
              <a:rPr lang="id-ID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surveyor pemetaan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.</a:t>
            </a:r>
            <a:endParaRPr lang="id-ID" sz="3200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dirty="0" err="1" smtClean="0">
                <a:solidFill>
                  <a:schemeClr val="tx1"/>
                </a:solidFill>
                <a:latin typeface="Tahoma" pitchFamily="34" charset="0"/>
              </a:rPr>
              <a:t>Keuntungan</a:t>
            </a:r>
            <a:r>
              <a:rPr lang="en-US" sz="5400" dirty="0" smtClean="0">
                <a:solidFill>
                  <a:schemeClr val="tx1"/>
                </a:solidFill>
                <a:latin typeface="Tahoma" pitchFamily="34" charset="0"/>
              </a:rPr>
              <a:t/>
            </a:r>
            <a:br>
              <a:rPr lang="en-US" sz="5400" dirty="0" smtClean="0">
                <a:solidFill>
                  <a:schemeClr val="tx1"/>
                </a:solidFill>
                <a:latin typeface="Tahoma" pitchFamily="34" charset="0"/>
              </a:rPr>
            </a:br>
            <a:r>
              <a:rPr lang="en-US" sz="5400" dirty="0" err="1" smtClean="0">
                <a:solidFill>
                  <a:schemeClr val="tx1"/>
                </a:solidFill>
                <a:latin typeface="Tahoma" pitchFamily="34" charset="0"/>
              </a:rPr>
              <a:t>Jabatan</a:t>
            </a:r>
            <a:r>
              <a:rPr lang="en-US" sz="5400" dirty="0" smtClean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Tahoma" pitchFamily="34" charset="0"/>
              </a:rPr>
              <a:t>Fungsional</a:t>
            </a:r>
            <a:r>
              <a:rPr lang="en-US" sz="5400" dirty="0" smtClean="0">
                <a:solidFill>
                  <a:schemeClr val="tx1"/>
                </a:solidFill>
                <a:latin typeface="Tahoma" pitchFamily="34" charset="0"/>
              </a:rPr>
              <a:t> SP</a:t>
            </a:r>
            <a:endParaRPr lang="id-ID" dirty="0"/>
          </a:p>
        </p:txBody>
      </p:sp>
      <p:sp>
        <p:nvSpPr>
          <p:cNvPr id="3" name="Rectangle 2"/>
          <p:cNvSpPr/>
          <p:nvPr/>
        </p:nvSpPr>
        <p:spPr>
          <a:xfrm>
            <a:off x="714348" y="2413338"/>
            <a:ext cx="8072494" cy="3280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Setiap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2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tahun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dapat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naik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pangkat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Setiap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1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tahun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dapat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naik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jabatan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Mendapat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tunjangan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jabatan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;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Pangkat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puncak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lebih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tinggi;dan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BUP 58 – 60 </a:t>
            </a:r>
            <a:r>
              <a:rPr lang="en-US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tahun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.</a:t>
            </a:r>
            <a:endParaRPr lang="id-ID" sz="3200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endParaRPr lang="en-US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gerangan</a:t>
            </a:r>
            <a:r>
              <a:rPr lang="en-US" dirty="0" smtClean="0"/>
              <a:t> </a:t>
            </a:r>
            <a:r>
              <a:rPr lang="en-US" dirty="0" err="1" smtClean="0"/>
              <a:t>Jabatan</a:t>
            </a:r>
            <a:r>
              <a:rPr lang="en-US" dirty="0" smtClean="0"/>
              <a:t> </a:t>
            </a:r>
            <a:r>
              <a:rPr lang="en-US" dirty="0" err="1" smtClean="0"/>
              <a:t>fungsional</a:t>
            </a:r>
            <a:r>
              <a:rPr lang="en-US" dirty="0" smtClean="0"/>
              <a:t> Surveyor </a:t>
            </a:r>
            <a:r>
              <a:rPr lang="en-US" dirty="0" err="1" smtClean="0"/>
              <a:t>Pemetaan</a:t>
            </a:r>
            <a:r>
              <a:rPr lang="en-US" dirty="0" smtClean="0"/>
              <a:t> ?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139952" y="1641475"/>
            <a:ext cx="5004048" cy="4454525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2800" b="1" dirty="0" err="1" smtClean="0">
                <a:effectLst/>
                <a:cs typeface="Times New Roman" pitchFamily="18" charset="0"/>
              </a:rPr>
              <a:t>Jabatan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karier</a:t>
            </a:r>
            <a:r>
              <a:rPr lang="en-US" sz="2800" b="1" dirty="0" smtClean="0">
                <a:effectLst/>
                <a:cs typeface="Times New Roman" pitchFamily="18" charset="0"/>
              </a:rPr>
              <a:t> yang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hanya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dapat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diduduki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oleh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seorang</a:t>
            </a:r>
            <a:r>
              <a:rPr lang="en-US" sz="2800" b="1" dirty="0" smtClean="0">
                <a:effectLst/>
                <a:cs typeface="Times New Roman" pitchFamily="18" charset="0"/>
              </a:rPr>
              <a:t> yang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telah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berstatus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sebagai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effectLst/>
                <a:cs typeface="Times New Roman" pitchFamily="18" charset="0"/>
              </a:rPr>
              <a:t>Pegawai</a:t>
            </a:r>
            <a:r>
              <a:rPr lang="en-US" sz="2800" b="1" dirty="0" smtClean="0">
                <a:solidFill>
                  <a:srgbClr val="FF0000"/>
                </a:solidFill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effectLst/>
                <a:cs typeface="Times New Roman" pitchFamily="18" charset="0"/>
              </a:rPr>
              <a:t>Negeri</a:t>
            </a:r>
            <a:r>
              <a:rPr lang="en-US" sz="2800" b="1" dirty="0" smtClean="0">
                <a:solidFill>
                  <a:srgbClr val="FF0000"/>
                </a:solidFill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effectLst/>
                <a:cs typeface="Times New Roman" pitchFamily="18" charset="0"/>
              </a:rPr>
              <a:t>Sipil</a:t>
            </a:r>
            <a:r>
              <a:rPr lang="en-US" sz="2800" b="1" dirty="0" smtClean="0">
                <a:solidFill>
                  <a:srgbClr val="FF0000"/>
                </a:solidFill>
                <a:effectLst/>
              </a:rPr>
              <a:t>  </a:t>
            </a:r>
            <a:r>
              <a:rPr lang="en-US" sz="2800" b="1" dirty="0" smtClean="0">
                <a:effectLst/>
                <a:cs typeface="Times New Roman" pitchFamily="18" charset="0"/>
              </a:rPr>
              <a:t>yang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diberi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tugas</a:t>
            </a:r>
            <a:r>
              <a:rPr lang="en-US" sz="2800" b="1" dirty="0" smtClean="0">
                <a:effectLst/>
                <a:cs typeface="Times New Roman" pitchFamily="18" charset="0"/>
              </a:rPr>
              <a:t>,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wewenang</a:t>
            </a:r>
            <a:r>
              <a:rPr lang="en-US" sz="2800" b="1" dirty="0" smtClean="0">
                <a:effectLst/>
                <a:cs typeface="Times New Roman" pitchFamily="18" charset="0"/>
              </a:rPr>
              <a:t>,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tanggung-jawab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dan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hak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secara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penuh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oleh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Pejabat</a:t>
            </a:r>
            <a:r>
              <a:rPr lang="en-US" sz="2800" b="1" dirty="0" smtClean="0">
                <a:effectLst/>
                <a:cs typeface="Times New Roman" pitchFamily="18" charset="0"/>
              </a:rPr>
              <a:t> yang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berwenang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effectLst/>
                <a:cs typeface="Times New Roman" pitchFamily="18" charset="0"/>
              </a:rPr>
              <a:t>untuk</a:t>
            </a:r>
            <a:r>
              <a:rPr lang="en-US" sz="2800" b="1" dirty="0" smtClean="0"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effectLst/>
                <a:cs typeface="Times New Roman" pitchFamily="18" charset="0"/>
              </a:rPr>
              <a:t>melakukan</a:t>
            </a:r>
            <a:r>
              <a:rPr lang="en-US" sz="2800" b="1" dirty="0" smtClean="0">
                <a:solidFill>
                  <a:srgbClr val="0070C0"/>
                </a:solidFill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effectLst/>
                <a:cs typeface="Times New Roman" pitchFamily="18" charset="0"/>
              </a:rPr>
              <a:t>kegiatan</a:t>
            </a:r>
            <a:r>
              <a:rPr lang="en-US" sz="2800" b="1" dirty="0" smtClean="0">
                <a:solidFill>
                  <a:srgbClr val="0070C0"/>
                </a:solidFill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effectLst/>
                <a:cs typeface="Times New Roman" pitchFamily="18" charset="0"/>
              </a:rPr>
              <a:t>survei</a:t>
            </a:r>
            <a:r>
              <a:rPr lang="en-US" sz="2800" b="1" dirty="0" smtClean="0">
                <a:solidFill>
                  <a:srgbClr val="0070C0"/>
                </a:solidFill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effectLst/>
                <a:cs typeface="Times New Roman" pitchFamily="18" charset="0"/>
              </a:rPr>
              <a:t>dan</a:t>
            </a:r>
            <a:r>
              <a:rPr lang="en-US" sz="2800" b="1" dirty="0" smtClean="0">
                <a:solidFill>
                  <a:srgbClr val="0070C0"/>
                </a:solidFill>
                <a:effectLst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effectLst/>
                <a:cs typeface="Times New Roman" pitchFamily="18" charset="0"/>
              </a:rPr>
              <a:t>pemetaan</a:t>
            </a:r>
            <a:r>
              <a:rPr lang="id-ID" sz="2800" b="1" dirty="0" smtClean="0">
                <a:solidFill>
                  <a:srgbClr val="0070C0"/>
                </a:solidFill>
                <a:effectLst/>
                <a:cs typeface="Times New Roman" pitchFamily="18" charset="0"/>
              </a:rPr>
              <a:t> </a:t>
            </a:r>
            <a:r>
              <a:rPr lang="id-ID" sz="1600" b="1" dirty="0" smtClean="0">
                <a:solidFill>
                  <a:srgbClr val="FF0000"/>
                </a:solidFill>
                <a:effectLst/>
                <a:cs typeface="Times New Roman" pitchFamily="18" charset="0"/>
              </a:rPr>
              <a:t>(Bab I Psl.1 ayat 1)</a:t>
            </a:r>
            <a:endParaRPr lang="en-US" sz="1600" b="1" dirty="0" smtClean="0">
              <a:solidFill>
                <a:srgbClr val="FF0000"/>
              </a:solidFill>
              <a:effectLst/>
              <a:cs typeface="Times New Roman" pitchFamily="18" charset="0"/>
            </a:endParaRPr>
          </a:p>
        </p:txBody>
      </p:sp>
      <p:pic>
        <p:nvPicPr>
          <p:cNvPr id="61445" name="Picture 5" descr="C:\Program Files\Microsoft Office\Clipart\standard\stddir4\pe02947_.wmf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851025"/>
            <a:ext cx="3600400" cy="4033838"/>
          </a:xfrm>
        </p:spPr>
      </p:pic>
    </p:spTree>
  </p:cSld>
  <p:clrMapOvr>
    <a:masterClrMapping/>
  </p:clrMapOvr>
  <p:transition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build="p" autoUpdateAnimBg="0"/>
      <p:bldP spid="61444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 b="1" dirty="0" err="1" smtClean="0"/>
              <a:t>Apa</a:t>
            </a:r>
            <a:r>
              <a:rPr lang="en-US" sz="4000" b="1" dirty="0" smtClean="0"/>
              <a:t> yang </a:t>
            </a:r>
            <a:r>
              <a:rPr lang="en-US" sz="4000" b="1" dirty="0" err="1" smtClean="0"/>
              <a:t>dimaksud</a:t>
            </a:r>
            <a:r>
              <a:rPr lang="en-US" sz="4000" b="1" dirty="0" smtClean="0"/>
              <a:t> </a:t>
            </a:r>
            <a:br>
              <a:rPr lang="en-US" sz="4000" b="1" dirty="0" smtClean="0"/>
            </a:br>
            <a:r>
              <a:rPr lang="en-US" sz="4000" b="1" dirty="0" err="1" smtClean="0"/>
              <a:t>Kegiatan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Survei</a:t>
            </a:r>
            <a:r>
              <a:rPr lang="en-US" sz="4000" b="1" dirty="0" smtClean="0"/>
              <a:t>?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628800"/>
            <a:ext cx="5038328" cy="4896544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dirty="0" err="1" smtClean="0">
                <a:effectLst/>
              </a:rPr>
              <a:t>Kegiatan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untuk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mendapatkan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effectLst/>
              </a:rPr>
              <a:t>data </a:t>
            </a:r>
            <a:r>
              <a:rPr lang="en-US" sz="2400" b="1" dirty="0" err="1" smtClean="0">
                <a:solidFill>
                  <a:srgbClr val="0070C0"/>
                </a:solidFill>
                <a:effectLst/>
              </a:rPr>
              <a:t>dan</a:t>
            </a:r>
            <a:r>
              <a:rPr lang="en-US" sz="2400" b="1" dirty="0" smtClean="0">
                <a:solidFill>
                  <a:srgbClr val="0070C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effectLst/>
              </a:rPr>
              <a:t>informasi</a:t>
            </a:r>
            <a:r>
              <a:rPr lang="en-US" sz="2400" b="1" dirty="0" smtClean="0">
                <a:solidFill>
                  <a:srgbClr val="0070C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effectLst/>
              </a:rPr>
              <a:t>dari</a:t>
            </a:r>
            <a:r>
              <a:rPr lang="en-US" sz="2400" b="1" dirty="0" smtClean="0">
                <a:solidFill>
                  <a:srgbClr val="0070C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effectLst/>
              </a:rPr>
              <a:t>suatu</a:t>
            </a:r>
            <a:r>
              <a:rPr lang="en-US" sz="2400" b="1" dirty="0" smtClean="0">
                <a:solidFill>
                  <a:srgbClr val="0070C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effectLst/>
              </a:rPr>
              <a:t>titik</a:t>
            </a:r>
            <a:r>
              <a:rPr lang="en-US" sz="2400" b="1" dirty="0" smtClean="0">
                <a:solidFill>
                  <a:srgbClr val="0070C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effectLst/>
              </a:rPr>
              <a:t>atau</a:t>
            </a:r>
            <a:r>
              <a:rPr lang="en-US" sz="2400" b="1" dirty="0" smtClean="0">
                <a:solidFill>
                  <a:srgbClr val="0070C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effectLst/>
              </a:rPr>
              <a:t>lokasi</a:t>
            </a:r>
            <a:r>
              <a:rPr lang="en-US" sz="2400" b="1" dirty="0" smtClean="0">
                <a:solidFill>
                  <a:srgbClr val="0070C0"/>
                </a:solidFill>
                <a:effectLst/>
              </a:rPr>
              <a:t> </a:t>
            </a:r>
            <a:r>
              <a:rPr lang="en-US" sz="2400" b="1" dirty="0" smtClean="0">
                <a:effectLst/>
              </a:rPr>
              <a:t>yang </a:t>
            </a:r>
            <a:r>
              <a:rPr lang="en-US" sz="2400" b="1" dirty="0" err="1" smtClean="0">
                <a:effectLst/>
              </a:rPr>
              <a:t>ada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di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atas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atau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di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bawah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permukaan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bumi</a:t>
            </a:r>
            <a:r>
              <a:rPr lang="en-US" sz="2400" b="1" dirty="0" smtClean="0">
                <a:effectLst/>
              </a:rPr>
              <a:t>, </a:t>
            </a:r>
            <a:r>
              <a:rPr lang="en-US" sz="2400" b="1" dirty="0" err="1" smtClean="0">
                <a:solidFill>
                  <a:srgbClr val="0070C0"/>
                </a:solidFill>
                <a:effectLst/>
              </a:rPr>
              <a:t>batas-batas</a:t>
            </a:r>
            <a:r>
              <a:rPr lang="en-US" sz="2400" b="1" dirty="0" smtClean="0">
                <a:solidFill>
                  <a:srgbClr val="0070C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effectLst/>
              </a:rPr>
              <a:t>wilayah</a:t>
            </a:r>
            <a:r>
              <a:rPr lang="en-US" sz="2400" b="1" dirty="0" smtClean="0">
                <a:solidFill>
                  <a:srgbClr val="0070C0"/>
                </a:solidFill>
                <a:effectLst/>
              </a:rPr>
              <a:t>, </a:t>
            </a:r>
            <a:r>
              <a:rPr lang="en-US" sz="2400" b="1" dirty="0" err="1" smtClean="0">
                <a:solidFill>
                  <a:srgbClr val="0070C0"/>
                </a:solidFill>
                <a:effectLst/>
              </a:rPr>
              <a:t>luas</a:t>
            </a:r>
            <a:r>
              <a:rPr lang="en-US" sz="2400" b="1" dirty="0" smtClean="0">
                <a:solidFill>
                  <a:srgbClr val="0070C0"/>
                </a:solidFill>
                <a:effectLst/>
              </a:rPr>
              <a:t>, </a:t>
            </a:r>
            <a:r>
              <a:rPr lang="en-US" sz="2400" b="1" dirty="0" err="1" smtClean="0">
                <a:solidFill>
                  <a:srgbClr val="0070C0"/>
                </a:solidFill>
                <a:effectLst/>
              </a:rPr>
              <a:t>kenampakan</a:t>
            </a:r>
            <a:r>
              <a:rPr lang="en-US" sz="2400" b="1" dirty="0" smtClean="0">
                <a:solidFill>
                  <a:srgbClr val="0070C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effectLst/>
              </a:rPr>
              <a:t>budidaya</a:t>
            </a:r>
            <a:r>
              <a:rPr lang="en-US" sz="2400" b="1" dirty="0" smtClean="0">
                <a:solidFill>
                  <a:srgbClr val="0070C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effectLst/>
              </a:rPr>
              <a:t>dan</a:t>
            </a:r>
            <a:r>
              <a:rPr lang="en-US" sz="2400" b="1" dirty="0" smtClean="0">
                <a:solidFill>
                  <a:srgbClr val="0070C0"/>
                </a:solidFill>
                <a:effectLst/>
              </a:rPr>
              <a:t> non </a:t>
            </a:r>
            <a:r>
              <a:rPr lang="en-US" sz="2400" b="1" dirty="0" err="1" smtClean="0">
                <a:solidFill>
                  <a:srgbClr val="0070C0"/>
                </a:solidFill>
                <a:effectLst/>
              </a:rPr>
              <a:t>budidaya</a:t>
            </a:r>
            <a:r>
              <a:rPr lang="en-US" sz="2400" b="1" dirty="0" smtClean="0">
                <a:effectLst/>
              </a:rPr>
              <a:t>, </a:t>
            </a:r>
            <a:r>
              <a:rPr lang="en-US" sz="2400" b="1" dirty="0" err="1" smtClean="0">
                <a:effectLst/>
              </a:rPr>
              <a:t>baik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secara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kuantitas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maupun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kualitas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/>
              </a:rPr>
              <a:t>dengan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/>
              </a:rPr>
              <a:t>cara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/>
              </a:rPr>
              <a:t>pengukuran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/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/>
              </a:rPr>
              <a:t>penentuan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/>
              </a:rPr>
              <a:t>kedudukan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/>
              </a:rPr>
              <a:t>relativitasnya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2400" b="1" dirty="0" err="1" smtClean="0">
                <a:effectLst/>
              </a:rPr>
              <a:t>dalam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suatu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ruang</a:t>
            </a:r>
            <a:r>
              <a:rPr lang="en-US" sz="2400" b="1" dirty="0" smtClean="0">
                <a:effectLst/>
              </a:rPr>
              <a:t> (</a:t>
            </a:r>
            <a:r>
              <a:rPr lang="en-US" sz="2400" b="1" dirty="0" err="1" smtClean="0">
                <a:effectLst/>
              </a:rPr>
              <a:t>secara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geometris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dan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 smtClean="0">
                <a:effectLst/>
              </a:rPr>
              <a:t>trigonometri</a:t>
            </a:r>
            <a:r>
              <a:rPr lang="en-US" sz="2400" b="1" dirty="0" smtClean="0">
                <a:effectLst/>
              </a:rPr>
              <a:t>).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id-ID" sz="1400" b="1" dirty="0" smtClean="0">
                <a:solidFill>
                  <a:srgbClr val="FF0000"/>
                </a:solidFill>
                <a:effectLst/>
                <a:cs typeface="Times New Roman" pitchFamily="18" charset="0"/>
              </a:rPr>
              <a:t>(Bab I Psl.1 ayat 2)</a:t>
            </a:r>
            <a:endParaRPr lang="en-US" sz="1400" dirty="0" smtClean="0"/>
          </a:p>
        </p:txBody>
      </p:sp>
      <p:pic>
        <p:nvPicPr>
          <p:cNvPr id="62469" name="Picture 5" descr="C:\Program Files\Microsoft Office\Clipart\standard\stddir4\pe01999_.wm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24128" y="2996952"/>
            <a:ext cx="3062453" cy="3244924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2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 build="p" autoUpdateAnimBg="0"/>
      <p:bldP spid="6246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28600"/>
            <a:ext cx="8286808" cy="84294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 b="1" dirty="0" err="1" smtClean="0"/>
              <a:t>Apa</a:t>
            </a:r>
            <a:r>
              <a:rPr lang="en-US" sz="4000" b="1" dirty="0" smtClean="0"/>
              <a:t> yang </a:t>
            </a:r>
            <a:r>
              <a:rPr lang="en-US" sz="4000" b="1" dirty="0" err="1" smtClean="0"/>
              <a:t>dimaksud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Kegiatan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Pemetaan</a:t>
            </a:r>
            <a:r>
              <a:rPr lang="en-US" sz="4000" b="1" dirty="0" smtClean="0"/>
              <a:t> ?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2" y="1643050"/>
            <a:ext cx="4071966" cy="3429024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b="1" dirty="0" err="1" smtClean="0">
                <a:effectLst/>
              </a:rPr>
              <a:t>adalah</a:t>
            </a:r>
            <a:r>
              <a:rPr lang="en-US" sz="3200" b="1" dirty="0" smtClean="0">
                <a:effectLst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/>
              </a:rPr>
              <a:t>penyajian</a:t>
            </a:r>
            <a:r>
              <a:rPr lang="en-US" sz="32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/>
              </a:rPr>
              <a:t>hasil</a:t>
            </a:r>
            <a:r>
              <a:rPr lang="en-US" sz="32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/>
              </a:rPr>
              <a:t>survei</a:t>
            </a:r>
            <a:r>
              <a:rPr lang="en-US" sz="32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/>
              </a:rPr>
              <a:t>pada</a:t>
            </a:r>
            <a:r>
              <a:rPr lang="en-US" sz="32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/>
              </a:rPr>
              <a:t>suatu</a:t>
            </a:r>
            <a:r>
              <a:rPr lang="en-US" sz="32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/>
              </a:rPr>
              <a:t>bidang</a:t>
            </a:r>
            <a:r>
              <a:rPr lang="en-US" sz="32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/>
              </a:rPr>
              <a:t>datar</a:t>
            </a:r>
            <a:r>
              <a:rPr lang="en-US" sz="32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3200" b="1" dirty="0" err="1" smtClean="0">
                <a:effectLst/>
              </a:rPr>
              <a:t>dengan</a:t>
            </a:r>
            <a:r>
              <a:rPr lang="en-US" sz="3200" b="1" dirty="0" smtClean="0">
                <a:effectLst/>
              </a:rPr>
              <a:t> </a:t>
            </a:r>
            <a:r>
              <a:rPr lang="en-US" sz="3200" b="1" dirty="0" err="1" smtClean="0">
                <a:effectLst/>
              </a:rPr>
              <a:t>skala</a:t>
            </a:r>
            <a:r>
              <a:rPr lang="en-US" sz="3200" b="1" dirty="0" smtClean="0">
                <a:effectLst/>
              </a:rPr>
              <a:t> </a:t>
            </a:r>
            <a:r>
              <a:rPr lang="en-US" sz="3200" b="1" dirty="0" err="1" smtClean="0">
                <a:effectLst/>
              </a:rPr>
              <a:t>tertentu</a:t>
            </a:r>
            <a:r>
              <a:rPr lang="en-US" sz="3200" b="1" dirty="0" smtClean="0">
                <a:effectLst/>
              </a:rPr>
              <a:t>.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id-ID" sz="1800" b="1" dirty="0" smtClean="0">
                <a:solidFill>
                  <a:srgbClr val="FF0000"/>
                </a:solidFill>
                <a:effectLst/>
                <a:cs typeface="Times New Roman" pitchFamily="18" charset="0"/>
              </a:rPr>
              <a:t>(Bab I Psl.1 ayat 3)</a:t>
            </a:r>
            <a:endParaRPr lang="en-US" sz="1800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pic>
        <p:nvPicPr>
          <p:cNvPr id="63493" name="Picture 5" descr="C:\Program Files\Microsoft Office\Clipart\standard\stddir1\bd05735_.wmf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1698625"/>
            <a:ext cx="3810000" cy="4340225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3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63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build="p" autoUpdateAnimBg="0"/>
      <p:bldP spid="63492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err="1" smtClean="0"/>
              <a:t>Kedudukan</a:t>
            </a:r>
            <a:r>
              <a:rPr lang="en-US" sz="4400" dirty="0" smtClean="0"/>
              <a:t> Surveyor </a:t>
            </a:r>
            <a:r>
              <a:rPr lang="en-US" sz="4400" dirty="0" err="1" smtClean="0"/>
              <a:t>Pemetaan</a:t>
            </a:r>
            <a:r>
              <a:rPr lang="en-US" sz="4400" dirty="0" smtClean="0"/>
              <a:t> ?</a:t>
            </a:r>
            <a:endParaRPr lang="id-ID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/>
              <a:t>  </a:t>
            </a:r>
            <a:r>
              <a:rPr lang="en-US" sz="4000" dirty="0" err="1" smtClean="0"/>
              <a:t>Sebagai</a:t>
            </a:r>
            <a:r>
              <a:rPr lang="en-US" sz="4000" dirty="0" smtClean="0"/>
              <a:t> </a:t>
            </a:r>
            <a:r>
              <a:rPr lang="en-US" sz="4000" dirty="0" err="1" smtClean="0"/>
              <a:t>pelaksana</a:t>
            </a:r>
            <a:r>
              <a:rPr lang="en-US" sz="4000" dirty="0" smtClean="0"/>
              <a:t> </a:t>
            </a:r>
            <a:r>
              <a:rPr lang="en-US" sz="4000" dirty="0" err="1" smtClean="0"/>
              <a:t>teknis</a:t>
            </a:r>
            <a:r>
              <a:rPr lang="en-US" sz="4000" dirty="0" smtClean="0"/>
              <a:t> </a:t>
            </a:r>
            <a:r>
              <a:rPr lang="en-US" sz="4000" dirty="0" err="1" smtClean="0"/>
              <a:t>fungsional</a:t>
            </a:r>
            <a:r>
              <a:rPr lang="en-US" sz="4000" dirty="0" smtClean="0"/>
              <a:t> </a:t>
            </a:r>
            <a:r>
              <a:rPr lang="en-US" sz="4000" dirty="0" err="1" smtClean="0"/>
              <a:t>dibidang</a:t>
            </a:r>
            <a:r>
              <a:rPr lang="en-US" sz="4000" dirty="0" smtClean="0"/>
              <a:t> </a:t>
            </a:r>
            <a:r>
              <a:rPr lang="en-US" sz="4000" dirty="0" err="1" smtClean="0"/>
              <a:t>survei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pemetaan</a:t>
            </a:r>
            <a:r>
              <a:rPr lang="en-US" sz="4000" dirty="0" smtClean="0"/>
              <a:t> </a:t>
            </a:r>
            <a:r>
              <a:rPr lang="en-US" sz="4000" dirty="0" err="1" smtClean="0"/>
              <a:t>pada</a:t>
            </a:r>
            <a:r>
              <a:rPr lang="en-US" sz="4000" dirty="0" smtClean="0"/>
              <a:t> </a:t>
            </a:r>
            <a:r>
              <a:rPr lang="en-US" sz="4000" dirty="0" err="1" smtClean="0"/>
              <a:t>instansi</a:t>
            </a:r>
            <a:r>
              <a:rPr lang="en-US" sz="4000" dirty="0" smtClean="0"/>
              <a:t> </a:t>
            </a:r>
            <a:r>
              <a:rPr lang="en-US" sz="4000" dirty="0" err="1" smtClean="0"/>
              <a:t>pemerintah</a:t>
            </a:r>
            <a:endParaRPr lang="en-US" sz="4000" dirty="0" smtClean="0"/>
          </a:p>
          <a:p>
            <a:pPr algn="ctr">
              <a:buNone/>
            </a:pPr>
            <a:r>
              <a:rPr lang="en-US" sz="4000" dirty="0" smtClean="0"/>
              <a:t> </a:t>
            </a:r>
            <a:endParaRPr lang="id-ID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err="1" smtClean="0"/>
              <a:t>Tugas</a:t>
            </a:r>
            <a:r>
              <a:rPr lang="en-US" sz="4400" dirty="0" smtClean="0"/>
              <a:t> </a:t>
            </a:r>
            <a:r>
              <a:rPr lang="en-US" sz="4400" dirty="0" err="1" smtClean="0"/>
              <a:t>pokok</a:t>
            </a:r>
            <a:r>
              <a:rPr lang="en-US" sz="4400" dirty="0" smtClean="0"/>
              <a:t> Surveyor </a:t>
            </a:r>
            <a:r>
              <a:rPr lang="en-US" sz="4400" dirty="0" err="1" smtClean="0"/>
              <a:t>Pemetaan</a:t>
            </a:r>
            <a:r>
              <a:rPr lang="en-US" sz="4400" dirty="0" smtClean="0"/>
              <a:t> ?</a:t>
            </a:r>
            <a:endParaRPr lang="id-ID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000" dirty="0" err="1" smtClean="0"/>
              <a:t>Melakukan</a:t>
            </a:r>
            <a:r>
              <a:rPr lang="en-US" sz="4000" dirty="0" smtClean="0"/>
              <a:t> </a:t>
            </a:r>
            <a:r>
              <a:rPr lang="en-US" sz="4000" dirty="0" err="1" smtClean="0"/>
              <a:t>kegiatan</a:t>
            </a:r>
            <a:r>
              <a:rPr lang="en-US" sz="4000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/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perencanaan</a:t>
            </a:r>
            <a:r>
              <a:rPr lang="en-US" sz="4000" b="1" dirty="0" smtClean="0">
                <a:solidFill>
                  <a:srgbClr val="0070C0"/>
                </a:solidFill>
              </a:rPr>
              <a:t>; 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pelaksanaan</a:t>
            </a:r>
            <a:r>
              <a:rPr lang="en-US" sz="4000" b="1" dirty="0" smtClean="0">
                <a:solidFill>
                  <a:srgbClr val="0070C0"/>
                </a:solidFill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pembinaan</a:t>
            </a:r>
            <a:r>
              <a:rPr lang="en-US" sz="4000" b="1" dirty="0" smtClean="0">
                <a:solidFill>
                  <a:srgbClr val="0070C0"/>
                </a:solidFill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pengembangan</a:t>
            </a:r>
            <a:r>
              <a:rPr lang="en-US" sz="4000" b="1" dirty="0" smtClean="0">
                <a:solidFill>
                  <a:srgbClr val="0070C0"/>
                </a:solidFill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serta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pemasyarakatan</a:t>
            </a:r>
            <a:endParaRPr lang="en-US" sz="40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4000" dirty="0" smtClean="0"/>
              <a:t> </a:t>
            </a:r>
            <a:r>
              <a:rPr lang="en-US" sz="4000" dirty="0" err="1" smtClean="0"/>
              <a:t>survei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pemetaan</a:t>
            </a:r>
            <a:endParaRPr lang="id-ID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>
          <a:xfrm>
            <a:off x="1071538" y="188640"/>
            <a:ext cx="7615262" cy="100811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u="sng" dirty="0" smtClean="0">
                <a:solidFill>
                  <a:srgbClr val="003366"/>
                </a:solidFill>
                <a:latin typeface="Tahoma" pitchFamily="34" charset="0"/>
              </a:rPr>
              <a:t>UNSUR DAN SUB UNSUR KEGIATAN YANG DAPAT DINILAI DALAM JF SURTA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700808"/>
            <a:ext cx="7931150" cy="4680520"/>
          </a:xfrm>
        </p:spPr>
        <p:txBody>
          <a:bodyPr/>
          <a:lstStyle/>
          <a:p>
            <a:pPr marL="628650" indent="0" eaLnBrk="1" hangingPunct="1">
              <a:lnSpc>
                <a:spcPts val="2400"/>
              </a:lnSpc>
              <a:buSzPct val="80000"/>
              <a:buNone/>
              <a:defRPr/>
            </a:pPr>
            <a:r>
              <a:rPr lang="id-ID" sz="22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Pendidikan : </a:t>
            </a:r>
          </a:p>
          <a:p>
            <a:pPr marL="571500" indent="-571500" eaLnBrk="1" hangingPunct="1">
              <a:lnSpc>
                <a:spcPts val="2400"/>
              </a:lnSpc>
              <a:buFont typeface="Wingdings" pitchFamily="2" charset="2"/>
              <a:buNone/>
              <a:defRPr/>
            </a:pPr>
            <a:r>
              <a:rPr lang="id-ID" sz="2200" dirty="0" smtClean="0">
                <a:solidFill>
                  <a:srgbClr val="003366"/>
                </a:solidFill>
                <a:latin typeface="Tahoma" pitchFamily="34" charset="0"/>
              </a:rPr>
              <a:t>     </a:t>
            </a:r>
            <a:r>
              <a:rPr lang="en-US" sz="2200" dirty="0" smtClean="0">
                <a:solidFill>
                  <a:srgbClr val="003366"/>
                </a:solidFill>
                <a:latin typeface="Tahoma" pitchFamily="34" charset="0"/>
              </a:rPr>
              <a:t>	</a:t>
            </a:r>
            <a:r>
              <a:rPr lang="id-ID" sz="2200" dirty="0" smtClean="0">
                <a:solidFill>
                  <a:srgbClr val="003366"/>
                </a:solidFill>
                <a:latin typeface="Tahoma" pitchFamily="34" charset="0"/>
              </a:rPr>
              <a:t>a. </a:t>
            </a:r>
            <a:r>
              <a:rPr lang="en-US" sz="2200" dirty="0" smtClean="0">
                <a:solidFill>
                  <a:srgbClr val="003366"/>
                </a:solidFill>
                <a:latin typeface="Tahoma" pitchFamily="34" charset="0"/>
              </a:rPr>
              <a:t>	</a:t>
            </a:r>
            <a:r>
              <a:rPr lang="id-ID" sz="2200" dirty="0" smtClean="0">
                <a:solidFill>
                  <a:srgbClr val="003366"/>
                </a:solidFill>
                <a:latin typeface="Tahoma" pitchFamily="34" charset="0"/>
              </a:rPr>
              <a:t>Pendidikan sekolah dan memperoleh ijazah/gelar</a:t>
            </a:r>
          </a:p>
          <a:p>
            <a:pPr marL="571500" indent="-571500" eaLnBrk="1" hangingPunct="1">
              <a:lnSpc>
                <a:spcPts val="2400"/>
              </a:lnSpc>
              <a:buFont typeface="Wingdings" pitchFamily="2" charset="2"/>
              <a:buNone/>
              <a:defRPr/>
            </a:pPr>
            <a:r>
              <a:rPr lang="id-ID" sz="2200" dirty="0" smtClean="0">
                <a:solidFill>
                  <a:srgbClr val="003366"/>
                </a:solidFill>
                <a:latin typeface="Tahoma" pitchFamily="34" charset="0"/>
              </a:rPr>
              <a:t>     </a:t>
            </a:r>
            <a:r>
              <a:rPr lang="en-US" sz="2200" dirty="0" smtClean="0">
                <a:solidFill>
                  <a:srgbClr val="003366"/>
                </a:solidFill>
                <a:latin typeface="Tahoma" pitchFamily="34" charset="0"/>
              </a:rPr>
              <a:t>	</a:t>
            </a:r>
            <a:r>
              <a:rPr lang="id-ID" sz="2200" dirty="0" smtClean="0">
                <a:solidFill>
                  <a:srgbClr val="003366"/>
                </a:solidFill>
                <a:latin typeface="Tahoma" pitchFamily="34" charset="0"/>
              </a:rPr>
              <a:t>b. </a:t>
            </a:r>
            <a:r>
              <a:rPr lang="en-US" sz="2200" dirty="0" smtClean="0">
                <a:solidFill>
                  <a:srgbClr val="003366"/>
                </a:solidFill>
                <a:latin typeface="Tahoma" pitchFamily="34" charset="0"/>
              </a:rPr>
              <a:t>	</a:t>
            </a:r>
            <a:r>
              <a:rPr lang="id-ID" sz="2200" dirty="0" smtClean="0">
                <a:solidFill>
                  <a:srgbClr val="003366"/>
                </a:solidFill>
                <a:latin typeface="Tahoma" pitchFamily="34" charset="0"/>
              </a:rPr>
              <a:t>Pendidikan dan pelatihan fungsional di bidang 	</a:t>
            </a:r>
            <a:r>
              <a:rPr lang="en-US" sz="2200" dirty="0" err="1" smtClean="0">
                <a:solidFill>
                  <a:srgbClr val="003366"/>
                </a:solidFill>
                <a:latin typeface="Tahoma" pitchFamily="34" charset="0"/>
              </a:rPr>
              <a:t>survei</a:t>
            </a:r>
            <a:r>
              <a:rPr lang="en-US" sz="2200" dirty="0" smtClean="0">
                <a:solidFill>
                  <a:srgbClr val="003366"/>
                </a:solidFill>
                <a:latin typeface="Tahoma" pitchFamily="34" charset="0"/>
              </a:rPr>
              <a:t> </a:t>
            </a:r>
            <a:r>
              <a:rPr lang="en-US" sz="2200" dirty="0" err="1" smtClean="0">
                <a:solidFill>
                  <a:srgbClr val="003366"/>
                </a:solidFill>
                <a:latin typeface="Tahoma" pitchFamily="34" charset="0"/>
              </a:rPr>
              <a:t>dan</a:t>
            </a:r>
            <a:r>
              <a:rPr lang="en-US" sz="2200" dirty="0" smtClean="0">
                <a:solidFill>
                  <a:srgbClr val="003366"/>
                </a:solidFill>
                <a:latin typeface="Tahoma" pitchFamily="34" charset="0"/>
              </a:rPr>
              <a:t> </a:t>
            </a:r>
            <a:r>
              <a:rPr lang="en-US" sz="2200" dirty="0" err="1" smtClean="0">
                <a:solidFill>
                  <a:srgbClr val="003366"/>
                </a:solidFill>
                <a:latin typeface="Tahoma" pitchFamily="34" charset="0"/>
              </a:rPr>
              <a:t>pemetaan</a:t>
            </a:r>
            <a:r>
              <a:rPr lang="en-US" sz="2200" dirty="0" smtClean="0">
                <a:solidFill>
                  <a:srgbClr val="003366"/>
                </a:solidFill>
                <a:latin typeface="Tahoma" pitchFamily="34" charset="0"/>
              </a:rPr>
              <a:t> </a:t>
            </a:r>
            <a:r>
              <a:rPr lang="id-ID" sz="2200" dirty="0" smtClean="0">
                <a:solidFill>
                  <a:srgbClr val="003366"/>
                </a:solidFill>
                <a:latin typeface="Tahoma" pitchFamily="34" charset="0"/>
              </a:rPr>
              <a:t>serta memperoleh STTPL</a:t>
            </a:r>
          </a:p>
          <a:p>
            <a:pPr marL="571500" indent="-571500" eaLnBrk="1" hangingPunct="1">
              <a:lnSpc>
                <a:spcPts val="2400"/>
              </a:lnSpc>
              <a:buFont typeface="Wingdings" pitchFamily="2" charset="2"/>
              <a:buNone/>
              <a:defRPr/>
            </a:pPr>
            <a:r>
              <a:rPr lang="id-ID" sz="2000" dirty="0" smtClean="0">
                <a:solidFill>
                  <a:srgbClr val="003366"/>
                </a:solidFill>
                <a:latin typeface="Aller Light" pitchFamily="2" charset="0"/>
              </a:rPr>
              <a:t>	</a:t>
            </a:r>
          </a:p>
          <a:p>
            <a:pPr marL="571500" indent="-571500" eaLnBrk="1" hangingPunct="1">
              <a:lnSpc>
                <a:spcPts val="2400"/>
              </a:lnSpc>
              <a:buSzPct val="80000"/>
              <a:buFont typeface="Wingdings" pitchFamily="2" charset="2"/>
              <a:buAutoNum type="arabicPeriod" startAt="2"/>
              <a:defRPr/>
            </a:pPr>
            <a:endParaRPr lang="id-ID" sz="2200" dirty="0" smtClean="0">
              <a:solidFill>
                <a:srgbClr val="003366"/>
              </a:solidFill>
              <a:latin typeface="Tahoma" pitchFamily="34" charset="0"/>
            </a:endParaRPr>
          </a:p>
        </p:txBody>
      </p:sp>
      <p:pic>
        <p:nvPicPr>
          <p:cNvPr id="9218" name="Picture 2" descr="http://2.bp.blogspot.com/_k2PL7COUQrk/TMyclyssJCI/AAAAAAAAAuo/-y0AASfLA1w/s1600/New+Picture+%2826%29.bmp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35949" y="4786322"/>
            <a:ext cx="2893203" cy="1928802"/>
          </a:xfrm>
          <a:prstGeom prst="rect">
            <a:avLst/>
          </a:prstGeom>
          <a:noFill/>
        </p:spPr>
      </p:pic>
      <p:pic>
        <p:nvPicPr>
          <p:cNvPr id="9220" name="Picture 4" descr="http://upload.wikimedia.org/wikipedia/commons/b/be/Gadjah_Mada_HeadOffice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664841" y="3571876"/>
            <a:ext cx="2571768" cy="1928826"/>
          </a:xfrm>
          <a:prstGeom prst="rect">
            <a:avLst/>
          </a:prstGeom>
          <a:noFill/>
        </p:spPr>
      </p:pic>
      <p:pic>
        <p:nvPicPr>
          <p:cNvPr id="9222" name="Picture 6" descr="Gedung Dikla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79419" y="4944852"/>
            <a:ext cx="2978861" cy="1770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452780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0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0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0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/>
      <p:bldP spid="8090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305800" cy="66973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d-ID" sz="4000" dirty="0" smtClean="0">
                <a:solidFill>
                  <a:schemeClr val="tx2">
                    <a:satMod val="130000"/>
                  </a:schemeClr>
                </a:solidFill>
              </a:rPr>
              <a:t>Kegiatan Survei dan Pemetaan</a:t>
            </a:r>
            <a:endParaRPr lang="id-ID" sz="4000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54360" y="776293"/>
            <a:ext cx="500062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86183" y="2981306"/>
            <a:ext cx="457200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le 4"/>
          <p:cNvSpPr/>
          <p:nvPr/>
        </p:nvSpPr>
        <p:spPr>
          <a:xfrm>
            <a:off x="642932" y="2143130"/>
            <a:ext cx="3929063" cy="642938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6" name="Rounded Rectangle 5"/>
          <p:cNvSpPr/>
          <p:nvPr/>
        </p:nvSpPr>
        <p:spPr>
          <a:xfrm>
            <a:off x="3786182" y="4143380"/>
            <a:ext cx="4643438" cy="642938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pic>
        <p:nvPicPr>
          <p:cNvPr id="12296" name="Picture 2" descr="C:\Users\BIRO PKH\Downloads\9865758235_8b8405f296_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9448" y="3000356"/>
            <a:ext cx="2335212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879448" y="4214842"/>
            <a:ext cx="242887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4" descr="C:\Users\BIRO PKH\Downloads\flightline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04248" y="576810"/>
            <a:ext cx="2281237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" descr="C:\Users\BIRO PKH\Downloads\Photo02882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754985" y="1749433"/>
            <a:ext cx="1785937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785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2" descr="C:\Users\BIRO PKH\Downloads\New folder\Pengukuran_Kedalaman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929313" y="4376738"/>
            <a:ext cx="3071812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11" descr="C:\Users\BIRO PKH\Downloads\New folder\Stake_Out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86250" y="3071813"/>
            <a:ext cx="250031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22251"/>
            <a:ext cx="8143932" cy="5207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d-ID" sz="3200" b="0" dirty="0" smtClean="0">
                <a:solidFill>
                  <a:schemeClr val="tx2">
                    <a:satMod val="130000"/>
                  </a:schemeClr>
                </a:solidFill>
              </a:rPr>
              <a:t>Kegiatan Surveyor Pemetaan Terampil</a:t>
            </a:r>
            <a:endParaRPr lang="id-ID" sz="3200" b="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868363"/>
            <a:ext cx="4771306" cy="59093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latin typeface="+mn-lt"/>
                <a:cs typeface="+mn-cs"/>
              </a:rPr>
              <a:t>Penyiapan fasilitas survei pemetaan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latin typeface="+mn-lt"/>
                <a:cs typeface="+mn-cs"/>
              </a:rPr>
              <a:t>Penyusunan operasional rencana survei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latin typeface="+mn-lt"/>
                <a:cs typeface="+mn-cs"/>
              </a:rPr>
              <a:t>Pengukuran data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latin typeface="+mn-lt"/>
                <a:cs typeface="+mn-cs"/>
              </a:rPr>
              <a:t>Perhitungan data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latin typeface="+mn-lt"/>
                <a:cs typeface="+mn-cs"/>
              </a:rPr>
              <a:t>Penggambaran dan deskripsi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u="sng" dirty="0">
                <a:latin typeface="+mn-lt"/>
                <a:cs typeface="+mn-cs"/>
              </a:rPr>
              <a:t>Survei pendahuluan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u="sng" dirty="0">
                <a:latin typeface="+mn-lt"/>
                <a:cs typeface="+mn-cs"/>
              </a:rPr>
              <a:t>Perekaman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u="sng" dirty="0">
                <a:latin typeface="+mn-lt"/>
                <a:cs typeface="+mn-cs"/>
              </a:rPr>
              <a:t>Penyajian &amp; pelayanan informasi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u="sng" dirty="0">
              <a:latin typeface="+mn-lt"/>
              <a:cs typeface="+mn-cs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90500" y="1582738"/>
            <a:ext cx="8810625" cy="1500187"/>
            <a:chOff x="190500" y="1582738"/>
            <a:chExt cx="8810625" cy="1500187"/>
          </a:xfrm>
        </p:grpSpPr>
        <p:pic>
          <p:nvPicPr>
            <p:cNvPr id="13316" name="Picture 3" descr="C:\Users\BIRO PKH\Downloads\New folder\images1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28738" y="1582738"/>
              <a:ext cx="1500187" cy="150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2" descr="C:\Users\BIRO PKH\Downloads\New folder\0232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90500" y="1582738"/>
              <a:ext cx="1166813" cy="150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9" name="Picture 4" descr="C:\Users\BIRO PKH\Downloads\New folder\ES2016-Calcomp-12x12-DrawingBoard-VI-md.jp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2800350" y="1582738"/>
              <a:ext cx="1619250" cy="142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1" name="Picture 6" descr="C:\Users\BIRO PKH\Downloads\New folder\product-dtx-sub-autonomous-echosounder_basics.jpg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4391025" y="1654175"/>
              <a:ext cx="2452688" cy="1268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2" name="Picture 7" descr="C:\Users\BIRO PKH\Downloads\New folder\index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7858125" y="1654175"/>
              <a:ext cx="1143000" cy="1187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3" name="Picture 8" descr="C:\Users\BIRO PKH\Downloads\New folder\index1.jpg"/>
            <p:cNvPicPr>
              <a:picLocks noChangeAspect="1" noChangeArrowheads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6815138" y="1725613"/>
              <a:ext cx="1071562" cy="1071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324" name="Picture 9" descr="C:\Users\BIRO PKH\Downloads\New folder\image_thumb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2875" y="4368800"/>
            <a:ext cx="467836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946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786050" y="2695578"/>
            <a:ext cx="242887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89040"/>
            <a:ext cx="8434416" cy="603112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d-ID" sz="3200" b="0" dirty="0" smtClean="0">
                <a:solidFill>
                  <a:schemeClr val="tx2">
                    <a:satMod val="130000"/>
                  </a:schemeClr>
                </a:solidFill>
              </a:rPr>
              <a:t>Kegiatan Surveyor Pemetaan Ahli</a:t>
            </a:r>
            <a:endParaRPr lang="id-ID" sz="3200" b="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868363"/>
            <a:ext cx="4708020" cy="56323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latin typeface="+mn-lt"/>
                <a:cs typeface="+mn-cs"/>
              </a:rPr>
              <a:t>Penyusunan desain survei pemetaan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latin typeface="+mn-lt"/>
                <a:cs typeface="+mn-cs"/>
              </a:rPr>
              <a:t>Penyusunan petunjuk pelaksanaan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latin typeface="+mn-lt"/>
                <a:cs typeface="+mn-cs"/>
              </a:rPr>
              <a:t>Penyusunan rencana survei/pemetaan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latin typeface="+mn-lt"/>
                <a:cs typeface="+mn-cs"/>
              </a:rPr>
              <a:t>Analisis lanjut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latin typeface="+mn-lt"/>
                <a:cs typeface="+mn-cs"/>
              </a:rPr>
              <a:t>Desain peta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latin typeface="+mn-lt"/>
                <a:cs typeface="+mn-cs"/>
              </a:rPr>
              <a:t>Penafsiran data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u="sng" dirty="0">
                <a:latin typeface="+mn-lt"/>
                <a:cs typeface="+mn-cs"/>
              </a:rPr>
              <a:t>Pengendalian Mutu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u="sng" dirty="0">
                <a:latin typeface="+mn-lt"/>
                <a:cs typeface="+mn-cs"/>
              </a:rPr>
              <a:t>Jasa konsultansi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u="sng" dirty="0">
                <a:latin typeface="+mn-lt"/>
                <a:cs typeface="+mn-cs"/>
              </a:rPr>
              <a:t>Penyebarluasan hasil pemetaan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u="sng" dirty="0">
              <a:latin typeface="+mn-lt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429256" y="1000126"/>
            <a:ext cx="3270250" cy="2571750"/>
            <a:chOff x="4873625" y="857250"/>
            <a:chExt cx="3270250" cy="2571750"/>
          </a:xfrm>
        </p:grpSpPr>
        <p:pic>
          <p:nvPicPr>
            <p:cNvPr id="14340" name="Picture 4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4873625" y="857250"/>
              <a:ext cx="1841500" cy="2571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1" name="Picture 5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5214938" y="1285875"/>
              <a:ext cx="2928937" cy="1835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342" name="Picture 7" descr="C:\Users\BIRO PKH\Downloads\landslide_probabilities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38" y="3429000"/>
            <a:ext cx="2125662" cy="173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/>
          <p:nvPr/>
        </p:nvGrpSpPr>
        <p:grpSpPr>
          <a:xfrm>
            <a:off x="5572132" y="3643314"/>
            <a:ext cx="2500330" cy="2714644"/>
            <a:chOff x="5572132" y="3643314"/>
            <a:chExt cx="2835266" cy="3143272"/>
          </a:xfrm>
        </p:grpSpPr>
        <p:pic>
          <p:nvPicPr>
            <p:cNvPr id="14344" name="Picture 6" descr="C:\Users\BIRO PKH\Downloads\New folder\merapi_ast_20103191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000876" y="3643314"/>
              <a:ext cx="1406522" cy="3143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5572132" y="3643314"/>
              <a:ext cx="1479197" cy="3143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59083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92"/>
          <p:cNvSpPr>
            <a:spLocks noChangeArrowheads="1"/>
          </p:cNvSpPr>
          <p:nvPr/>
        </p:nvSpPr>
        <p:spPr bwMode="auto">
          <a:xfrm>
            <a:off x="0" y="6365875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id-ID"/>
          </a:p>
        </p:txBody>
      </p:sp>
      <p:sp>
        <p:nvSpPr>
          <p:cNvPr id="45059" name="Rectangle 400"/>
          <p:cNvSpPr>
            <a:spLocks noChangeArrowheads="1"/>
          </p:cNvSpPr>
          <p:nvPr/>
        </p:nvSpPr>
        <p:spPr bwMode="auto">
          <a:xfrm>
            <a:off x="762000" y="228600"/>
            <a:ext cx="7138988" cy="8651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bIns="0" anchor="ctr">
            <a:spAutoFit/>
          </a:bodyPr>
          <a:lstStyle/>
          <a:p>
            <a:r>
              <a:rPr lang="sv-SE" sz="900" b="1"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                 LAMPIRAN I &amp; II  :	KEPUTUSAN MENTERI</a:t>
            </a:r>
            <a:endParaRPr lang="en-US" sz="1100">
              <a:ea typeface="Times New Roman" pitchFamily="18" charset="0"/>
              <a:cs typeface="Tahoma" pitchFamily="34" charset="0"/>
            </a:endParaRPr>
          </a:p>
          <a:p>
            <a:pPr eaLnBrk="0" hangingPunct="0"/>
            <a:r>
              <a:rPr lang="sv-SE" sz="900" b="1"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                         PENDAYAGUNAAN APARATUR NEGARA</a:t>
            </a:r>
            <a:endParaRPr lang="en-US" sz="1100">
              <a:ea typeface="Times New Roman" pitchFamily="18" charset="0"/>
              <a:cs typeface="Tahoma" pitchFamily="34" charset="0"/>
            </a:endParaRPr>
          </a:p>
          <a:p>
            <a:pPr eaLnBrk="0" hangingPunct="0"/>
            <a:r>
              <a:rPr lang="sv-SE" sz="900" b="1"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                         NOMOR      :  134/KEP/M. PAN/12/2002</a:t>
            </a:r>
            <a:endParaRPr lang="en-US" sz="1100">
              <a:ea typeface="Times New Roman" pitchFamily="18" charset="0"/>
              <a:cs typeface="Tahoma" pitchFamily="34" charset="0"/>
            </a:endParaRPr>
          </a:p>
          <a:p>
            <a:pPr eaLnBrk="0" hangingPunct="0"/>
            <a:r>
              <a:rPr lang="sv-SE" sz="900" b="1"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                         </a:t>
            </a:r>
            <a:r>
              <a:rPr lang="en-US" sz="900" b="1">
                <a:latin typeface="Tahoma" pitchFamily="34" charset="0"/>
                <a:ea typeface="Times New Roman" pitchFamily="18" charset="0"/>
                <a:cs typeface="Tahoma" pitchFamily="34" charset="0"/>
              </a:rPr>
              <a:t>TANGGAL   :  3 DESEMBER 2002                  </a:t>
            </a:r>
            <a:endParaRPr lang="en-US" sz="1100">
              <a:ea typeface="Times New Roman" pitchFamily="18" charset="0"/>
              <a:cs typeface="Tahoma" pitchFamily="34" charset="0"/>
            </a:endParaRPr>
          </a:p>
          <a:p>
            <a:pPr eaLnBrk="0" hangingPunct="0"/>
            <a:r>
              <a:rPr lang="sv-SE" sz="900" b="1">
                <a:latin typeface="Tahoma" pitchFamily="34" charset="0"/>
                <a:ea typeface="Times New Roman" pitchFamily="18" charset="0"/>
                <a:cs typeface="Tahoma" pitchFamily="34" charset="0"/>
              </a:rPr>
              <a:t>RINCIAN KEGIATAN SURVEYOR PEMETAAN TINGKAT TERAMPIL DAN ANGKA KREDITNYA</a:t>
            </a:r>
            <a:endParaRPr lang="en-US" sz="900" b="1"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eaLnBrk="0" hangingPunct="0"/>
            <a:r>
              <a:rPr lang="sv-SE" sz="900" b="1">
                <a:latin typeface="Tahoma" pitchFamily="34" charset="0"/>
                <a:ea typeface="Times New Roman" pitchFamily="18" charset="0"/>
                <a:cs typeface="Tahoma" pitchFamily="34" charset="0"/>
              </a:rPr>
              <a:t>LAMPIRAN   I</a:t>
            </a:r>
            <a:endParaRPr lang="sv-SE">
              <a:ea typeface="Times New Roman" pitchFamily="18" charset="0"/>
              <a:cs typeface="Tahoma" pitchFamily="34" charset="0"/>
            </a:endParaRPr>
          </a:p>
        </p:txBody>
      </p:sp>
      <p:graphicFrame>
        <p:nvGraphicFramePr>
          <p:cNvPr id="72534" name="Group 854"/>
          <p:cNvGraphicFramePr>
            <a:graphicFrameLocks noGrp="1"/>
          </p:cNvGraphicFramePr>
          <p:nvPr/>
        </p:nvGraphicFramePr>
        <p:xfrm>
          <a:off x="304800" y="1089025"/>
          <a:ext cx="8685213" cy="2529840"/>
        </p:xfrm>
        <a:graphic>
          <a:graphicData uri="http://schemas.openxmlformats.org/drawingml/2006/table">
            <a:tbl>
              <a:tblPr/>
              <a:tblGrid>
                <a:gridCol w="457200"/>
                <a:gridCol w="1389063"/>
                <a:gridCol w="1943100"/>
                <a:gridCol w="2457450"/>
                <a:gridCol w="666750"/>
                <a:gridCol w="628650"/>
                <a:gridCol w="11430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No.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Unsur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SUB UNSUR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BUTIR KEGIATAN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SATUAN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HASIL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ANGKA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KREDIT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PELAKSANA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I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PENDIDIKAN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6850" algn="l"/>
                        </a:tabLst>
                      </a:pPr>
                      <a:r>
                        <a:rPr kumimoji="0" lang="sv-SE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A.   Pendidikan sekolah dan memperoleh ijazah/gelar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Sarjana Muda/Akademi/Diploma III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Diploma II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SLTA/Diploma I</a:t>
                      </a:r>
                      <a:endParaRPr kumimoji="0" lang="sv-S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Ijazah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Ijazah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Ijazah</a:t>
                      </a:r>
                      <a:endParaRPr kumimoji="0" lang="sv-S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60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40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25</a:t>
                      </a:r>
                      <a:endParaRPr kumimoji="0" lang="sv-S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Semua jenjang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Semua jenjang Semua j</a:t>
                      </a: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enjang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12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0338" algn="l"/>
                        </a:tabLst>
                      </a:pPr>
                      <a:r>
                        <a:rPr kumimoji="0" lang="sv-SE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B.   Pendidikan dan pelatihan Fungsional Surveyor Pemetaan Serta memperoleh Surat Tanda Tamat Pendidikan dan  Pelatihan (STTP) atau Sertifikat.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Lamanya lebih dari 960 jam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Lamanya antara 641 – 960 jam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Lamanya antara 681 –  640 jam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Lamanya antara 161 – 480 j</a:t>
                      </a: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am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Lamanya antara 81  – 160  jam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Lamanya antara 30  –  80   jam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Sertifikat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Sertifikat 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Sertifikat 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Sertifikat 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Sertifikat 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Sertifikat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15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9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Semua jenjang Semua jenjang Semua jenjang Semua jenjang Semua jenjang Semua jenjang</a:t>
                      </a:r>
                      <a:endParaRPr kumimoji="0" lang="sv-S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Dst.</a:t>
                      </a:r>
                      <a:endParaRPr kumimoji="0" lang="sv-S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108" name="Rectangle 623"/>
          <p:cNvSpPr>
            <a:spLocks noChangeArrowheads="1"/>
          </p:cNvSpPr>
          <p:nvPr/>
        </p:nvSpPr>
        <p:spPr bwMode="auto">
          <a:xfrm>
            <a:off x="762000" y="3733800"/>
            <a:ext cx="1017588" cy="2286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r>
              <a:rPr lang="sv-SE" sz="900" b="1">
                <a:latin typeface="Tahoma" pitchFamily="34" charset="0"/>
                <a:ea typeface="Times New Roman" pitchFamily="18" charset="0"/>
                <a:cs typeface="Tahoma" pitchFamily="34" charset="0"/>
              </a:rPr>
              <a:t>LAMPIRAN   II</a:t>
            </a:r>
            <a:endParaRPr lang="sv-SE">
              <a:ea typeface="Times New Roman" pitchFamily="18" charset="0"/>
              <a:cs typeface="Tahoma" pitchFamily="34" charset="0"/>
            </a:endParaRPr>
          </a:p>
        </p:txBody>
      </p:sp>
      <p:graphicFrame>
        <p:nvGraphicFramePr>
          <p:cNvPr id="72542" name="Group 862"/>
          <p:cNvGraphicFramePr>
            <a:graphicFrameLocks noGrp="1"/>
          </p:cNvGraphicFramePr>
          <p:nvPr/>
        </p:nvGraphicFramePr>
        <p:xfrm>
          <a:off x="304800" y="3976688"/>
          <a:ext cx="8610600" cy="2667000"/>
        </p:xfrm>
        <a:graphic>
          <a:graphicData uri="http://schemas.openxmlformats.org/drawingml/2006/table">
            <a:tbl>
              <a:tblPr/>
              <a:tblGrid>
                <a:gridCol w="457200"/>
                <a:gridCol w="1371600"/>
                <a:gridCol w="1905000"/>
                <a:gridCol w="2438400"/>
                <a:gridCol w="762000"/>
                <a:gridCol w="609600"/>
                <a:gridCol w="10668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No.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Unsur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SUB UNSUR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BUTIR KEGIATAN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SATUAN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HASIL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ANGKA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KREDIT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PELAKSANA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I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PENDIDIKAN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6850" algn="l"/>
                        </a:tabLst>
                      </a:pPr>
                      <a:r>
                        <a:rPr kumimoji="0" lang="sv-SE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A.   Pendidikan sekolah dan Memperoleh Ijazah/gelar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160338" algn="l"/>
                        </a:tabLst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DOKTOR (S3)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160338" algn="l"/>
                        </a:tabLst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Pasca Sarjana /S2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160338" algn="l"/>
                        </a:tabLst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Sarjana / Diploma IV</a:t>
                      </a:r>
                      <a:endParaRPr kumimoji="0" lang="sv-S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Ijazah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Ijazah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Ijazah</a:t>
                      </a:r>
                      <a:endParaRPr kumimoji="0" lang="sv-S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200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150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100</a:t>
                      </a:r>
                      <a:endParaRPr kumimoji="0" lang="sv-S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Semua jenjang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Semua jenjang Semua jenjang</a:t>
                      </a:r>
                      <a:endParaRPr kumimoji="0" lang="sv-S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12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0338" algn="l"/>
                        </a:tabLst>
                      </a:pPr>
                      <a:r>
                        <a:rPr kumimoji="0" lang="sv-SE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B.   Pendidikan dan pelatihan Fungsional Surveyor Pemetaan Serta memperoleh Surat Tanda Tamat Pendidikan dan  Pelatihan (STTPP).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Lamanya lebih dari 960 jam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Lamanya antara 641 – 960 jam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Lamanya antara 681 –  640 jam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Lamanya antara 161 – 480 j</a:t>
                      </a: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am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Lamanya</a:t>
                      </a: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antara 81  – 160  jam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Lamanya</a:t>
                      </a: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antara 30  –  80   jam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Sertifikat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Sertifikat 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Sertifikat 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Sertifikat 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Sertifikat 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Sertifikat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15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9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Semua jenjang Semua jenjang Semua jenjang Semua jenjang Semua jenjang Semua jenjang</a:t>
                      </a:r>
                      <a:endParaRPr kumimoji="0" lang="sv-S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Dst.</a:t>
                      </a:r>
                      <a:endParaRPr kumimoji="0" lang="sv-S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ackgron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1" name="Rectangle 3"/>
          <p:cNvSpPr>
            <a:spLocks noGrp="1" noChangeArrowheads="1"/>
          </p:cNvSpPr>
          <p:nvPr>
            <p:ph type="title"/>
          </p:nvPr>
        </p:nvSpPr>
        <p:spPr>
          <a:xfrm>
            <a:off x="539750" y="333375"/>
            <a:ext cx="7543800" cy="93503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2000" b="1" dirty="0" smtClean="0">
                <a:solidFill>
                  <a:srgbClr val="003366"/>
                </a:solidFill>
                <a:latin typeface="Aller Display" pitchFamily="2" charset="0"/>
              </a:rPr>
              <a:t>JUMLAH ANGKA KREDIT KUMULATIF MINIMAL</a:t>
            </a:r>
            <a:br>
              <a:rPr lang="en-US" sz="2000" b="1" dirty="0" smtClean="0">
                <a:solidFill>
                  <a:srgbClr val="003366"/>
                </a:solidFill>
                <a:latin typeface="Aller Display" pitchFamily="2" charset="0"/>
              </a:rPr>
            </a:br>
            <a:r>
              <a:rPr lang="en-US" sz="2000" b="1" dirty="0" smtClean="0">
                <a:solidFill>
                  <a:srgbClr val="003366"/>
                </a:solidFill>
                <a:latin typeface="Aller Display" pitchFamily="2" charset="0"/>
              </a:rPr>
              <a:t>UNTUK KENAIKAN PANGKAT DAN KENAIKAN JABATAN / PANGKAT </a:t>
            </a:r>
            <a:br>
              <a:rPr lang="en-US" sz="2000" b="1" dirty="0" smtClean="0">
                <a:solidFill>
                  <a:srgbClr val="003366"/>
                </a:solidFill>
                <a:latin typeface="Aller Display" pitchFamily="2" charset="0"/>
              </a:rPr>
            </a:br>
            <a:r>
              <a:rPr lang="en-US" sz="2000" b="1" dirty="0" smtClean="0">
                <a:solidFill>
                  <a:srgbClr val="003366"/>
                </a:solidFill>
                <a:latin typeface="Aller Display" pitchFamily="2" charset="0"/>
              </a:rPr>
              <a:t>SURVEYOR PEMETAAN  </a:t>
            </a:r>
            <a:r>
              <a:rPr lang="en-US" sz="2000" b="1" i="1" dirty="0" smtClean="0">
                <a:solidFill>
                  <a:srgbClr val="FF0066"/>
                </a:solidFill>
                <a:latin typeface="Aller Display" pitchFamily="2" charset="0"/>
              </a:rPr>
              <a:t>TINGKAT TERAMPIL</a:t>
            </a:r>
          </a:p>
        </p:txBody>
      </p:sp>
      <p:graphicFrame>
        <p:nvGraphicFramePr>
          <p:cNvPr id="88257" name="Group 1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610301"/>
              </p:ext>
            </p:extLst>
          </p:nvPr>
        </p:nvGraphicFramePr>
        <p:xfrm>
          <a:off x="467546" y="1628775"/>
          <a:ext cx="8136904" cy="5035296"/>
        </p:xfrm>
        <a:graphic>
          <a:graphicData uri="http://schemas.openxmlformats.org/drawingml/2006/table">
            <a:tbl>
              <a:tblPr/>
              <a:tblGrid>
                <a:gridCol w="403224"/>
                <a:gridCol w="1762667"/>
                <a:gridCol w="1045091"/>
                <a:gridCol w="1290318"/>
                <a:gridCol w="469057"/>
                <a:gridCol w="472349"/>
                <a:gridCol w="469057"/>
                <a:gridCol w="536536"/>
                <a:gridCol w="643513"/>
                <a:gridCol w="523369"/>
                <a:gridCol w="521723"/>
              </a:tblGrid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ller Light" pitchFamily="2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ller Light" pitchFamily="2" charset="0"/>
                        </a:rPr>
                        <a:t>UNSUR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ller Light" pitchFamily="2" charset="0"/>
                        </a:rPr>
                        <a:t>PROSENTASE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ller Light" pitchFamily="2" charset="0"/>
                        </a:rPr>
                        <a:t>JENJANG JABATAN/GOLONGAN RUANG/ANGKA KREDIT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8100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UTAMA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AutoNum type="alphaUcPeriod"/>
                        <a:tabLst/>
                      </a:pPr>
                      <a:r>
                        <a:rPr kumimoji="0" lang="id-ID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Pendidkan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AutoNum type="alphaUcPeriod"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Kegiatan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Survei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AutoNum type="alphaUcPeriod"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Kegiatan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Pemetaan</a:t>
                      </a:r>
                      <a:endParaRPr kumimoji="0" lang="id-ID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AutoNum type="alphaUcPeriod"/>
                        <a:tabLst/>
                      </a:pPr>
                      <a:r>
                        <a:rPr kumimoji="0" lang="id-ID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Pengembangan Profesi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 80%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Surveyor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Pemetaan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</a:t>
                      </a:r>
                      <a:r>
                        <a:rPr kumimoji="0" 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Pelaksana Pemula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Surveyor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Pemetaan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 </a:t>
                      </a:r>
                      <a:r>
                        <a:rPr kumimoji="0" 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Pelaksana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Surveyor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Pemetaan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</a:t>
                      </a: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Pelaksana Lanjutan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Surveyor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Pemetaan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</a:t>
                      </a: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Penyelia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14313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II/a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II/b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II/c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II/d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III/a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III/b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III/c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III/d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</a:tr>
              <a:tr h="68580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160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240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</a:tr>
              <a:tr h="1147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PENUNJANG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Pendukung Pelaksanaan Kegiatan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Surveyor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Pemetaan</a:t>
                      </a:r>
                      <a:endParaRPr kumimoji="0" lang="id-ID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20%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</a:tr>
              <a:tr h="2778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JUMLAH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     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ller Light" pitchFamily="2" charset="0"/>
                        </a:rPr>
                        <a:t>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ller Light" pitchFamily="2" charset="0"/>
                        </a:rPr>
                        <a:t>60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ller Light" pitchFamily="2" charset="0"/>
                        </a:rPr>
                        <a:t>80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200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300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35912" name="AutoShape 449"/>
          <p:cNvSpPr>
            <a:spLocks noChangeArrowheads="1"/>
          </p:cNvSpPr>
          <p:nvPr/>
        </p:nvSpPr>
        <p:spPr bwMode="auto">
          <a:xfrm>
            <a:off x="4787900" y="5876925"/>
            <a:ext cx="503238" cy="288925"/>
          </a:xfrm>
          <a:prstGeom prst="curvedUpArrow">
            <a:avLst>
              <a:gd name="adj1" fmla="val 34835"/>
              <a:gd name="adj2" fmla="val 6967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>
              <a:latin typeface="Clarendon Condensed"/>
            </a:endParaRPr>
          </a:p>
        </p:txBody>
      </p:sp>
      <p:sp>
        <p:nvSpPr>
          <p:cNvPr id="35913" name="AutoShape 450"/>
          <p:cNvSpPr>
            <a:spLocks noChangeArrowheads="1"/>
          </p:cNvSpPr>
          <p:nvPr/>
        </p:nvSpPr>
        <p:spPr bwMode="auto">
          <a:xfrm>
            <a:off x="5651500" y="5876925"/>
            <a:ext cx="504825" cy="288925"/>
          </a:xfrm>
          <a:prstGeom prst="curvedUpArrow">
            <a:avLst>
              <a:gd name="adj1" fmla="val 34945"/>
              <a:gd name="adj2" fmla="val 6989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>
              <a:latin typeface="Clarendon Condensed"/>
            </a:endParaRPr>
          </a:p>
        </p:txBody>
      </p:sp>
      <p:sp>
        <p:nvSpPr>
          <p:cNvPr id="35914" name="AutoShape 451"/>
          <p:cNvSpPr>
            <a:spLocks noChangeArrowheads="1"/>
          </p:cNvSpPr>
          <p:nvPr/>
        </p:nvSpPr>
        <p:spPr bwMode="auto">
          <a:xfrm>
            <a:off x="6588125" y="5876925"/>
            <a:ext cx="576263" cy="288925"/>
          </a:xfrm>
          <a:prstGeom prst="curvedUpArrow">
            <a:avLst>
              <a:gd name="adj1" fmla="val 39890"/>
              <a:gd name="adj2" fmla="val 7978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>
              <a:latin typeface="Clarendon Condensed"/>
            </a:endParaRPr>
          </a:p>
        </p:txBody>
      </p:sp>
      <p:sp>
        <p:nvSpPr>
          <p:cNvPr id="35915" name="AutoShape 452"/>
          <p:cNvSpPr>
            <a:spLocks noChangeArrowheads="1"/>
          </p:cNvSpPr>
          <p:nvPr/>
        </p:nvSpPr>
        <p:spPr bwMode="auto">
          <a:xfrm>
            <a:off x="7796212" y="5851525"/>
            <a:ext cx="574675" cy="288925"/>
          </a:xfrm>
          <a:prstGeom prst="curvedUpArrow">
            <a:avLst>
              <a:gd name="adj1" fmla="val 39780"/>
              <a:gd name="adj2" fmla="val 7956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>
              <a:latin typeface="Clarendon Condensed"/>
            </a:endParaRPr>
          </a:p>
        </p:txBody>
      </p:sp>
      <p:sp>
        <p:nvSpPr>
          <p:cNvPr id="35916" name="Text Box 454"/>
          <p:cNvSpPr txBox="1">
            <a:spLocks noChangeArrowheads="1"/>
          </p:cNvSpPr>
          <p:nvPr/>
        </p:nvSpPr>
        <p:spPr bwMode="auto">
          <a:xfrm>
            <a:off x="4787900" y="614045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66"/>
                </a:solidFill>
                <a:latin typeface="Aller Display" pitchFamily="2" charset="0"/>
              </a:rPr>
              <a:t>15</a:t>
            </a:r>
          </a:p>
        </p:txBody>
      </p:sp>
      <p:sp>
        <p:nvSpPr>
          <p:cNvPr id="35917" name="Text Box 455"/>
          <p:cNvSpPr txBox="1">
            <a:spLocks noChangeArrowheads="1"/>
          </p:cNvSpPr>
          <p:nvPr/>
        </p:nvSpPr>
        <p:spPr bwMode="auto">
          <a:xfrm>
            <a:off x="5651500" y="6121635"/>
            <a:ext cx="4348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Aller Display" pitchFamily="2" charset="0"/>
              </a:rPr>
              <a:t>20</a:t>
            </a:r>
          </a:p>
        </p:txBody>
      </p:sp>
      <p:sp>
        <p:nvSpPr>
          <p:cNvPr id="35918" name="Text Box 456"/>
          <p:cNvSpPr txBox="1">
            <a:spLocks noChangeArrowheads="1"/>
          </p:cNvSpPr>
          <p:nvPr/>
        </p:nvSpPr>
        <p:spPr bwMode="auto">
          <a:xfrm>
            <a:off x="6588125" y="6140450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66"/>
                </a:solidFill>
                <a:latin typeface="Aller Display" pitchFamily="2" charset="0"/>
              </a:rPr>
              <a:t>50</a:t>
            </a:r>
          </a:p>
        </p:txBody>
      </p:sp>
      <p:sp>
        <p:nvSpPr>
          <p:cNvPr id="35919" name="Text Box 457"/>
          <p:cNvSpPr txBox="1">
            <a:spLocks noChangeArrowheads="1"/>
          </p:cNvSpPr>
          <p:nvPr/>
        </p:nvSpPr>
        <p:spPr bwMode="auto">
          <a:xfrm>
            <a:off x="7781459" y="6077701"/>
            <a:ext cx="79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66"/>
                </a:solidFill>
                <a:latin typeface="Aller Display" pitchFamily="2" charset="0"/>
              </a:rPr>
              <a:t>100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backgron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2000" b="1" dirty="0" smtClean="0">
                <a:solidFill>
                  <a:srgbClr val="003366"/>
                </a:solidFill>
                <a:latin typeface="Aller Display" pitchFamily="2" charset="0"/>
              </a:rPr>
              <a:t>JUMLAH ANGKA KREDIT KUMULATIF MINIMAL</a:t>
            </a:r>
            <a:br>
              <a:rPr lang="en-US" sz="2000" b="1" dirty="0" smtClean="0">
                <a:solidFill>
                  <a:srgbClr val="003366"/>
                </a:solidFill>
                <a:latin typeface="Aller Display" pitchFamily="2" charset="0"/>
              </a:rPr>
            </a:br>
            <a:r>
              <a:rPr lang="en-US" sz="2000" b="1" dirty="0" smtClean="0">
                <a:solidFill>
                  <a:srgbClr val="003366"/>
                </a:solidFill>
                <a:latin typeface="Aller Display" pitchFamily="2" charset="0"/>
              </a:rPr>
              <a:t>UNTUK KENAIKAN PANGKAT DAN KENAIKAN JABATAN / PANGKAT </a:t>
            </a:r>
            <a:br>
              <a:rPr lang="en-US" sz="2000" b="1" dirty="0" smtClean="0">
                <a:solidFill>
                  <a:srgbClr val="003366"/>
                </a:solidFill>
                <a:latin typeface="Aller Display" pitchFamily="2" charset="0"/>
              </a:rPr>
            </a:br>
            <a:r>
              <a:rPr lang="en-US" sz="2000" b="1" dirty="0" smtClean="0">
                <a:solidFill>
                  <a:srgbClr val="003366"/>
                </a:solidFill>
                <a:latin typeface="Aller Display" pitchFamily="2" charset="0"/>
              </a:rPr>
              <a:t>SURVEYOR PEMETAAN </a:t>
            </a:r>
            <a:r>
              <a:rPr lang="en-US" sz="2000" b="1" dirty="0" smtClean="0">
                <a:solidFill>
                  <a:srgbClr val="FF0066"/>
                </a:solidFill>
                <a:latin typeface="Aller Display" pitchFamily="2" charset="0"/>
              </a:rPr>
              <a:t>TINGKAT AHLI</a:t>
            </a:r>
          </a:p>
        </p:txBody>
      </p:sp>
      <p:graphicFrame>
        <p:nvGraphicFramePr>
          <p:cNvPr id="89445" name="Group 3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639345"/>
              </p:ext>
            </p:extLst>
          </p:nvPr>
        </p:nvGraphicFramePr>
        <p:xfrm>
          <a:off x="467546" y="1773238"/>
          <a:ext cx="8280917" cy="4875938"/>
        </p:xfrm>
        <a:graphic>
          <a:graphicData uri="http://schemas.openxmlformats.org/drawingml/2006/table">
            <a:tbl>
              <a:tblPr/>
              <a:tblGrid>
                <a:gridCol w="507009"/>
                <a:gridCol w="1936161"/>
                <a:gridCol w="1031031"/>
                <a:gridCol w="849117"/>
                <a:gridCol w="772290"/>
                <a:gridCol w="685653"/>
                <a:gridCol w="571661"/>
                <a:gridCol w="641417"/>
                <a:gridCol w="544439"/>
                <a:gridCol w="518919"/>
                <a:gridCol w="223220"/>
              </a:tblGrid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ller Light" pitchFamily="2" charset="0"/>
                        </a:rPr>
                        <a:t>NO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ller Light" pitchFamily="2" charset="0"/>
                        </a:rPr>
                        <a:t>UNSUR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ller Light" pitchFamily="2" charset="0"/>
                        </a:rPr>
                        <a:t>PROSENTASE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ller Light" pitchFamily="2" charset="0"/>
                        </a:rPr>
                        <a:t>JENJANG JABATAN/GOLONGAN RUANG/ANGKA KREDIT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8100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UTAMA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AutoNum type="alphaUcPeriod"/>
                        <a:tabLst/>
                      </a:pPr>
                      <a:r>
                        <a:rPr kumimoji="0" lang="id-ID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Pendidkan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AutoNum type="alphaUcPeriod"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Kegiatan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Survei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AutoNum type="alphaUcPeriod"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Kegiatan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Pemetaan</a:t>
                      </a:r>
                      <a:endParaRPr kumimoji="0" lang="id-ID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AutoNum type="alphaUcPeriod"/>
                        <a:tabLst/>
                      </a:pPr>
                      <a:r>
                        <a:rPr kumimoji="0" lang="id-ID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Pengembangan Profesi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id-ID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id-ID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id-ID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id-ID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      80%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     SP PERTAMA          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SP  MUDA     </a:t>
                      </a:r>
                      <a:endParaRPr kumimoji="0" lang="id-ID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SP MADYA</a:t>
                      </a:r>
                      <a:endParaRPr kumimoji="0" lang="id-ID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14313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III/a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III/b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III/c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III/d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IV/a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IV/b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IV/c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</a:tr>
              <a:tr h="68580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160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240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320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440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560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id-ID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FAF"/>
                    </a:solidFill>
                  </a:tcPr>
                </a:tc>
              </a:tr>
              <a:tr h="17364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PENUNJANG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Pendukung Pelaksanaan Kegiatan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Surveyor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Pemetaan</a:t>
                      </a:r>
                      <a:endParaRPr kumimoji="0" lang="id-ID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      20%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ller Light" pitchFamily="2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140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id-ID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74"/>
                    </a:solidFill>
                  </a:tcPr>
                </a:tc>
              </a:tr>
              <a:tr h="27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JUMLAH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         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ller Light" pitchFamily="2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ller Light" pitchFamily="2" charset="0"/>
                        </a:rPr>
                        <a:t>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550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ler Light" pitchFamily="2" charset="0"/>
                        </a:rPr>
                        <a:t>700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ler Light" pitchFamily="2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36934" name="AutoShape 451"/>
          <p:cNvSpPr>
            <a:spLocks noChangeArrowheads="1"/>
          </p:cNvSpPr>
          <p:nvPr/>
        </p:nvSpPr>
        <p:spPr bwMode="auto">
          <a:xfrm>
            <a:off x="4571900" y="5717104"/>
            <a:ext cx="576262" cy="288925"/>
          </a:xfrm>
          <a:prstGeom prst="curvedUpArrow">
            <a:avLst>
              <a:gd name="adj1" fmla="val 39890"/>
              <a:gd name="adj2" fmla="val 7978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>
              <a:latin typeface="Clarendon Condensed"/>
            </a:endParaRPr>
          </a:p>
        </p:txBody>
      </p:sp>
      <p:sp>
        <p:nvSpPr>
          <p:cNvPr id="36935" name="AutoShape 452"/>
          <p:cNvSpPr>
            <a:spLocks noChangeArrowheads="1"/>
          </p:cNvSpPr>
          <p:nvPr/>
        </p:nvSpPr>
        <p:spPr bwMode="auto">
          <a:xfrm>
            <a:off x="5996822" y="5810944"/>
            <a:ext cx="574675" cy="287561"/>
          </a:xfrm>
          <a:prstGeom prst="curvedUpArrow">
            <a:avLst>
              <a:gd name="adj1" fmla="val 39780"/>
              <a:gd name="adj2" fmla="val 7956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>
              <a:latin typeface="Clarendon Condensed"/>
            </a:endParaRPr>
          </a:p>
        </p:txBody>
      </p:sp>
      <p:sp>
        <p:nvSpPr>
          <p:cNvPr id="36936" name="Text Box 456"/>
          <p:cNvSpPr txBox="1">
            <a:spLocks noChangeArrowheads="1"/>
          </p:cNvSpPr>
          <p:nvPr/>
        </p:nvSpPr>
        <p:spPr bwMode="auto">
          <a:xfrm>
            <a:off x="4643438" y="6067425"/>
            <a:ext cx="576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66"/>
                </a:solidFill>
                <a:latin typeface="Aller Display" pitchFamily="2" charset="0"/>
              </a:rPr>
              <a:t>50</a:t>
            </a:r>
          </a:p>
        </p:txBody>
      </p:sp>
      <p:sp>
        <p:nvSpPr>
          <p:cNvPr id="36937" name="Text Box 457"/>
          <p:cNvSpPr txBox="1">
            <a:spLocks noChangeArrowheads="1"/>
          </p:cNvSpPr>
          <p:nvPr/>
        </p:nvSpPr>
        <p:spPr bwMode="auto">
          <a:xfrm>
            <a:off x="5938936" y="6067425"/>
            <a:ext cx="6493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66"/>
                </a:solidFill>
                <a:latin typeface="Aller Display" pitchFamily="2" charset="0"/>
              </a:rPr>
              <a:t>100</a:t>
            </a:r>
          </a:p>
        </p:txBody>
      </p:sp>
      <p:sp>
        <p:nvSpPr>
          <p:cNvPr id="36938" name="AutoShape 452"/>
          <p:cNvSpPr>
            <a:spLocks noChangeArrowheads="1"/>
          </p:cNvSpPr>
          <p:nvPr/>
        </p:nvSpPr>
        <p:spPr bwMode="auto">
          <a:xfrm>
            <a:off x="7166816" y="5805264"/>
            <a:ext cx="574675" cy="287561"/>
          </a:xfrm>
          <a:prstGeom prst="curvedUpArrow">
            <a:avLst>
              <a:gd name="adj1" fmla="val 39780"/>
              <a:gd name="adj2" fmla="val 7956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>
              <a:latin typeface="Clarendon Condensed"/>
            </a:endParaRPr>
          </a:p>
        </p:txBody>
      </p:sp>
      <p:sp>
        <p:nvSpPr>
          <p:cNvPr id="36939" name="Text Box 457"/>
          <p:cNvSpPr txBox="1">
            <a:spLocks noChangeArrowheads="1"/>
          </p:cNvSpPr>
          <p:nvPr/>
        </p:nvSpPr>
        <p:spPr bwMode="auto">
          <a:xfrm>
            <a:off x="7161312" y="6067425"/>
            <a:ext cx="6507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66"/>
                </a:solidFill>
                <a:latin typeface="Aller Display" pitchFamily="2" charset="0"/>
              </a:rPr>
              <a:t>150</a:t>
            </a:r>
          </a:p>
        </p:txBody>
      </p:sp>
      <p:sp>
        <p:nvSpPr>
          <p:cNvPr id="36940" name="Line 340"/>
          <p:cNvSpPr>
            <a:spLocks noChangeShapeType="1"/>
          </p:cNvSpPr>
          <p:nvPr/>
        </p:nvSpPr>
        <p:spPr bwMode="auto">
          <a:xfrm flipV="1">
            <a:off x="5580112" y="2276872"/>
            <a:ext cx="0" cy="4320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backgron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569325" cy="791939"/>
          </a:xfrm>
        </p:spPr>
        <p:txBody>
          <a:bodyPr/>
          <a:lstStyle/>
          <a:p>
            <a:pPr marL="406400" indent="-406400" algn="ctr" eaLnBrk="1" hangingPunct="1">
              <a:defRPr/>
            </a:pPr>
            <a:r>
              <a:rPr lang="id-ID" sz="2400" dirty="0" smtClean="0">
                <a:solidFill>
                  <a:schemeClr val="tx1"/>
                </a:solidFill>
                <a:latin typeface="Bookman Old Style" pitchFamily="18" charset="0"/>
              </a:rPr>
              <a:t>PENGA</a:t>
            </a:r>
            <a:r>
              <a:rPr lang="en-US" sz="2400" dirty="0" smtClean="0">
                <a:solidFill>
                  <a:schemeClr val="tx1"/>
                </a:solidFill>
                <a:latin typeface="Bookman Old Style" pitchFamily="18" charset="0"/>
              </a:rPr>
              <a:t>NG</a:t>
            </a:r>
            <a:r>
              <a:rPr lang="id-ID" sz="2400" dirty="0" smtClean="0">
                <a:solidFill>
                  <a:schemeClr val="tx1"/>
                </a:solidFill>
                <a:latin typeface="Bookman Old Style" pitchFamily="18" charset="0"/>
              </a:rPr>
              <a:t>KATAN KE DALAM </a:t>
            </a:r>
            <a:r>
              <a:rPr lang="en-US" sz="2400" dirty="0" smtClean="0">
                <a:solidFill>
                  <a:schemeClr val="tx1"/>
                </a:solidFill>
                <a:latin typeface="Bookman Old Style" pitchFamily="18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Bookman Old Style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Bookman Old Style" pitchFamily="18" charset="0"/>
              </a:rPr>
              <a:t>JABATAN F</a:t>
            </a:r>
            <a:r>
              <a:rPr lang="id-ID" sz="2400" dirty="0" smtClean="0">
                <a:solidFill>
                  <a:schemeClr val="tx1"/>
                </a:solidFill>
                <a:latin typeface="Bookman Old Style" pitchFamily="18" charset="0"/>
              </a:rPr>
              <a:t>UNGSIONAL </a:t>
            </a:r>
            <a:r>
              <a:rPr lang="en-US" sz="2400" dirty="0" smtClean="0">
                <a:solidFill>
                  <a:schemeClr val="tx1"/>
                </a:solidFill>
                <a:latin typeface="Bookman Old Style" pitchFamily="18" charset="0"/>
              </a:rPr>
              <a:t>SURVEYOR PEMETAAN</a:t>
            </a:r>
          </a:p>
        </p:txBody>
      </p:sp>
      <p:sp>
        <p:nvSpPr>
          <p:cNvPr id="19460" name="Line 20"/>
          <p:cNvSpPr>
            <a:spLocks noChangeShapeType="1"/>
          </p:cNvSpPr>
          <p:nvPr/>
        </p:nvSpPr>
        <p:spPr bwMode="auto">
          <a:xfrm>
            <a:off x="3203575" y="4005263"/>
            <a:ext cx="1944688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9461" name="Line 21"/>
          <p:cNvSpPr>
            <a:spLocks noChangeShapeType="1"/>
          </p:cNvSpPr>
          <p:nvPr/>
        </p:nvSpPr>
        <p:spPr bwMode="auto">
          <a:xfrm>
            <a:off x="4572000" y="5949950"/>
            <a:ext cx="1944688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9462" name="Line 22"/>
          <p:cNvSpPr>
            <a:spLocks noChangeShapeType="1"/>
          </p:cNvSpPr>
          <p:nvPr/>
        </p:nvSpPr>
        <p:spPr bwMode="auto">
          <a:xfrm>
            <a:off x="4572000" y="2205038"/>
            <a:ext cx="1944688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9463" name="Line 24"/>
          <p:cNvSpPr>
            <a:spLocks noChangeShapeType="1"/>
          </p:cNvSpPr>
          <p:nvPr/>
        </p:nvSpPr>
        <p:spPr bwMode="auto">
          <a:xfrm flipV="1">
            <a:off x="4572000" y="2205038"/>
            <a:ext cx="0" cy="3743325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9464" name="_s1031"/>
          <p:cNvSpPr>
            <a:spLocks noChangeArrowheads="1"/>
          </p:cNvSpPr>
          <p:nvPr/>
        </p:nvSpPr>
        <p:spPr bwMode="auto">
          <a:xfrm>
            <a:off x="323850" y="3357191"/>
            <a:ext cx="3312616" cy="1296144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0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ct val="20000"/>
              </a:spcBef>
            </a:pPr>
            <a:r>
              <a:rPr lang="en-US" sz="1400" b="1" dirty="0">
                <a:solidFill>
                  <a:srgbClr val="FF0000"/>
                </a:solidFill>
                <a:latin typeface="Aller Light" pitchFamily="2" charset="0"/>
              </a:rPr>
              <a:t>PENGANGKATAN PNS </a:t>
            </a:r>
          </a:p>
          <a:p>
            <a:pPr algn="ctr">
              <a:spcBef>
                <a:spcPct val="20000"/>
              </a:spcBef>
            </a:pPr>
            <a:r>
              <a:rPr lang="en-US" sz="1400" b="1" dirty="0">
                <a:solidFill>
                  <a:srgbClr val="FF0000"/>
                </a:solidFill>
                <a:latin typeface="Aller Light" pitchFamily="2" charset="0"/>
              </a:rPr>
              <a:t>KEDALAM JABATAN  FUNGSIONAL</a:t>
            </a:r>
            <a:endParaRPr lang="en-US" sz="1400" dirty="0">
              <a:solidFill>
                <a:srgbClr val="FF0000"/>
              </a:solidFill>
              <a:latin typeface="Aller Light" pitchFamily="2" charset="0"/>
            </a:endParaRPr>
          </a:p>
        </p:txBody>
      </p:sp>
      <p:sp>
        <p:nvSpPr>
          <p:cNvPr id="19465" name="_s1032"/>
          <p:cNvSpPr>
            <a:spLocks noChangeArrowheads="1"/>
          </p:cNvSpPr>
          <p:nvPr/>
        </p:nvSpPr>
        <p:spPr bwMode="auto">
          <a:xfrm>
            <a:off x="4816475" y="1772816"/>
            <a:ext cx="3787973" cy="1008112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ct val="20000"/>
              </a:spcBef>
            </a:pPr>
            <a:r>
              <a:rPr lang="en-US" sz="2800" b="1" dirty="0">
                <a:solidFill>
                  <a:srgbClr val="FF0000"/>
                </a:solidFill>
                <a:latin typeface="Aller Light" pitchFamily="2" charset="0"/>
              </a:rPr>
              <a:t>MELALUI INPASSING</a:t>
            </a:r>
            <a:r>
              <a:rPr lang="en-US" sz="2800" dirty="0">
                <a:solidFill>
                  <a:srgbClr val="FF0000"/>
                </a:solidFill>
                <a:latin typeface="Aller Light" pitchFamily="2" charset="0"/>
              </a:rPr>
              <a:t> </a:t>
            </a:r>
          </a:p>
        </p:txBody>
      </p:sp>
      <p:sp>
        <p:nvSpPr>
          <p:cNvPr id="19466" name="_s1033"/>
          <p:cNvSpPr>
            <a:spLocks noChangeArrowheads="1"/>
          </p:cNvSpPr>
          <p:nvPr/>
        </p:nvSpPr>
        <p:spPr bwMode="auto">
          <a:xfrm>
            <a:off x="4818063" y="3429000"/>
            <a:ext cx="3786385" cy="1368152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ct val="20000"/>
              </a:spcBef>
            </a:pPr>
            <a:r>
              <a:rPr lang="en-US" sz="2000" b="1" dirty="0">
                <a:latin typeface="Aller Light" pitchFamily="2" charset="0"/>
              </a:rPr>
              <a:t>MELALUI </a:t>
            </a:r>
            <a:endParaRPr lang="en-US" sz="2000" b="1" dirty="0" smtClean="0">
              <a:latin typeface="Aller Light" pitchFamily="2" charset="0"/>
            </a:endParaRPr>
          </a:p>
          <a:p>
            <a:pPr algn="ctr">
              <a:spcBef>
                <a:spcPct val="20000"/>
              </a:spcBef>
            </a:pPr>
            <a:r>
              <a:rPr lang="en-US" sz="2000" b="1" dirty="0" smtClean="0">
                <a:latin typeface="Aller Light" pitchFamily="2" charset="0"/>
              </a:rPr>
              <a:t>PENGANGKATAN </a:t>
            </a:r>
            <a:r>
              <a:rPr lang="en-US" sz="2000" b="1" dirty="0">
                <a:latin typeface="Aller Light" pitchFamily="2" charset="0"/>
              </a:rPr>
              <a:t>PERTAMA</a:t>
            </a:r>
            <a:r>
              <a:rPr lang="en-US" sz="2800" b="1" dirty="0">
                <a:latin typeface="Aller Light" pitchFamily="2" charset="0"/>
              </a:rPr>
              <a:t> </a:t>
            </a:r>
          </a:p>
        </p:txBody>
      </p:sp>
      <p:sp>
        <p:nvSpPr>
          <p:cNvPr id="19467" name="_s1034"/>
          <p:cNvSpPr>
            <a:spLocks noChangeArrowheads="1"/>
          </p:cNvSpPr>
          <p:nvPr/>
        </p:nvSpPr>
        <p:spPr bwMode="auto">
          <a:xfrm>
            <a:off x="4932040" y="5229200"/>
            <a:ext cx="3727648" cy="1296144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spcBef>
                <a:spcPct val="20000"/>
              </a:spcBef>
            </a:pPr>
            <a:r>
              <a:rPr lang="en-US" sz="2000" b="1" dirty="0">
                <a:solidFill>
                  <a:srgbClr val="002060"/>
                </a:solidFill>
                <a:latin typeface="Aller Light" pitchFamily="2" charset="0"/>
              </a:rPr>
              <a:t>MELALUI </a:t>
            </a:r>
            <a:endParaRPr lang="en-US" sz="2000" b="1" dirty="0" smtClean="0">
              <a:solidFill>
                <a:srgbClr val="002060"/>
              </a:solidFill>
              <a:latin typeface="Aller Light" pitchFamily="2" charset="0"/>
            </a:endParaRPr>
          </a:p>
          <a:p>
            <a:pPr algn="ctr">
              <a:spcBef>
                <a:spcPct val="20000"/>
              </a:spcBef>
            </a:pPr>
            <a:r>
              <a:rPr lang="en-US" sz="2000" b="1" dirty="0" smtClean="0">
                <a:solidFill>
                  <a:srgbClr val="002060"/>
                </a:solidFill>
                <a:latin typeface="Aller Light" pitchFamily="2" charset="0"/>
              </a:rPr>
              <a:t>PERPINDAHAN </a:t>
            </a:r>
            <a:r>
              <a:rPr lang="en-US" sz="2000" b="1" dirty="0">
                <a:solidFill>
                  <a:srgbClr val="002060"/>
                </a:solidFill>
                <a:latin typeface="Aller Light" pitchFamily="2" charset="0"/>
              </a:rPr>
              <a:t>JABATAN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60648"/>
            <a:ext cx="8153400" cy="958552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75000"/>
              </a:lnSpc>
              <a:defRPr/>
            </a:pPr>
            <a:r>
              <a:rPr lang="en-US" sz="3600" b="1" dirty="0" smtClean="0">
                <a:solidFill>
                  <a:schemeClr val="tx1"/>
                </a:solidFill>
              </a:rPr>
              <a:t>SYARAT PENGANGKATAN PERTAMA KALI</a:t>
            </a:r>
            <a:br>
              <a:rPr lang="en-US" sz="3600" b="1" dirty="0" smtClean="0">
                <a:solidFill>
                  <a:schemeClr val="tx1"/>
                </a:solidFill>
              </a:rPr>
            </a:br>
            <a:r>
              <a:rPr lang="en-US" sz="2200" b="1" dirty="0" smtClean="0">
                <a:solidFill>
                  <a:schemeClr val="tx1"/>
                </a:solidFill>
              </a:rPr>
              <a:t>(</a:t>
            </a:r>
            <a:r>
              <a:rPr lang="en-US" sz="2200" b="1" dirty="0" err="1" smtClean="0">
                <a:solidFill>
                  <a:schemeClr val="tx1"/>
                </a:solidFill>
              </a:rPr>
              <a:t>Kepmenpan</a:t>
            </a:r>
            <a:r>
              <a:rPr lang="en-US" sz="2200" b="1" dirty="0" smtClean="0">
                <a:solidFill>
                  <a:schemeClr val="tx1"/>
                </a:solidFill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</a:rPr>
              <a:t>Bab</a:t>
            </a:r>
            <a:r>
              <a:rPr lang="en-US" sz="2200" b="1" dirty="0" smtClean="0">
                <a:solidFill>
                  <a:schemeClr val="tx1"/>
                </a:solidFill>
              </a:rPr>
              <a:t> VIII, Psl.21,22)</a:t>
            </a:r>
            <a:br>
              <a:rPr lang="en-US" sz="2200" b="1" dirty="0" smtClean="0">
                <a:solidFill>
                  <a:schemeClr val="tx1"/>
                </a:solidFill>
              </a:rPr>
            </a:br>
            <a:endParaRPr lang="en-US" sz="2200" b="1" dirty="0" smtClean="0">
              <a:solidFill>
                <a:schemeClr val="tx1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1440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  <a:defRPr/>
            </a:pP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Serendah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rendahnya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berijasah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SLTA (TT) /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Sarjana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(S-1) / Diploma IV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sesuai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dengan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kualifikasi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(TA);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defRPr/>
            </a:pP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Serendah-rendahnya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menduduki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pangkat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Pengatur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Muda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golongan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ruang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II/a (TT) /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Penata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Muda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golongan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ruang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III/a (TA);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defRPr/>
            </a:pPr>
            <a:r>
              <a:rPr lang="en-US" sz="28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Telah</a:t>
            </a:r>
            <a:r>
              <a:rPr lang="en-US" sz="28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mengikuti</a:t>
            </a:r>
            <a:r>
              <a:rPr lang="en-US" sz="28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</a:t>
            </a:r>
            <a:r>
              <a:rPr lang="en-US" sz="28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lulus </a:t>
            </a:r>
            <a:r>
              <a:rPr lang="en-US" sz="28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pendidikan</a:t>
            </a:r>
            <a:r>
              <a:rPr lang="en-US" sz="28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</a:t>
            </a:r>
            <a:r>
              <a:rPr lang="en-US" sz="28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pelatihan</a:t>
            </a:r>
            <a:r>
              <a:rPr lang="en-US" sz="28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fungsional</a:t>
            </a:r>
            <a:r>
              <a:rPr lang="en-US" sz="28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</a:t>
            </a:r>
            <a:r>
              <a:rPr lang="en-US" sz="28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bidang</a:t>
            </a:r>
            <a:r>
              <a:rPr lang="en-US" sz="28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survei</a:t>
            </a:r>
            <a:r>
              <a:rPr lang="en-US" sz="28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</a:t>
            </a:r>
            <a:r>
              <a:rPr lang="en-US" sz="28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pemetaan</a:t>
            </a:r>
            <a:r>
              <a:rPr lang="en-US" sz="28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defRPr/>
            </a:pP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Setiap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unsur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penilaian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prestasi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kerja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(DP3) paling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sedikit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bernilai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baik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dalam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satu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tahun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terakhir</a:t>
            </a:r>
            <a:endParaRPr lang="en-US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defRPr/>
            </a:pP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Sesuai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dengan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formasi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yang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ditetapkan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oleh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Menpan</a:t>
            </a:r>
            <a:endParaRPr lang="en-US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defRPr/>
            </a:pP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Memenuhi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angka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kredit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kumulatif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minimal yang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ditentukan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untuk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jenjang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jabatannya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90000"/>
              </a:lnSpc>
              <a:spcBef>
                <a:spcPct val="30000"/>
              </a:spcBef>
              <a:defRPr/>
            </a:pPr>
            <a:endParaRPr lang="en-US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defRPr/>
            </a:pPr>
            <a:endParaRPr lang="en-US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defRPr/>
            </a:pPr>
            <a:endParaRPr lang="en-US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 autoUpdateAnimBg="0"/>
      <p:bldP spid="14339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2088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Kualifikasi</a:t>
            </a:r>
            <a:r>
              <a:rPr lang="id-ID" sz="3600" dirty="0" smtClean="0">
                <a:solidFill>
                  <a:schemeClr val="tx1"/>
                </a:solidFill>
              </a:rPr>
              <a:t> Pendidikan  untuk Jabfungsurta</a:t>
            </a:r>
            <a:endParaRPr lang="id-ID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0118234"/>
              </p:ext>
            </p:extLst>
          </p:nvPr>
        </p:nvGraphicFramePr>
        <p:xfrm>
          <a:off x="395536" y="1340768"/>
          <a:ext cx="8229600" cy="5256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098576"/>
                <a:gridCol w="4042792"/>
              </a:tblGrid>
              <a:tr h="10187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PENDIDIKAN</a:t>
                      </a:r>
                      <a:endParaRPr kumimoji="0" 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Kelompok </a:t>
                      </a:r>
                      <a:br>
                        <a:rPr kumimoji="0" lang="fi-FI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</a:br>
                      <a:r>
                        <a:rPr kumimoji="0" lang="fi-FI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Bidang Ilmu</a:t>
                      </a:r>
                      <a:endParaRPr kumimoji="0" 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Jurusan</a:t>
                      </a:r>
                      <a:endParaRPr kumimoji="0" 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10187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SLTA/</a:t>
                      </a:r>
                      <a:b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</a:b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Diploma I</a:t>
                      </a:r>
                      <a:endParaRPr kumimoji="0" 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Semua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bidang</a:t>
                      </a:r>
                      <a:endParaRPr kumimoji="0" 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Semua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jurusan</a:t>
                      </a:r>
                      <a:endParaRPr kumimoji="0" 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id-ID" dirty="0"/>
                    </a:p>
                  </a:txBody>
                  <a:tcPr/>
                </a:tc>
              </a:tr>
              <a:tr h="32191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Diploma II (D.II), Diploma III (D.III), Diploma IV (D.IV), Sarjana (S.1), Magister(S.2),  Doktor (S.3)</a:t>
                      </a:r>
                      <a:endParaRPr kumimoji="0" 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Survei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endParaRPr kumimoji="0" 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Pemetaan</a:t>
                      </a:r>
                      <a:endParaRPr kumimoji="0" 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Geodesi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Geografi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Geomatika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Fotogrametri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Karto</a:t>
                      </a:r>
                      <a:r>
                        <a:rPr kumimoji="0" lang="fi-FI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grafi,</a:t>
                      </a: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i-FI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Pertanahan, </a:t>
                      </a: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i-FI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Pengukuran Terestris (</a:t>
                      </a:r>
                      <a:r>
                        <a:rPr kumimoji="0" lang="fi-FI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Land Surveying),</a:t>
                      </a:r>
                      <a:r>
                        <a:rPr kumimoji="0" lang="fi-FI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fi-FI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</a:br>
                      <a:r>
                        <a:rPr kumimoji="0" lang="fi-FI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Sistem Informasi Pertanahan </a:t>
                      </a:r>
                      <a:r>
                        <a:rPr kumimoji="0" lang="fi-FI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(Land Information System)</a:t>
                      </a:r>
                      <a:r>
                        <a:rPr kumimoji="0" lang="fi-FI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, </a:t>
                      </a:r>
                      <a:endParaRPr kumimoji="0" 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Penginderaan Jauh (</a:t>
                      </a:r>
                      <a:r>
                        <a:rPr kumimoji="0" lang="fi-FI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Remote Sensing</a:t>
                      </a:r>
                      <a:r>
                        <a:rPr kumimoji="0" lang="fi-FI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), Sistem Informasi Geografi</a:t>
                      </a:r>
                      <a:endParaRPr kumimoji="0" 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Kualifikasi</a:t>
            </a:r>
            <a:r>
              <a:rPr lang="id-ID" sz="3600" dirty="0" smtClean="0">
                <a:solidFill>
                  <a:schemeClr val="tx1"/>
                </a:solidFill>
              </a:rPr>
              <a:t> Pendidikan  untuk Jabfungsurta</a:t>
            </a:r>
            <a:endParaRPr lang="id-ID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1124744"/>
          <a:ext cx="8229600" cy="5256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170584"/>
                <a:gridCol w="4042792"/>
              </a:tblGrid>
              <a:tr h="6480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PENDIDIKAN</a:t>
                      </a:r>
                      <a:endParaRPr kumimoji="0" 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Kelompok </a:t>
                      </a:r>
                      <a:br>
                        <a:rPr kumimoji="0" lang="fi-FI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</a:br>
                      <a:r>
                        <a:rPr kumimoji="0" lang="fi-FI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Bidang Ilmu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Jurusan</a:t>
                      </a:r>
                      <a:endParaRPr kumimoji="0" 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Ilmu </a:t>
                      </a:r>
                      <a:endParaRPr kumimoji="0" 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Kebumian</a:t>
                      </a:r>
                      <a:endParaRPr kumimoji="0" lang="id-ID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Fisika, Geofisika, Geologi, Geomorfologi, lmu Kelautan, Oseanografi, Hidrografi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Diploma II (D.II), Diploma III (D.III), Diploma IV (D.IV), Sarjana (S.1), Magister(S.2), Doktor (S.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Aplikasi Survei Pemetaan</a:t>
                      </a:r>
                      <a:endParaRPr lang="id-ID" sz="2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Teknik Sipil, </a:t>
                      </a:r>
                      <a:r>
                        <a:rPr lang="id-ID" sz="1800" baseline="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 </a:t>
                      </a: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Planologi, </a:t>
                      </a:r>
                      <a:b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</a:b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Pertambangan, Perminyakan, </a:t>
                      </a:r>
                      <a:b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</a:b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Perikanan, Pertanian, </a:t>
                      </a:r>
                      <a:b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</a:b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Ilmu Tanah </a:t>
                      </a:r>
                      <a:r>
                        <a:rPr lang="fi-FI" sz="1800" i="1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(Soil-science)</a:t>
                      </a: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, </a:t>
                      </a:r>
                      <a:b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</a:b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Kehutanan, Teknik Lingkungan,</a:t>
                      </a:r>
                      <a:endParaRPr lang="id-ID" sz="28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Perencanaan Kewilayahan.</a:t>
                      </a:r>
                      <a:endParaRPr lang="id-ID" sz="28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Teknologi Informasi</a:t>
                      </a:r>
                      <a:endParaRPr lang="id-ID" sz="2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Teknik Elektro,</a:t>
                      </a:r>
                      <a:r>
                        <a:rPr lang="id-ID" sz="1800" baseline="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 </a:t>
                      </a: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Matematika,</a:t>
                      </a:r>
                      <a:endParaRPr lang="id-ID" sz="28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Informatika, </a:t>
                      </a:r>
                      <a:r>
                        <a:rPr lang="id-ID" sz="1800" baseline="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 </a:t>
                      </a: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Manajemen Informasi, </a:t>
                      </a:r>
                      <a:b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</a:b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Sistem Informasi, Teknik Komputer, </a:t>
                      </a:r>
                      <a:b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</a:br>
                      <a:r>
                        <a:rPr lang="fi-FI" sz="18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</a:rPr>
                        <a:t>Ilmu Komputer</a:t>
                      </a:r>
                      <a:endParaRPr lang="id-ID" sz="2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2820866" y="1401764"/>
            <a:ext cx="604178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  <a:defRPr/>
            </a:pPr>
            <a:r>
              <a:rPr lang="en-US" sz="2400" dirty="0" err="1">
                <a:latin typeface="+mn-lt"/>
              </a:rPr>
              <a:t>Surat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usulan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menjadi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Pejabat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Fungsional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dari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Pejabat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setingkat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Eselon</a:t>
            </a:r>
            <a:r>
              <a:rPr lang="en-US" sz="2400" dirty="0">
                <a:latin typeface="+mn-lt"/>
              </a:rPr>
              <a:t> II</a:t>
            </a:r>
          </a:p>
          <a:p>
            <a:pPr marL="457200" indent="-457200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  <a:defRPr/>
            </a:pPr>
            <a:r>
              <a:rPr lang="en-US" sz="2400" dirty="0" err="1">
                <a:latin typeface="+mn-lt"/>
              </a:rPr>
              <a:t>Fotocopy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ijasah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pendidikan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terakhir</a:t>
            </a:r>
            <a:endParaRPr lang="en-US" sz="2400" dirty="0">
              <a:latin typeface="+mn-lt"/>
            </a:endParaRPr>
          </a:p>
          <a:p>
            <a:pPr marL="457200" indent="-457200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  <a:defRPr/>
            </a:pPr>
            <a:r>
              <a:rPr lang="en-US" sz="2400" dirty="0" err="1">
                <a:latin typeface="+mn-lt"/>
              </a:rPr>
              <a:t>Fotocopy</a:t>
            </a:r>
            <a:r>
              <a:rPr lang="en-US" sz="2400" dirty="0">
                <a:latin typeface="+mn-lt"/>
              </a:rPr>
              <a:t> SK </a:t>
            </a:r>
            <a:r>
              <a:rPr lang="en-US" sz="2400" dirty="0" err="1">
                <a:latin typeface="+mn-lt"/>
              </a:rPr>
              <a:t>Kenaikan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Pangkat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terakhir</a:t>
            </a:r>
            <a:endParaRPr lang="en-US" sz="2400" dirty="0">
              <a:latin typeface="+mn-lt"/>
            </a:endParaRPr>
          </a:p>
          <a:p>
            <a:pPr marL="457200" indent="-457200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  <a:defRPr/>
            </a:pPr>
            <a:r>
              <a:rPr lang="en-US" sz="2400" dirty="0" err="1">
                <a:latin typeface="+mn-lt"/>
              </a:rPr>
              <a:t>Fotocopy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Sertifikat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Diklat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smtClean="0">
                <a:latin typeface="+mn-lt"/>
              </a:rPr>
              <a:t>Surveyor </a:t>
            </a:r>
            <a:r>
              <a:rPr lang="en-US" sz="2400" dirty="0" err="1" smtClean="0">
                <a:latin typeface="+mn-lt"/>
              </a:rPr>
              <a:t>Pemetaan</a:t>
            </a:r>
            <a:endParaRPr lang="en-US" sz="2400" dirty="0">
              <a:latin typeface="+mn-lt"/>
            </a:endParaRPr>
          </a:p>
          <a:p>
            <a:pPr marL="457200" indent="-457200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  <a:defRPr/>
            </a:pPr>
            <a:r>
              <a:rPr lang="en-US" sz="2400" dirty="0" err="1">
                <a:latin typeface="+mn-lt"/>
              </a:rPr>
              <a:t>Fotocopy</a:t>
            </a:r>
            <a:r>
              <a:rPr lang="en-US" sz="2400" dirty="0">
                <a:latin typeface="+mn-lt"/>
              </a:rPr>
              <a:t> DP3 </a:t>
            </a:r>
            <a:r>
              <a:rPr lang="en-US" sz="2400" dirty="0" err="1">
                <a:latin typeface="+mn-lt"/>
              </a:rPr>
              <a:t>satu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tahun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terakhir</a:t>
            </a:r>
            <a:endParaRPr lang="en-US" sz="2400" dirty="0">
              <a:latin typeface="+mn-lt"/>
            </a:endParaRPr>
          </a:p>
          <a:p>
            <a:pPr marL="457200" indent="-457200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  <a:defRPr/>
            </a:pPr>
            <a:r>
              <a:rPr lang="en-US" sz="2400" dirty="0" err="1">
                <a:latin typeface="+mn-lt"/>
              </a:rPr>
              <a:t>Daftar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Usul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Penilaian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Angka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Kredit</a:t>
            </a:r>
            <a:endParaRPr lang="en-US" sz="2400" dirty="0">
              <a:latin typeface="+mn-lt"/>
            </a:endParaRPr>
          </a:p>
          <a:p>
            <a:pPr marL="457200" indent="-457200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  <a:defRPr/>
            </a:pPr>
            <a:r>
              <a:rPr lang="en-US" sz="2400" dirty="0" err="1">
                <a:latin typeface="+mn-lt"/>
              </a:rPr>
              <a:t>Berkas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usulan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Penilaian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Angka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Kredit</a:t>
            </a:r>
            <a:r>
              <a:rPr lang="en-US" sz="2400" dirty="0">
                <a:latin typeface="+mn-lt"/>
              </a:rPr>
              <a:t> yang </a:t>
            </a:r>
            <a:r>
              <a:rPr lang="en-US" sz="2400" dirty="0" err="1">
                <a:latin typeface="+mn-lt"/>
              </a:rPr>
              <a:t>dilampirkan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dengan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bukti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fisik</a:t>
            </a:r>
            <a:endParaRPr lang="en-US" sz="2400" dirty="0">
              <a:latin typeface="+mn-l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11016" y="220724"/>
            <a:ext cx="8721969" cy="8460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98525" indent="-803275">
              <a:tabLst>
                <a:tab pos="898525" algn="l"/>
              </a:tabLst>
              <a:defRPr/>
            </a:pPr>
            <a:r>
              <a:rPr lang="en-US" sz="2800" kern="10" dirty="0">
                <a:ln w="18415" cmpd="sng">
                  <a:noFill/>
                  <a:prstDash val="solid"/>
                </a:ln>
                <a:solidFill>
                  <a:schemeClr val="tx1"/>
                </a:solidFill>
                <a:latin typeface="Agency FB" pitchFamily="34" charset="0"/>
                <a:cs typeface="Arial"/>
              </a:rPr>
              <a:t>	</a:t>
            </a:r>
            <a:r>
              <a:rPr lang="en-US" sz="3600" kern="10" dirty="0" err="1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Agency FB" pitchFamily="34" charset="0"/>
                <a:cs typeface="Arial"/>
              </a:rPr>
              <a:t>Kelengkapan</a:t>
            </a:r>
            <a:r>
              <a:rPr lang="en-US" sz="3600" kern="1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Agency FB" pitchFamily="34" charset="0"/>
                <a:cs typeface="Arial"/>
              </a:rPr>
              <a:t> </a:t>
            </a:r>
            <a:r>
              <a:rPr lang="en-US" sz="3600" kern="10" dirty="0" err="1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Agency FB" pitchFamily="34" charset="0"/>
                <a:cs typeface="Arial"/>
              </a:rPr>
              <a:t>Administrasi</a:t>
            </a:r>
            <a:r>
              <a:rPr lang="en-US" sz="3600" kern="1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Agency FB" pitchFamily="34" charset="0"/>
                <a:cs typeface="Arial"/>
              </a:rPr>
              <a:t> </a:t>
            </a:r>
            <a:r>
              <a:rPr lang="en-US" sz="3600" kern="10" dirty="0" err="1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Agency FB" pitchFamily="34" charset="0"/>
                <a:cs typeface="Arial"/>
              </a:rPr>
              <a:t>Pengangkatan</a:t>
            </a:r>
            <a:r>
              <a:rPr lang="en-US" sz="3600" kern="1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Agency FB" pitchFamily="34" charset="0"/>
                <a:cs typeface="Arial"/>
              </a:rPr>
              <a:t> </a:t>
            </a:r>
            <a:r>
              <a:rPr lang="en-US" sz="3600" kern="10" dirty="0" err="1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Agency FB" pitchFamily="34" charset="0"/>
                <a:cs typeface="Arial"/>
              </a:rPr>
              <a:t>Pertama</a:t>
            </a:r>
            <a:endParaRPr lang="en-US" sz="3600" kern="10" dirty="0">
              <a:ln w="18415" cmpd="sng">
                <a:noFill/>
                <a:prstDash val="solid"/>
              </a:ln>
              <a:solidFill>
                <a:schemeClr val="bg1"/>
              </a:solidFill>
              <a:latin typeface="Agency FB" pitchFamily="34" charset="0"/>
              <a:cs typeface="Arial"/>
            </a:endParaRPr>
          </a:p>
        </p:txBody>
      </p:sp>
      <p:grpSp>
        <p:nvGrpSpPr>
          <p:cNvPr id="2" name="Group 7"/>
          <p:cNvGrpSpPr/>
          <p:nvPr/>
        </p:nvGrpSpPr>
        <p:grpSpPr>
          <a:xfrm>
            <a:off x="-10961" y="1598100"/>
            <a:ext cx="2961928" cy="4326910"/>
            <a:chOff x="0" y="1704975"/>
            <a:chExt cx="3208755" cy="4326910"/>
          </a:xfrm>
          <a:effectLst>
            <a:outerShdw blurRad="152400" dist="38100" dir="2700000" sx="102000" sy="102000" algn="tl" rotWithShape="0">
              <a:prstClr val="black">
                <a:alpha val="40000"/>
              </a:prstClr>
            </a:outerShdw>
          </a:effectLst>
        </p:grpSpPr>
        <p:pic>
          <p:nvPicPr>
            <p:cNvPr id="128004" name="Picture 4" descr="H:\Unduhan\uang\New Folder (2)\document_handling copy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704975"/>
              <a:ext cx="2790826" cy="2790825"/>
            </a:xfrm>
            <a:prstGeom prst="rect">
              <a:avLst/>
            </a:prstGeom>
            <a:noFill/>
          </p:spPr>
        </p:pic>
        <p:pic>
          <p:nvPicPr>
            <p:cNvPr id="128001" name="Picture 1" descr="H:\Unduhan\uang\New Folder (2)\CLIPART_OF_10889_SM_2 copy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14400" y="2286000"/>
              <a:ext cx="2294355" cy="374588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211016" y="220724"/>
            <a:ext cx="8721969" cy="12276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25488" indent="-630238">
              <a:tabLst>
                <a:tab pos="725488" algn="l"/>
              </a:tabLst>
              <a:defRPr/>
            </a:pPr>
            <a:r>
              <a:rPr lang="en-US" sz="28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Agency FB" pitchFamily="34" charset="0"/>
                <a:cs typeface="Arial"/>
              </a:rPr>
              <a:t>USUL </a:t>
            </a:r>
            <a:r>
              <a:rPr lang="en-US" sz="2800" kern="1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Agency FB" pitchFamily="34" charset="0"/>
                <a:cs typeface="Arial"/>
              </a:rPr>
              <a:t>PENGAJUAN MENJADI PEJABAT FUNGSIONAL </a:t>
            </a:r>
            <a:r>
              <a:rPr lang="en-US" sz="28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Agency FB" pitchFamily="34" charset="0"/>
                <a:cs typeface="Arial"/>
              </a:rPr>
              <a:t>SURVEYOR PEMETAAN</a:t>
            </a:r>
            <a:endParaRPr lang="en-US" sz="2800" kern="10" dirty="0">
              <a:ln w="18415" cmpd="sng">
                <a:noFill/>
                <a:prstDash val="solid"/>
              </a:ln>
              <a:solidFill>
                <a:schemeClr val="bg1"/>
              </a:solidFill>
              <a:latin typeface="Agency FB" pitchFamily="34" charset="0"/>
              <a:cs typeface="Arial"/>
            </a:endParaRPr>
          </a:p>
        </p:txBody>
      </p:sp>
      <p:sp>
        <p:nvSpPr>
          <p:cNvPr id="36867" name="Oval 4"/>
          <p:cNvSpPr>
            <a:spLocks noChangeArrowheads="1"/>
          </p:cNvSpPr>
          <p:nvPr/>
        </p:nvSpPr>
        <p:spPr bwMode="auto">
          <a:xfrm>
            <a:off x="534079" y="1875408"/>
            <a:ext cx="1769142" cy="90537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64999">
                <a:srgbClr val="FFD757"/>
              </a:gs>
              <a:gs pos="100000">
                <a:srgbClr val="FFC000"/>
              </a:gs>
            </a:gsLst>
            <a:lin ang="2700000" scaled="1"/>
            <a:tileRect/>
          </a:gra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PNS ASN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6870" name="Rectangle 8"/>
          <p:cNvSpPr>
            <a:spLocks noChangeArrowheads="1"/>
          </p:cNvSpPr>
          <p:nvPr/>
        </p:nvSpPr>
        <p:spPr bwMode="auto">
          <a:xfrm>
            <a:off x="3685687" y="3796648"/>
            <a:ext cx="1847806" cy="946603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64999">
                <a:srgbClr val="FFD757"/>
              </a:gs>
              <a:gs pos="100000">
                <a:srgbClr val="FFC000"/>
              </a:gs>
            </a:gsLst>
            <a:lin ang="2700000" scaled="1"/>
            <a:tileRect/>
          </a:gra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800">
                <a:solidFill>
                  <a:srgbClr val="C00000"/>
                </a:solidFill>
              </a:rPr>
              <a:t>TIM PENILAI  </a:t>
            </a:r>
          </a:p>
        </p:txBody>
      </p:sp>
      <p:sp>
        <p:nvSpPr>
          <p:cNvPr id="36876" name="AutoShape 16"/>
          <p:cNvSpPr>
            <a:spLocks noChangeArrowheads="1"/>
          </p:cNvSpPr>
          <p:nvPr/>
        </p:nvSpPr>
        <p:spPr bwMode="auto">
          <a:xfrm>
            <a:off x="455415" y="4667050"/>
            <a:ext cx="2736234" cy="1733750"/>
          </a:xfrm>
          <a:prstGeom prst="flowChartMultidocument">
            <a:avLst/>
          </a:prstGeom>
          <a:gradFill flip="none" rotWithShape="1">
            <a:gsLst>
              <a:gs pos="0">
                <a:srgbClr val="FFFF00"/>
              </a:gs>
              <a:gs pos="64999">
                <a:srgbClr val="FFD757"/>
              </a:gs>
              <a:gs pos="100000">
                <a:srgbClr val="FFC000"/>
              </a:gs>
            </a:gsLst>
            <a:lin ang="2700000" scaled="1"/>
            <a:tileRect/>
          </a:gra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800" dirty="0" err="1">
                <a:solidFill>
                  <a:srgbClr val="C00000"/>
                </a:solidFill>
              </a:rPr>
              <a:t>Surat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Keputusan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Pengangkatan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Pertama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</a:p>
          <a:p>
            <a:pPr algn="ctr" eaLnBrk="0" hangingPunct="0">
              <a:defRPr/>
            </a:pPr>
            <a:r>
              <a:rPr lang="en-US" sz="1800" dirty="0">
                <a:solidFill>
                  <a:srgbClr val="C00000"/>
                </a:solidFill>
              </a:rPr>
              <a:t>(SK PP)</a:t>
            </a:r>
          </a:p>
        </p:txBody>
      </p:sp>
      <p:sp>
        <p:nvSpPr>
          <p:cNvPr id="36887" name="TextBox 28"/>
          <p:cNvSpPr txBox="1">
            <a:spLocks noChangeArrowheads="1"/>
          </p:cNvSpPr>
          <p:nvPr/>
        </p:nvSpPr>
        <p:spPr bwMode="auto">
          <a:xfrm>
            <a:off x="5700347" y="3779839"/>
            <a:ext cx="4542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latin typeface="+mn-lt"/>
              </a:rPr>
              <a:t>4</a:t>
            </a:r>
          </a:p>
        </p:txBody>
      </p:sp>
      <p:sp>
        <p:nvSpPr>
          <p:cNvPr id="36888" name="TextBox 29"/>
          <p:cNvSpPr txBox="1">
            <a:spLocks noChangeArrowheads="1"/>
          </p:cNvSpPr>
          <p:nvPr/>
        </p:nvSpPr>
        <p:spPr bwMode="auto">
          <a:xfrm>
            <a:off x="5701813" y="2833689"/>
            <a:ext cx="4542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latin typeface="+mn-lt"/>
              </a:rPr>
              <a:t>5</a:t>
            </a:r>
          </a:p>
        </p:txBody>
      </p:sp>
      <p:sp>
        <p:nvSpPr>
          <p:cNvPr id="36890" name="TextBox 31"/>
          <p:cNvSpPr txBox="1">
            <a:spLocks noChangeArrowheads="1"/>
          </p:cNvSpPr>
          <p:nvPr/>
        </p:nvSpPr>
        <p:spPr bwMode="auto">
          <a:xfrm>
            <a:off x="3560885" y="5241926"/>
            <a:ext cx="4542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latin typeface="+mn-lt"/>
              </a:rPr>
              <a:t>7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2303585" y="2216150"/>
            <a:ext cx="514350" cy="19050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Right Arrow 35"/>
          <p:cNvSpPr/>
          <p:nvPr/>
        </p:nvSpPr>
        <p:spPr>
          <a:xfrm>
            <a:off x="5558204" y="2230438"/>
            <a:ext cx="572965" cy="18891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877" name="Rectangle 17"/>
          <p:cNvSpPr>
            <a:spLocks noChangeArrowheads="1"/>
          </p:cNvSpPr>
          <p:nvPr/>
        </p:nvSpPr>
        <p:spPr bwMode="auto">
          <a:xfrm>
            <a:off x="2818385" y="1610009"/>
            <a:ext cx="2739318" cy="142980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64999">
                <a:srgbClr val="FFD757"/>
              </a:gs>
              <a:gs pos="100000">
                <a:srgbClr val="FFC000"/>
              </a:gs>
            </a:gsLst>
            <a:lin ang="2700000" scaled="1"/>
            <a:tileRect/>
          </a:gra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800" dirty="0" err="1">
                <a:solidFill>
                  <a:srgbClr val="C00000"/>
                </a:solidFill>
              </a:rPr>
              <a:t>Persetujuan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dari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atasan</a:t>
            </a:r>
            <a:r>
              <a:rPr lang="en-US" sz="1800" dirty="0">
                <a:solidFill>
                  <a:srgbClr val="C00000"/>
                </a:solidFill>
              </a:rPr>
              <a:t> (</a:t>
            </a:r>
            <a:r>
              <a:rPr lang="en-US" sz="1800" dirty="0" err="1">
                <a:solidFill>
                  <a:srgbClr val="C00000"/>
                </a:solidFill>
              </a:rPr>
              <a:t>Setingkat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Eselon</a:t>
            </a:r>
            <a:r>
              <a:rPr lang="en-US" sz="1800" dirty="0">
                <a:solidFill>
                  <a:srgbClr val="C00000"/>
                </a:solidFill>
              </a:rPr>
              <a:t> II) </a:t>
            </a:r>
            <a:r>
              <a:rPr lang="en-US" sz="1800" dirty="0" err="1">
                <a:solidFill>
                  <a:srgbClr val="C00000"/>
                </a:solidFill>
              </a:rPr>
              <a:t>dan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Bahan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Penilaian</a:t>
            </a:r>
            <a:endParaRPr lang="en-US" sz="1800" dirty="0">
              <a:solidFill>
                <a:srgbClr val="C00000"/>
              </a:solidFill>
            </a:endParaRPr>
          </a:p>
        </p:txBody>
      </p:sp>
      <p:sp>
        <p:nvSpPr>
          <p:cNvPr id="37" name="Right Arrow 36"/>
          <p:cNvSpPr/>
          <p:nvPr/>
        </p:nvSpPr>
        <p:spPr>
          <a:xfrm rot="5400000" flipV="1">
            <a:off x="7106872" y="3327523"/>
            <a:ext cx="749300" cy="174381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868" name="Rectangle 6"/>
          <p:cNvSpPr>
            <a:spLocks noChangeArrowheads="1"/>
          </p:cNvSpPr>
          <p:nvPr/>
        </p:nvSpPr>
        <p:spPr bwMode="auto">
          <a:xfrm>
            <a:off x="6139192" y="1610009"/>
            <a:ext cx="2432378" cy="142980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64999">
                <a:srgbClr val="FFD757"/>
              </a:gs>
              <a:gs pos="100000">
                <a:srgbClr val="FFC000"/>
              </a:gs>
            </a:gsLst>
            <a:lin ang="2700000" scaled="1"/>
            <a:tileRect/>
          </a:gra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800" dirty="0">
                <a:solidFill>
                  <a:srgbClr val="C00000"/>
                </a:solidFill>
              </a:rPr>
              <a:t>Biro </a:t>
            </a:r>
            <a:r>
              <a:rPr lang="en-US" sz="1800" dirty="0" err="1">
                <a:solidFill>
                  <a:srgbClr val="C00000"/>
                </a:solidFill>
              </a:rPr>
              <a:t>Kepegawaian</a:t>
            </a:r>
            <a:r>
              <a:rPr lang="en-US" sz="1800" dirty="0">
                <a:solidFill>
                  <a:srgbClr val="C00000"/>
                </a:solidFill>
              </a:rPr>
              <a:t>/Unit </a:t>
            </a:r>
            <a:r>
              <a:rPr lang="en-US" sz="1800" dirty="0" err="1">
                <a:solidFill>
                  <a:srgbClr val="C00000"/>
                </a:solidFill>
              </a:rPr>
              <a:t>Kerja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Eselon</a:t>
            </a:r>
            <a:r>
              <a:rPr lang="en-US" sz="1800" dirty="0">
                <a:solidFill>
                  <a:srgbClr val="C00000"/>
                </a:solidFill>
              </a:rPr>
              <a:t> II yang </a:t>
            </a:r>
            <a:r>
              <a:rPr lang="en-US" sz="1800" dirty="0" err="1">
                <a:solidFill>
                  <a:srgbClr val="C00000"/>
                </a:solidFill>
              </a:rPr>
              <a:t>membawahi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smtClean="0">
                <a:solidFill>
                  <a:srgbClr val="C00000"/>
                </a:solidFill>
              </a:rPr>
              <a:t>Surveyor </a:t>
            </a:r>
            <a:r>
              <a:rPr lang="en-US" sz="1800" dirty="0" err="1" smtClean="0">
                <a:solidFill>
                  <a:srgbClr val="C00000"/>
                </a:solidFill>
              </a:rPr>
              <a:t>Pemetaan</a:t>
            </a:r>
            <a:endParaRPr lang="en-US" sz="1800" dirty="0">
              <a:solidFill>
                <a:srgbClr val="C00000"/>
              </a:solidFill>
            </a:endParaRPr>
          </a:p>
        </p:txBody>
      </p:sp>
      <p:sp>
        <p:nvSpPr>
          <p:cNvPr id="39" name="Right Arrow 38"/>
          <p:cNvSpPr/>
          <p:nvPr/>
        </p:nvSpPr>
        <p:spPr>
          <a:xfrm flipH="1">
            <a:off x="5533293" y="4184650"/>
            <a:ext cx="613997" cy="19050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Bent Arrow 39"/>
          <p:cNvSpPr/>
          <p:nvPr/>
        </p:nvSpPr>
        <p:spPr>
          <a:xfrm flipH="1" flipV="1">
            <a:off x="6381751" y="4905376"/>
            <a:ext cx="1162050" cy="938213"/>
          </a:xfrm>
          <a:prstGeom prst="bentArrow">
            <a:avLst>
              <a:gd name="adj1" fmla="val 10455"/>
              <a:gd name="adj2" fmla="val 10455"/>
              <a:gd name="adj3" fmla="val 13364"/>
              <a:gd name="adj4" fmla="val 19023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6869" name="Rectangle 7"/>
          <p:cNvSpPr>
            <a:spLocks noChangeArrowheads="1"/>
          </p:cNvSpPr>
          <p:nvPr/>
        </p:nvSpPr>
        <p:spPr bwMode="auto">
          <a:xfrm>
            <a:off x="6147371" y="3796648"/>
            <a:ext cx="2433921" cy="1103271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64999">
                <a:srgbClr val="FFD757"/>
              </a:gs>
              <a:gs pos="100000">
                <a:srgbClr val="FFC000"/>
              </a:gs>
            </a:gsLst>
            <a:lin ang="2700000" scaled="1"/>
            <a:tileRect/>
          </a:gra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800" dirty="0" err="1">
                <a:solidFill>
                  <a:srgbClr val="C00000"/>
                </a:solidFill>
              </a:rPr>
              <a:t>Sekretariat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Jabatan</a:t>
            </a:r>
            <a:r>
              <a:rPr lang="en-US" sz="1800" dirty="0">
                <a:solidFill>
                  <a:srgbClr val="C00000"/>
                </a:solidFill>
              </a:rPr>
              <a:t>  </a:t>
            </a:r>
            <a:r>
              <a:rPr lang="en-US" sz="1800" dirty="0" err="1">
                <a:solidFill>
                  <a:srgbClr val="C00000"/>
                </a:solidFill>
              </a:rPr>
              <a:t>Fungsional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smtClean="0">
                <a:solidFill>
                  <a:srgbClr val="C00000"/>
                </a:solidFill>
              </a:rPr>
              <a:t>Surveyor </a:t>
            </a:r>
            <a:r>
              <a:rPr lang="en-US" sz="1800" dirty="0" err="1" smtClean="0">
                <a:solidFill>
                  <a:srgbClr val="C00000"/>
                </a:solidFill>
              </a:rPr>
              <a:t>Pemetaan</a:t>
            </a:r>
            <a:endParaRPr lang="en-US" sz="1800" dirty="0">
              <a:solidFill>
                <a:srgbClr val="C00000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 flipH="1">
            <a:off x="3193074" y="5653088"/>
            <a:ext cx="952500" cy="19050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U-Turn Arrow 41"/>
          <p:cNvSpPr/>
          <p:nvPr/>
        </p:nvSpPr>
        <p:spPr>
          <a:xfrm>
            <a:off x="4494335" y="3271839"/>
            <a:ext cx="2532185" cy="517525"/>
          </a:xfrm>
          <a:prstGeom prst="uturnArrow">
            <a:avLst>
              <a:gd name="adj1" fmla="val 17076"/>
              <a:gd name="adj2" fmla="val 15755"/>
              <a:gd name="adj3" fmla="val 25000"/>
              <a:gd name="adj4" fmla="val 43750"/>
              <a:gd name="adj5" fmla="val 10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TextBox 31"/>
          <p:cNvSpPr txBox="1">
            <a:spLocks noChangeArrowheads="1"/>
          </p:cNvSpPr>
          <p:nvPr/>
        </p:nvSpPr>
        <p:spPr bwMode="auto">
          <a:xfrm>
            <a:off x="6806713" y="5233989"/>
            <a:ext cx="4528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latin typeface="+mn-lt"/>
              </a:rPr>
              <a:t>6</a:t>
            </a:r>
          </a:p>
        </p:txBody>
      </p:sp>
      <p:sp>
        <p:nvSpPr>
          <p:cNvPr id="44" name="TextBox 31"/>
          <p:cNvSpPr txBox="1">
            <a:spLocks noChangeArrowheads="1"/>
          </p:cNvSpPr>
          <p:nvPr/>
        </p:nvSpPr>
        <p:spPr bwMode="auto">
          <a:xfrm>
            <a:off x="2395905" y="1819276"/>
            <a:ext cx="4528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latin typeface="+mn-lt"/>
              </a:rPr>
              <a:t>1</a:t>
            </a:r>
          </a:p>
        </p:txBody>
      </p:sp>
      <p:sp>
        <p:nvSpPr>
          <p:cNvPr id="45" name="TextBox 31"/>
          <p:cNvSpPr txBox="1">
            <a:spLocks noChangeArrowheads="1"/>
          </p:cNvSpPr>
          <p:nvPr/>
        </p:nvSpPr>
        <p:spPr bwMode="auto">
          <a:xfrm>
            <a:off x="5717931" y="1819276"/>
            <a:ext cx="4528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latin typeface="+mn-lt"/>
              </a:rPr>
              <a:t>2</a:t>
            </a:r>
          </a:p>
        </p:txBody>
      </p:sp>
      <p:sp>
        <p:nvSpPr>
          <p:cNvPr id="46" name="TextBox 31"/>
          <p:cNvSpPr txBox="1">
            <a:spLocks noChangeArrowheads="1"/>
          </p:cNvSpPr>
          <p:nvPr/>
        </p:nvSpPr>
        <p:spPr bwMode="auto">
          <a:xfrm>
            <a:off x="7568713" y="3089276"/>
            <a:ext cx="4542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latin typeface="+mn-lt"/>
              </a:rPr>
              <a:t>3</a:t>
            </a:r>
          </a:p>
        </p:txBody>
      </p:sp>
      <p:sp>
        <p:nvSpPr>
          <p:cNvPr id="36871" name="Rectangle 9"/>
          <p:cNvSpPr>
            <a:spLocks noChangeArrowheads="1"/>
          </p:cNvSpPr>
          <p:nvPr/>
        </p:nvSpPr>
        <p:spPr bwMode="auto">
          <a:xfrm>
            <a:off x="4134061" y="5147288"/>
            <a:ext cx="2247289" cy="986182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64999">
                <a:srgbClr val="FFD757"/>
              </a:gs>
              <a:gs pos="100000">
                <a:srgbClr val="FFC000"/>
              </a:gs>
            </a:gsLst>
            <a:lin ang="2700000" scaled="1"/>
            <a:tileRect/>
          </a:gra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800">
                <a:solidFill>
                  <a:srgbClr val="C00000"/>
                </a:solidFill>
              </a:rPr>
              <a:t>Penetapan Angka Kredit (PAK)   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4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7" grpId="0"/>
      <p:bldP spid="36888" grpId="0"/>
      <p:bldP spid="36890" grpId="0"/>
      <p:bldP spid="35" grpId="0" animBg="1"/>
      <p:bldP spid="36" grpId="0" animBg="1"/>
      <p:bldP spid="37" grpId="0" animBg="1"/>
      <p:bldP spid="39" grpId="0" animBg="1"/>
      <p:bldP spid="41" grpId="0" animBg="1"/>
      <p:bldP spid="44" grpId="0"/>
      <p:bldP spid="45" grpId="0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60648"/>
            <a:ext cx="8568952" cy="95377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0000"/>
                </a:solidFill>
              </a:rPr>
              <a:t>SYARAT PERPINDAHAN DARI JABATAN LAIN</a:t>
            </a:r>
            <a:r>
              <a:rPr lang="en-US" sz="2800" b="1" dirty="0" smtClean="0">
                <a:solidFill>
                  <a:srgbClr val="FF0000"/>
                </a:solidFill>
              </a:rPr>
              <a:t/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(</a:t>
            </a:r>
            <a:r>
              <a:rPr lang="en-US" sz="2800" b="1" dirty="0" err="1" smtClean="0">
                <a:solidFill>
                  <a:schemeClr val="tx1"/>
                </a:solidFill>
              </a:rPr>
              <a:t>Kepmenpan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Bab</a:t>
            </a:r>
            <a:r>
              <a:rPr lang="en-US" sz="2800" b="1" dirty="0" smtClean="0">
                <a:solidFill>
                  <a:schemeClr val="tx1"/>
                </a:solidFill>
              </a:rPr>
              <a:t> VIII, Psl.23)</a:t>
            </a:r>
            <a:endParaRPr lang="en-US" sz="2800" b="1" dirty="0" smtClean="0">
              <a:solidFill>
                <a:srgbClr val="FF0000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91440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defRPr/>
            </a:pPr>
            <a:endParaRPr lang="en-US" sz="2800" dirty="0" smtClean="0"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sz="2800" dirty="0" err="1" smtClean="0">
                <a:latin typeface="Tahoma" pitchFamily="34" charset="0"/>
              </a:rPr>
              <a:t>Serendah-rendahnya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berijasah</a:t>
            </a:r>
            <a:r>
              <a:rPr lang="en-US" sz="2800" dirty="0" smtClean="0">
                <a:latin typeface="Tahoma" pitchFamily="34" charset="0"/>
              </a:rPr>
              <a:t> SLTA / </a:t>
            </a:r>
            <a:r>
              <a:rPr lang="en-US" sz="2800" dirty="0" err="1" smtClean="0">
                <a:latin typeface="Tahoma" pitchFamily="34" charset="0"/>
              </a:rPr>
              <a:t>Sarjana</a:t>
            </a:r>
            <a:r>
              <a:rPr lang="en-US" sz="2800" dirty="0" smtClean="0">
                <a:latin typeface="Tahoma" pitchFamily="34" charset="0"/>
              </a:rPr>
              <a:t> (S-1) / Diploma IV </a:t>
            </a:r>
            <a:r>
              <a:rPr lang="en-US" sz="2800" dirty="0" err="1" smtClean="0">
                <a:latin typeface="Tahoma" pitchFamily="34" charset="0"/>
              </a:rPr>
              <a:t>sesuai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dengan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kualifikasi</a:t>
            </a:r>
            <a:r>
              <a:rPr lang="en-US" sz="2800" dirty="0" smtClean="0">
                <a:latin typeface="Tahoma" pitchFamily="34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sz="2800" dirty="0" err="1" smtClean="0">
                <a:latin typeface="Tahoma" pitchFamily="34" charset="0"/>
              </a:rPr>
              <a:t>Serendah-rendahnya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menduduki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pangkat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Pengatur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Muda</a:t>
            </a:r>
            <a:r>
              <a:rPr lang="en-US" sz="2800" dirty="0" smtClean="0">
                <a:latin typeface="Tahoma" pitchFamily="34" charset="0"/>
              </a:rPr>
              <a:t>, </a:t>
            </a:r>
            <a:r>
              <a:rPr lang="en-US" sz="2800" dirty="0" err="1" smtClean="0">
                <a:latin typeface="Tahoma" pitchFamily="34" charset="0"/>
              </a:rPr>
              <a:t>golongan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ruang</a:t>
            </a:r>
            <a:r>
              <a:rPr lang="en-US" sz="2800" dirty="0" smtClean="0">
                <a:latin typeface="Tahoma" pitchFamily="34" charset="0"/>
              </a:rPr>
              <a:t> II/a / </a:t>
            </a:r>
            <a:r>
              <a:rPr lang="en-US" sz="2800" dirty="0" err="1" smtClean="0">
                <a:latin typeface="Tahoma" pitchFamily="34" charset="0"/>
              </a:rPr>
              <a:t>Penata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Muda</a:t>
            </a:r>
            <a:r>
              <a:rPr lang="en-US" sz="2800" dirty="0" smtClean="0">
                <a:latin typeface="Tahoma" pitchFamily="34" charset="0"/>
              </a:rPr>
              <a:t>, </a:t>
            </a:r>
            <a:r>
              <a:rPr lang="en-US" sz="2800" dirty="0" err="1" smtClean="0">
                <a:latin typeface="Tahoma" pitchFamily="34" charset="0"/>
              </a:rPr>
              <a:t>golongan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ruang</a:t>
            </a:r>
            <a:r>
              <a:rPr lang="en-US" sz="2800" dirty="0" smtClean="0">
                <a:latin typeface="Tahoma" pitchFamily="34" charset="0"/>
              </a:rPr>
              <a:t> III/a;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sz="2800" dirty="0" err="1" smtClean="0">
                <a:latin typeface="Tahoma" pitchFamily="34" charset="0"/>
                <a:cs typeface="Times New Roman" pitchFamily="18" charset="0"/>
              </a:rPr>
              <a:t>Telah</a:t>
            </a:r>
            <a:r>
              <a:rPr lang="en-US" sz="28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ahoma" pitchFamily="34" charset="0"/>
                <a:cs typeface="Times New Roman" pitchFamily="18" charset="0"/>
              </a:rPr>
              <a:t>mengikuti</a:t>
            </a:r>
            <a:r>
              <a:rPr lang="en-US" sz="28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ahoma" pitchFamily="34" charset="0"/>
                <a:cs typeface="Times New Roman" pitchFamily="18" charset="0"/>
              </a:rPr>
              <a:t>dan</a:t>
            </a:r>
            <a:r>
              <a:rPr lang="en-US" sz="2800" dirty="0" smtClean="0">
                <a:latin typeface="Tahoma" pitchFamily="34" charset="0"/>
                <a:cs typeface="Times New Roman" pitchFamily="18" charset="0"/>
              </a:rPr>
              <a:t> lulus </a:t>
            </a:r>
            <a:r>
              <a:rPr lang="en-US" sz="2800" dirty="0" err="1" smtClean="0">
                <a:latin typeface="Tahoma" pitchFamily="34" charset="0"/>
                <a:cs typeface="Times New Roman" pitchFamily="18" charset="0"/>
              </a:rPr>
              <a:t>pendidikan</a:t>
            </a:r>
            <a:r>
              <a:rPr lang="en-US" sz="28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ahoma" pitchFamily="34" charset="0"/>
                <a:cs typeface="Times New Roman" pitchFamily="18" charset="0"/>
              </a:rPr>
              <a:t>dan</a:t>
            </a:r>
            <a:r>
              <a:rPr lang="en-US" sz="28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ahoma" pitchFamily="34" charset="0"/>
                <a:cs typeface="Times New Roman" pitchFamily="18" charset="0"/>
              </a:rPr>
              <a:t>pelatihan</a:t>
            </a:r>
            <a:r>
              <a:rPr lang="en-US" sz="28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ahoma" pitchFamily="34" charset="0"/>
                <a:cs typeface="Times New Roman" pitchFamily="18" charset="0"/>
              </a:rPr>
              <a:t>fungsional</a:t>
            </a:r>
            <a:r>
              <a:rPr lang="en-US" sz="28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ahoma" pitchFamily="34" charset="0"/>
                <a:cs typeface="Times New Roman" pitchFamily="18" charset="0"/>
              </a:rPr>
              <a:t>di</a:t>
            </a:r>
            <a:r>
              <a:rPr lang="en-US" sz="28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ahoma" pitchFamily="34" charset="0"/>
                <a:cs typeface="Times New Roman" pitchFamily="18" charset="0"/>
              </a:rPr>
              <a:t>bidang</a:t>
            </a:r>
            <a:r>
              <a:rPr lang="en-US" sz="28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ahoma" pitchFamily="34" charset="0"/>
                <a:cs typeface="Times New Roman" pitchFamily="18" charset="0"/>
              </a:rPr>
              <a:t>survei</a:t>
            </a:r>
            <a:r>
              <a:rPr lang="en-US" sz="28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ahoma" pitchFamily="34" charset="0"/>
                <a:cs typeface="Times New Roman" pitchFamily="18" charset="0"/>
              </a:rPr>
              <a:t>dan</a:t>
            </a:r>
            <a:r>
              <a:rPr lang="en-US" sz="2800" dirty="0" smtClean="0">
                <a:solidFill>
                  <a:srgbClr val="0000FF"/>
                </a:solidFill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ahoma" pitchFamily="34" charset="0"/>
                <a:cs typeface="Times New Roman" pitchFamily="18" charset="0"/>
              </a:rPr>
              <a:t>pemetaan</a:t>
            </a:r>
            <a:r>
              <a:rPr lang="en-US" sz="2800" dirty="0" smtClean="0">
                <a:latin typeface="Tahoma" pitchFamily="34" charset="0"/>
                <a:cs typeface="Times New Roman" pitchFamily="18" charset="0"/>
              </a:rPr>
              <a:t>; </a:t>
            </a:r>
            <a:r>
              <a:rPr lang="en-US" sz="2800" dirty="0" err="1" smtClean="0">
                <a:latin typeface="Tahoma" pitchFamily="34" charset="0"/>
                <a:cs typeface="Times New Roman" pitchFamily="18" charset="0"/>
              </a:rPr>
              <a:t>dan</a:t>
            </a:r>
            <a:r>
              <a:rPr lang="en-US" sz="2800" dirty="0" smtClean="0">
                <a:latin typeface="Tahoma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sz="2800" dirty="0" err="1" smtClean="0">
                <a:latin typeface="Tahoma" pitchFamily="34" charset="0"/>
              </a:rPr>
              <a:t>Setiap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unsur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penilaian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prestasi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kerja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sekurang-kurangnya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bernilai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baik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dalam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satu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tahun</a:t>
            </a:r>
            <a:r>
              <a:rPr lang="en-US" sz="2800" dirty="0" smtClean="0">
                <a:latin typeface="Tahoma" pitchFamily="34" charset="0"/>
              </a:rPr>
              <a:t> </a:t>
            </a:r>
            <a:r>
              <a:rPr lang="en-US" sz="2800" dirty="0" err="1" smtClean="0">
                <a:latin typeface="Tahoma" pitchFamily="34" charset="0"/>
              </a:rPr>
              <a:t>terakhir</a:t>
            </a:r>
            <a:endParaRPr lang="en-US" sz="2800" dirty="0" smtClean="0"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 autoUpdateAnimBg="0"/>
      <p:bldP spid="16387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610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 b="1" dirty="0" err="1" smtClean="0"/>
              <a:t>Lanjutan</a:t>
            </a:r>
            <a:endParaRPr lang="en-US" sz="3600" b="1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908720"/>
            <a:ext cx="8352928" cy="54006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formasi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jabatan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Surveyor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Pemetaan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ditetapkan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Menteri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Pendayagunaan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Aparatur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Negara. 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Memenuhi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angka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kumulatif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minimal yang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ditentukan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jenjang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jabatannya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pengalaman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survei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pemetaan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sekurang-kurangnya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Usia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setinggi-tingginya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(lima)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sebelum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batas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usia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pensiun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jabatan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terakhir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didudukinya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unsur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prestasi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sekurang-kurangnya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bernilai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terakhir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40000"/>
              </a:spcBef>
              <a:buNone/>
              <a:defRPr/>
            </a:pPr>
            <a:r>
              <a:rPr lang="en-US" sz="2800" dirty="0" smtClean="0">
                <a:latin typeface="Tahoma" pitchFamily="34" charset="0"/>
              </a:rPr>
              <a:t>   </a:t>
            </a:r>
          </a:p>
          <a:p>
            <a:pPr>
              <a:lnSpc>
                <a:spcPct val="90000"/>
              </a:lnSpc>
              <a:spcBef>
                <a:spcPct val="40000"/>
              </a:spcBef>
              <a:buNone/>
              <a:defRPr/>
            </a:pPr>
            <a:r>
              <a:rPr lang="en-US" sz="2800" b="1" dirty="0" smtClean="0">
                <a:solidFill>
                  <a:srgbClr val="0070C0"/>
                </a:solidFill>
                <a:latin typeface="Tahoma" pitchFamily="34" charset="0"/>
              </a:rPr>
              <a:t>   </a:t>
            </a:r>
            <a:r>
              <a:rPr lang="en-US" sz="2800" b="1" dirty="0" err="1" smtClean="0">
                <a:solidFill>
                  <a:srgbClr val="0070C0"/>
                </a:solidFill>
                <a:latin typeface="Comic Sans MS" panose="030F0702030302020204" pitchFamily="66" charset="0"/>
                <a:cs typeface="Aharoni" pitchFamily="2" charset="-79"/>
              </a:rPr>
              <a:t>Pangkat</a:t>
            </a:r>
            <a:r>
              <a:rPr lang="en-US" sz="2800" b="1" dirty="0" smtClean="0">
                <a:solidFill>
                  <a:srgbClr val="00B0F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Comic Sans MS" panose="030F0702030302020204" pitchFamily="66" charset="0"/>
                <a:cs typeface="Aharoni" pitchFamily="2" charset="-79"/>
              </a:rPr>
              <a:t>awal</a:t>
            </a:r>
            <a:r>
              <a:rPr lang="en-US" sz="2800" b="1" dirty="0" smtClean="0">
                <a:solidFill>
                  <a:srgbClr val="00B0F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smtClean="0">
                <a:latin typeface="Comic Sans MS" panose="030F0702030302020204" pitchFamily="66" charset="0"/>
                <a:cs typeface="Aharoni" pitchFamily="2" charset="-79"/>
              </a:rPr>
              <a:t>yang </a:t>
            </a:r>
            <a:r>
              <a:rPr lang="en-US" sz="2800" b="1" dirty="0" err="1" smtClean="0">
                <a:latin typeface="Comic Sans MS" panose="030F0702030302020204" pitchFamily="66" charset="0"/>
                <a:cs typeface="Aharoni" pitchFamily="2" charset="-79"/>
              </a:rPr>
              <a:t>ditetapkan</a:t>
            </a:r>
            <a:r>
              <a:rPr lang="en-US" sz="2800" b="1" dirty="0" smtClean="0"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latin typeface="Comic Sans MS" panose="030F0702030302020204" pitchFamily="66" charset="0"/>
                <a:cs typeface="Aharoni" pitchFamily="2" charset="-79"/>
              </a:rPr>
              <a:t>sama</a:t>
            </a:r>
            <a:r>
              <a:rPr lang="en-US" sz="2800" b="1" dirty="0" smtClean="0"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latin typeface="Comic Sans MS" panose="030F0702030302020204" pitchFamily="66" charset="0"/>
                <a:cs typeface="Aharoni" pitchFamily="2" charset="-79"/>
              </a:rPr>
              <a:t>dengan</a:t>
            </a:r>
            <a:r>
              <a:rPr lang="en-US" sz="2800" b="1" dirty="0" smtClean="0"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latin typeface="Comic Sans MS" panose="030F0702030302020204" pitchFamily="66" charset="0"/>
                <a:cs typeface="Aharoni" pitchFamily="2" charset="-79"/>
              </a:rPr>
              <a:t>pangkat</a:t>
            </a:r>
            <a:r>
              <a:rPr lang="en-US" sz="2800" b="1" dirty="0" smtClean="0">
                <a:latin typeface="Comic Sans MS" panose="030F0702030302020204" pitchFamily="66" charset="0"/>
                <a:cs typeface="Aharoni" pitchFamily="2" charset="-79"/>
              </a:rPr>
              <a:t> yang </a:t>
            </a:r>
            <a:r>
              <a:rPr lang="en-US" sz="2800" b="1" dirty="0" err="1" smtClean="0">
                <a:latin typeface="Comic Sans MS" panose="030F0702030302020204" pitchFamily="66" charset="0"/>
                <a:cs typeface="Aharoni" pitchFamily="2" charset="-79"/>
              </a:rPr>
              <a:t>dimiliki</a:t>
            </a:r>
            <a:r>
              <a:rPr lang="en-US" sz="2800" b="1" dirty="0" smtClean="0">
                <a:latin typeface="Comic Sans MS" panose="030F0702030302020204" pitchFamily="66" charset="0"/>
                <a:cs typeface="Aharoni" pitchFamily="2" charset="-79"/>
              </a:rPr>
              <a:t>,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dan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Comic Sans MS" panose="030F0702030302020204" pitchFamily="66" charset="0"/>
                <a:cs typeface="Aharoni" pitchFamily="2" charset="-79"/>
              </a:rPr>
              <a:t>jenjang</a:t>
            </a:r>
            <a:r>
              <a:rPr lang="en-US" sz="2800" b="1" dirty="0" smtClean="0">
                <a:solidFill>
                  <a:srgbClr val="00B05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Comic Sans MS" panose="030F0702030302020204" pitchFamily="66" charset="0"/>
                <a:cs typeface="Aharoni" pitchFamily="2" charset="-79"/>
              </a:rPr>
              <a:t>jabatannya</a:t>
            </a:r>
            <a:r>
              <a:rPr lang="en-US" sz="2800" b="1" dirty="0" smtClean="0">
                <a:solidFill>
                  <a:srgbClr val="00B05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ditetapkan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sesuai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dengan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jumlah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angka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kredit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yang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diperoleh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dari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unsur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utama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dan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penunjang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setelah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penilaian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dan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penetapan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angka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kredit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haroni" pitchFamily="2" charset="-79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PERPINDAHAN TERAMPIL KE AHLI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/>
          <a:lstStyle/>
          <a:p>
            <a:r>
              <a:rPr lang="en-US" sz="3200" dirty="0" smtClean="0"/>
              <a:t>Surveyor </a:t>
            </a:r>
            <a:r>
              <a:rPr lang="en-US" sz="3200" dirty="0" err="1" smtClean="0"/>
              <a:t>Pemetaan</a:t>
            </a:r>
            <a:r>
              <a:rPr lang="en-US" sz="3200" dirty="0" smtClean="0"/>
              <a:t> </a:t>
            </a:r>
            <a:r>
              <a:rPr lang="en-US" sz="3200" dirty="0" err="1" smtClean="0"/>
              <a:t>tingkat</a:t>
            </a:r>
            <a:r>
              <a:rPr lang="en-US" sz="3200" dirty="0" smtClean="0"/>
              <a:t> </a:t>
            </a:r>
            <a:r>
              <a:rPr lang="en-US" sz="3200" dirty="0" err="1" smtClean="0"/>
              <a:t>terampil</a:t>
            </a:r>
            <a:r>
              <a:rPr lang="en-US" sz="3200" dirty="0" smtClean="0"/>
              <a:t> yang </a:t>
            </a:r>
            <a:r>
              <a:rPr lang="en-US" sz="3200" dirty="0" err="1" smtClean="0"/>
              <a:t>memiliki</a:t>
            </a:r>
            <a:r>
              <a:rPr lang="en-US" sz="3200" dirty="0" smtClean="0"/>
              <a:t>/</a:t>
            </a:r>
            <a:r>
              <a:rPr lang="en-US" sz="3200" dirty="0" err="1" smtClean="0"/>
              <a:t>memperoleh</a:t>
            </a:r>
            <a:r>
              <a:rPr lang="en-US" sz="3200" dirty="0" smtClean="0"/>
              <a:t> </a:t>
            </a:r>
            <a:r>
              <a:rPr lang="en-US" sz="3200" dirty="0" err="1" smtClean="0"/>
              <a:t>ijazah</a:t>
            </a:r>
            <a:r>
              <a:rPr lang="en-US" sz="3200" dirty="0" smtClean="0"/>
              <a:t> (S-1)/ Diploma IV </a:t>
            </a:r>
            <a:r>
              <a:rPr lang="en-US" sz="3200" dirty="0" err="1" smtClean="0"/>
              <a:t>dapat</a:t>
            </a:r>
            <a:r>
              <a:rPr lang="en-US" sz="3200" dirty="0" smtClean="0"/>
              <a:t> </a:t>
            </a:r>
            <a:r>
              <a:rPr lang="en-US" sz="3200" dirty="0" err="1" smtClean="0"/>
              <a:t>diangkat</a:t>
            </a:r>
            <a:r>
              <a:rPr lang="en-US" sz="3200" dirty="0" smtClean="0"/>
              <a:t> </a:t>
            </a:r>
            <a:r>
              <a:rPr lang="en-US" sz="3200" dirty="0" err="1" smtClean="0"/>
              <a:t>sebagai</a:t>
            </a:r>
            <a:r>
              <a:rPr lang="en-US" sz="3200" dirty="0" smtClean="0"/>
              <a:t> Surveyor </a:t>
            </a:r>
            <a:r>
              <a:rPr lang="en-US" sz="3200" dirty="0" err="1" smtClean="0"/>
              <a:t>Pemetaan</a:t>
            </a:r>
            <a:r>
              <a:rPr lang="en-US" sz="3200" dirty="0" smtClean="0"/>
              <a:t> </a:t>
            </a:r>
            <a:r>
              <a:rPr lang="en-US" sz="3200" dirty="0" err="1" smtClean="0"/>
              <a:t>tingkat</a:t>
            </a:r>
            <a:r>
              <a:rPr lang="en-US" sz="3200" dirty="0" smtClean="0"/>
              <a:t> </a:t>
            </a:r>
            <a:r>
              <a:rPr lang="en-US" sz="3200" dirty="0" err="1" smtClean="0"/>
              <a:t>ahli</a:t>
            </a:r>
            <a:r>
              <a:rPr lang="en-US" sz="3200" dirty="0" smtClean="0"/>
              <a:t>, </a:t>
            </a:r>
            <a:r>
              <a:rPr lang="en-US" sz="3200" dirty="0" err="1" smtClean="0"/>
              <a:t>sepanjang</a:t>
            </a:r>
            <a:r>
              <a:rPr lang="en-US" sz="3200" dirty="0" smtClean="0"/>
              <a:t> </a:t>
            </a:r>
            <a:r>
              <a:rPr lang="en-US" sz="3200" dirty="0" err="1" smtClean="0"/>
              <a:t>ijazah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dimiliki</a:t>
            </a:r>
            <a:r>
              <a:rPr lang="en-US" sz="3200" dirty="0" smtClean="0"/>
              <a:t> </a:t>
            </a:r>
            <a:r>
              <a:rPr lang="en-US" sz="3200" dirty="0" err="1" smtClean="0"/>
              <a:t>sesuai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kualifikasi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ditentukan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memenuhi</a:t>
            </a:r>
            <a:r>
              <a:rPr lang="en-US" sz="3200" dirty="0" smtClean="0"/>
              <a:t> </a:t>
            </a:r>
            <a:r>
              <a:rPr lang="en-US" sz="3200" dirty="0" err="1" smtClean="0"/>
              <a:t>angka</a:t>
            </a:r>
            <a:r>
              <a:rPr lang="en-US" sz="3200" dirty="0" smtClean="0"/>
              <a:t> </a:t>
            </a:r>
            <a:r>
              <a:rPr lang="en-US" sz="3200" dirty="0" err="1" smtClean="0"/>
              <a:t>kredit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ditentukan</a:t>
            </a:r>
            <a:r>
              <a:rPr lang="en-US" sz="3200" dirty="0" smtClean="0"/>
              <a:t>. </a:t>
            </a:r>
            <a:r>
              <a:rPr lang="en-US" sz="2000" dirty="0" smtClean="0">
                <a:solidFill>
                  <a:srgbClr val="FF0000"/>
                </a:solidFill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</a:rPr>
              <a:t>Kepmenpan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Psl</a:t>
            </a:r>
            <a:r>
              <a:rPr lang="en-US" sz="2000" dirty="0" smtClean="0">
                <a:solidFill>
                  <a:srgbClr val="FF0000"/>
                </a:solidFill>
              </a:rPr>
              <a:t>. 24)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063952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Surveyor </a:t>
            </a:r>
            <a:r>
              <a:rPr lang="en-US" sz="2400" dirty="0" err="1" smtClean="0"/>
              <a:t>Pemetaan</a:t>
            </a:r>
            <a:r>
              <a:rPr lang="en-US" sz="2400" dirty="0" smtClean="0"/>
              <a:t> </a:t>
            </a:r>
            <a:r>
              <a:rPr lang="en-US" sz="2400" dirty="0" err="1" smtClean="0"/>
              <a:t>tingkat</a:t>
            </a:r>
            <a:r>
              <a:rPr lang="en-US" sz="2400" dirty="0" smtClean="0"/>
              <a:t> </a:t>
            </a:r>
            <a:r>
              <a:rPr lang="en-US" sz="2400" dirty="0" err="1" smtClean="0"/>
              <a:t>terampil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menduduki</a:t>
            </a:r>
            <a:r>
              <a:rPr lang="en-US" sz="2400" dirty="0" smtClean="0"/>
              <a:t> </a:t>
            </a:r>
            <a:r>
              <a:rPr lang="en-US" sz="2400" dirty="0" err="1" smtClean="0"/>
              <a:t>pangkat</a:t>
            </a:r>
            <a:r>
              <a:rPr lang="en-US" sz="2400" dirty="0" smtClean="0"/>
              <a:t> </a:t>
            </a:r>
            <a:r>
              <a:rPr lang="en-US" sz="2400" dirty="0" err="1" smtClean="0"/>
              <a:t>Pengatur</a:t>
            </a:r>
            <a:r>
              <a:rPr lang="en-US" sz="2400" dirty="0" smtClean="0"/>
              <a:t> Tingkat I, </a:t>
            </a:r>
            <a:r>
              <a:rPr lang="en-US" sz="2400" dirty="0" err="1" smtClean="0"/>
              <a:t>golongan</a:t>
            </a:r>
            <a:r>
              <a:rPr lang="en-US" sz="2400" dirty="0" smtClean="0"/>
              <a:t> </a:t>
            </a:r>
            <a:r>
              <a:rPr lang="en-US" sz="2400" dirty="0" err="1" smtClean="0"/>
              <a:t>ruang</a:t>
            </a:r>
            <a:r>
              <a:rPr lang="en-US" sz="2400" dirty="0" smtClean="0"/>
              <a:t> II/d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bawah</a:t>
            </a:r>
            <a:r>
              <a:rPr lang="en-US" sz="2400" dirty="0" smtClean="0"/>
              <a:t> </a:t>
            </a:r>
            <a:r>
              <a:rPr lang="en-US" sz="2400" dirty="0" err="1" smtClean="0"/>
              <a:t>apabila</a:t>
            </a:r>
            <a:r>
              <a:rPr lang="en-US" sz="2400" dirty="0" smtClean="0"/>
              <a:t> </a:t>
            </a:r>
            <a:r>
              <a:rPr lang="en-US" sz="2400" dirty="0" err="1" smtClean="0"/>
              <a:t>memperoleh</a:t>
            </a:r>
            <a:r>
              <a:rPr lang="en-US" sz="2400" dirty="0" smtClean="0"/>
              <a:t> </a:t>
            </a:r>
            <a:r>
              <a:rPr lang="en-US" sz="2400" dirty="0" err="1" smtClean="0"/>
              <a:t>ijazah</a:t>
            </a:r>
            <a:r>
              <a:rPr lang="en-US" sz="2400" dirty="0" smtClean="0"/>
              <a:t> Strata S-1/Diploma IV,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dipertimbangkan</a:t>
            </a:r>
            <a:r>
              <a:rPr lang="en-US" sz="2400" dirty="0" smtClean="0"/>
              <a:t> </a:t>
            </a:r>
            <a:r>
              <a:rPr lang="en-US" sz="2400" dirty="0" err="1" smtClean="0"/>
              <a:t>kenaikan</a:t>
            </a:r>
            <a:r>
              <a:rPr lang="en-US" sz="2400" dirty="0" smtClean="0"/>
              <a:t> </a:t>
            </a:r>
            <a:r>
              <a:rPr lang="en-US" sz="2400" dirty="0" err="1" smtClean="0"/>
              <a:t>pangkatnya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menjadi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Penata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Muda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</a:rPr>
              <a:t>golongan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ruang</a:t>
            </a:r>
            <a:r>
              <a:rPr lang="en-US" sz="2400" dirty="0" smtClean="0">
                <a:solidFill>
                  <a:srgbClr val="FF0000"/>
                </a:solidFill>
              </a:rPr>
              <a:t> III/a  </a:t>
            </a:r>
            <a:r>
              <a:rPr lang="en-US" sz="2400" dirty="0" err="1" smtClean="0">
                <a:solidFill>
                  <a:srgbClr val="FF0000"/>
                </a:solidFill>
              </a:rPr>
              <a:t>dan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jabatan</a:t>
            </a:r>
            <a:r>
              <a:rPr lang="en-US" sz="2400" dirty="0" smtClean="0">
                <a:solidFill>
                  <a:srgbClr val="FF0000"/>
                </a:solidFill>
              </a:rPr>
              <a:t> Surveyor </a:t>
            </a:r>
            <a:r>
              <a:rPr lang="en-US" sz="2400" dirty="0" err="1" smtClean="0">
                <a:solidFill>
                  <a:srgbClr val="FF0000"/>
                </a:solidFill>
              </a:rPr>
              <a:t>Pemetaan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tingkat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ahli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</a:rPr>
              <a:t>dengan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ketentuan</a:t>
            </a:r>
            <a:r>
              <a:rPr lang="en-US" sz="2400" dirty="0" smtClean="0">
                <a:solidFill>
                  <a:srgbClr val="FF0000"/>
                </a:solidFill>
              </a:rPr>
              <a:t> 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Ijasah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harus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sesuai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tugas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pokok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kualifikasi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ditentukan</a:t>
            </a: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Sekurang-kurangnya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telah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1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tahun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pangkat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terakhir</a:t>
            </a: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>
                <a:latin typeface="Tahoma" pitchFamily="34" charset="0"/>
              </a:rPr>
              <a:t>Setiap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unsur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penilaian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prestasi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kerja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sekurang-kurangnya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bernilai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baik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dalam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satu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tahun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terakhir</a:t>
            </a:r>
            <a:endParaRPr lang="en-US" sz="2400" dirty="0" smtClean="0">
              <a:latin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>
                <a:latin typeface="Tahoma" pitchFamily="34" charset="0"/>
                <a:cs typeface="Times New Roman" pitchFamily="18" charset="0"/>
              </a:rPr>
              <a:t>Telah</a:t>
            </a:r>
            <a:r>
              <a:rPr lang="en-US" sz="24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imes New Roman" pitchFamily="18" charset="0"/>
              </a:rPr>
              <a:t>mengikuti</a:t>
            </a:r>
            <a:r>
              <a:rPr lang="en-US" sz="24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imes New Roman" pitchFamily="18" charset="0"/>
              </a:rPr>
              <a:t>dan</a:t>
            </a:r>
            <a:r>
              <a:rPr lang="en-US" sz="2400" dirty="0" smtClean="0">
                <a:latin typeface="Tahoma" pitchFamily="34" charset="0"/>
                <a:cs typeface="Times New Roman" pitchFamily="18" charset="0"/>
              </a:rPr>
              <a:t> lulus </a:t>
            </a:r>
            <a:r>
              <a:rPr lang="en-US" sz="2400" dirty="0" err="1" smtClean="0">
                <a:latin typeface="Tahoma" pitchFamily="34" charset="0"/>
                <a:cs typeface="Times New Roman" pitchFamily="18" charset="0"/>
              </a:rPr>
              <a:t>pendidikan</a:t>
            </a:r>
            <a:r>
              <a:rPr lang="en-US" sz="24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imes New Roman" pitchFamily="18" charset="0"/>
              </a:rPr>
              <a:t>dan</a:t>
            </a:r>
            <a:r>
              <a:rPr lang="en-US" sz="24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imes New Roman" pitchFamily="18" charset="0"/>
              </a:rPr>
              <a:t>pelatihan</a:t>
            </a:r>
            <a:r>
              <a:rPr lang="en-US" sz="24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imes New Roman" pitchFamily="18" charset="0"/>
              </a:rPr>
              <a:t>fungsional</a:t>
            </a:r>
            <a:r>
              <a:rPr lang="en-US" sz="24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imes New Roman" pitchFamily="18" charset="0"/>
              </a:rPr>
              <a:t>di</a:t>
            </a:r>
            <a:r>
              <a:rPr lang="en-US" sz="24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imes New Roman" pitchFamily="18" charset="0"/>
              </a:rPr>
              <a:t>bidang</a:t>
            </a:r>
            <a:r>
              <a:rPr lang="en-US" sz="24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imes New Roman" pitchFamily="18" charset="0"/>
              </a:rPr>
              <a:t>survei</a:t>
            </a:r>
            <a:r>
              <a:rPr lang="en-US" sz="2400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imes New Roman" pitchFamily="18" charset="0"/>
              </a:rPr>
              <a:t>dan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imes New Roman" pitchFamily="18" charset="0"/>
              </a:rPr>
              <a:t>pemetaan</a:t>
            </a:r>
            <a:endParaRPr lang="en-US" sz="2400" dirty="0" smtClean="0">
              <a:latin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>
                <a:latin typeface="Tahoma" pitchFamily="34" charset="0"/>
              </a:rPr>
              <a:t>Sekurang-kurangnya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memenuhi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jumlah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angka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kredit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kumulatif</a:t>
            </a:r>
            <a:r>
              <a:rPr lang="en-US" sz="2400" dirty="0" smtClean="0">
                <a:latin typeface="Tahoma" pitchFamily="34" charset="0"/>
              </a:rPr>
              <a:t> minimal </a:t>
            </a:r>
            <a:r>
              <a:rPr lang="en-US" sz="2400" dirty="0" err="1" smtClean="0">
                <a:latin typeface="Tahoma" pitchFamily="34" charset="0"/>
              </a:rPr>
              <a:t>untuk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pangkat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Penata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Muda</a:t>
            </a:r>
            <a:r>
              <a:rPr lang="en-US" sz="2400" dirty="0" smtClean="0">
                <a:latin typeface="Tahoma" pitchFamily="34" charset="0"/>
              </a:rPr>
              <a:t>, </a:t>
            </a:r>
            <a:r>
              <a:rPr lang="en-US" sz="2400" dirty="0" err="1" smtClean="0">
                <a:latin typeface="Tahoma" pitchFamily="34" charset="0"/>
              </a:rPr>
              <a:t>golongan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ruang</a:t>
            </a:r>
            <a:r>
              <a:rPr lang="en-US" sz="2400" dirty="0" smtClean="0">
                <a:latin typeface="Tahoma" pitchFamily="34" charset="0"/>
              </a:rPr>
              <a:t> III/a</a:t>
            </a:r>
          </a:p>
          <a:p>
            <a:pPr marL="457200" indent="-457200"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 marL="457200" indent="-45720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(SKB </a:t>
            </a:r>
            <a:r>
              <a:rPr lang="en-US" sz="2000" dirty="0" err="1" smtClean="0">
                <a:solidFill>
                  <a:srgbClr val="FF0000"/>
                </a:solidFill>
              </a:rPr>
              <a:t>Nomor</a:t>
            </a:r>
            <a:r>
              <a:rPr lang="en-US" sz="2000" dirty="0" smtClean="0">
                <a:solidFill>
                  <a:srgbClr val="FF0000"/>
                </a:solidFill>
              </a:rPr>
              <a:t>  26 </a:t>
            </a:r>
            <a:r>
              <a:rPr lang="en-US" sz="2000" dirty="0" err="1" smtClean="0">
                <a:solidFill>
                  <a:srgbClr val="FF0000"/>
                </a:solidFill>
              </a:rPr>
              <a:t>Tahun</a:t>
            </a:r>
            <a:r>
              <a:rPr lang="en-US" sz="2000" dirty="0" smtClean="0">
                <a:solidFill>
                  <a:srgbClr val="FF0000"/>
                </a:solidFill>
              </a:rPr>
              <a:t> 2003 </a:t>
            </a:r>
            <a:r>
              <a:rPr lang="en-US" sz="2000" dirty="0" err="1" smtClean="0">
                <a:solidFill>
                  <a:srgbClr val="FF0000"/>
                </a:solidFill>
              </a:rPr>
              <a:t>Bab</a:t>
            </a:r>
            <a:r>
              <a:rPr lang="en-US" sz="2000" dirty="0" smtClean="0">
                <a:solidFill>
                  <a:srgbClr val="FF0000"/>
                </a:solidFill>
              </a:rPr>
              <a:t> IV </a:t>
            </a:r>
            <a:r>
              <a:rPr lang="en-US" sz="2000" dirty="0" err="1" smtClean="0">
                <a:solidFill>
                  <a:srgbClr val="FF0000"/>
                </a:solidFill>
              </a:rPr>
              <a:t>Psl</a:t>
            </a:r>
            <a:r>
              <a:rPr lang="en-US" sz="2000" dirty="0" smtClean="0">
                <a:solidFill>
                  <a:srgbClr val="FF0000"/>
                </a:solidFill>
              </a:rPr>
              <a:t>. 9)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2192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75000"/>
              </a:lnSpc>
              <a:defRPr/>
            </a:pPr>
            <a:r>
              <a:rPr lang="en-US" dirty="0" err="1" smtClean="0"/>
              <a:t>Siapakah</a:t>
            </a:r>
            <a:r>
              <a:rPr lang="en-US" dirty="0" smtClean="0"/>
              <a:t> </a:t>
            </a:r>
            <a:r>
              <a:rPr lang="en-US" dirty="0" err="1" smtClean="0"/>
              <a:t>pejabat</a:t>
            </a:r>
            <a:r>
              <a:rPr lang="en-US" dirty="0" smtClean="0"/>
              <a:t> yang </a:t>
            </a:r>
            <a:r>
              <a:rPr lang="en-US" dirty="0" err="1" smtClean="0"/>
              <a:t>berwenang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jabfung</a:t>
            </a:r>
            <a:r>
              <a:rPr lang="en-US" dirty="0" smtClean="0"/>
              <a:t> </a:t>
            </a:r>
            <a:r>
              <a:rPr lang="en-US" dirty="0" err="1" smtClean="0"/>
              <a:t>surta</a:t>
            </a:r>
            <a:r>
              <a:rPr lang="en-US" dirty="0" smtClean="0"/>
              <a:t> ?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85800" y="2133600"/>
            <a:ext cx="7848600" cy="156966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AutoNum type="alphaUcPeriod"/>
            </a:pPr>
            <a:r>
              <a:rPr lang="en-US" sz="3200" b="1" dirty="0" err="1"/>
              <a:t>Pejabat</a:t>
            </a:r>
            <a:r>
              <a:rPr lang="en-US" sz="3200" b="1" dirty="0"/>
              <a:t> yang </a:t>
            </a:r>
            <a:r>
              <a:rPr lang="en-US" sz="3200" b="1" dirty="0" err="1"/>
              <a:t>berwenang</a:t>
            </a:r>
            <a:r>
              <a:rPr lang="en-US" sz="3200" b="1" dirty="0"/>
              <a:t> </a:t>
            </a:r>
            <a:r>
              <a:rPr lang="en-US" sz="3200" b="1" dirty="0" err="1"/>
              <a:t>mengangkat</a:t>
            </a:r>
            <a:r>
              <a:rPr lang="en-US" sz="3200" b="1" dirty="0"/>
              <a:t> </a:t>
            </a:r>
            <a:r>
              <a:rPr lang="en-US" sz="3200" b="1" dirty="0" err="1"/>
              <a:t>dan</a:t>
            </a:r>
            <a:r>
              <a:rPr lang="en-US" sz="3200" b="1" dirty="0"/>
              <a:t> </a:t>
            </a:r>
            <a:r>
              <a:rPr lang="en-US" sz="3200" b="1" dirty="0" err="1"/>
              <a:t>memberhentikan</a:t>
            </a:r>
            <a:r>
              <a:rPr lang="en-US" sz="3200" b="1" dirty="0"/>
              <a:t> PNS </a:t>
            </a:r>
            <a:r>
              <a:rPr lang="en-US" sz="3200" b="1" dirty="0" err="1"/>
              <a:t>dalam</a:t>
            </a:r>
            <a:r>
              <a:rPr lang="en-US" sz="3200" b="1" dirty="0"/>
              <a:t> </a:t>
            </a:r>
            <a:r>
              <a:rPr lang="en-US" sz="3200" b="1" dirty="0" err="1"/>
              <a:t>dan</a:t>
            </a:r>
            <a:r>
              <a:rPr lang="en-US" sz="3200" b="1" dirty="0"/>
              <a:t> </a:t>
            </a:r>
            <a:r>
              <a:rPr lang="en-US" sz="3200" b="1" dirty="0" err="1"/>
              <a:t>dari</a:t>
            </a:r>
            <a:r>
              <a:rPr lang="en-US" sz="3200" b="1" dirty="0"/>
              <a:t> </a:t>
            </a:r>
            <a:r>
              <a:rPr lang="en-US" sz="3200" b="1" dirty="0" err="1"/>
              <a:t>jabfung</a:t>
            </a:r>
            <a:r>
              <a:rPr lang="en-US" sz="3200" b="1" dirty="0"/>
              <a:t>. </a:t>
            </a:r>
            <a:r>
              <a:rPr lang="en-US" sz="3200" b="1" dirty="0" err="1"/>
              <a:t>Surta</a:t>
            </a:r>
            <a:r>
              <a:rPr lang="en-US" sz="3200" b="1" dirty="0"/>
              <a:t>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219200" y="3733800"/>
            <a:ext cx="7010400" cy="22891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406400" indent="-406400">
              <a:buFont typeface="Wingdings" pitchFamily="2" charset="2"/>
              <a:buChar char="Ø"/>
            </a:pPr>
            <a:r>
              <a:rPr lang="en-US" sz="3600" dirty="0" err="1">
                <a:solidFill>
                  <a:srgbClr val="FF0000"/>
                </a:solidFill>
              </a:rPr>
              <a:t>Pejabat</a:t>
            </a:r>
            <a:r>
              <a:rPr lang="en-US" sz="3600" dirty="0">
                <a:solidFill>
                  <a:srgbClr val="FF0000"/>
                </a:solidFill>
              </a:rPr>
              <a:t> Pembina </a:t>
            </a:r>
            <a:r>
              <a:rPr lang="en-US" sz="3600" dirty="0" err="1">
                <a:solidFill>
                  <a:srgbClr val="FF0000"/>
                </a:solidFill>
              </a:rPr>
              <a:t>Kepegawaian</a:t>
            </a:r>
            <a:r>
              <a:rPr lang="en-US" sz="3600" dirty="0">
                <a:solidFill>
                  <a:srgbClr val="FF0000"/>
                </a:solidFill>
              </a:rPr>
              <a:t> yang </a:t>
            </a:r>
            <a:r>
              <a:rPr lang="en-US" sz="3600" dirty="0" err="1">
                <a:solidFill>
                  <a:srgbClr val="FF0000"/>
                </a:solidFill>
              </a:rPr>
              <a:t>bersangkutan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/>
              <a:t>sesuai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peraturan</a:t>
            </a:r>
            <a:r>
              <a:rPr lang="en-US" sz="3600" dirty="0"/>
              <a:t> </a:t>
            </a:r>
            <a:r>
              <a:rPr lang="en-US" sz="3600" dirty="0" err="1"/>
              <a:t>perundang-undangan</a:t>
            </a:r>
            <a:r>
              <a:rPr lang="en-US" sz="3600" dirty="0"/>
              <a:t> yang </a:t>
            </a:r>
            <a:r>
              <a:rPr lang="en-US" sz="3600" dirty="0" err="1"/>
              <a:t>berlaku</a:t>
            </a:r>
            <a:r>
              <a:rPr lang="en-US" sz="3600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build="p" autoUpdateAnimBg="0"/>
      <p:bldP spid="26627" grpId="0" build="p" autoUpdateAnimBg="0"/>
      <p:bldP spid="26628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>
                <a:latin typeface="Tahoma" pitchFamily="34" charset="0"/>
              </a:rPr>
              <a:t>Pejabat</a:t>
            </a:r>
            <a:r>
              <a:rPr lang="en-US" sz="3600" dirty="0" smtClean="0">
                <a:latin typeface="Tahoma" pitchFamily="34" charset="0"/>
              </a:rPr>
              <a:t> Pembina </a:t>
            </a:r>
            <a:r>
              <a:rPr lang="en-US" sz="3600" dirty="0" err="1" smtClean="0">
                <a:latin typeface="Tahoma" pitchFamily="34" charset="0"/>
              </a:rPr>
              <a:t>Kepegawaian</a:t>
            </a:r>
            <a:r>
              <a:rPr lang="en-US" sz="3600" dirty="0" smtClean="0">
                <a:latin typeface="Tahoma" pitchFamily="34" charset="0"/>
              </a:rPr>
              <a:t> Daerah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41475"/>
            <a:ext cx="4139952" cy="90805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accent2"/>
                </a:solidFill>
                <a:latin typeface="Tahoma" pitchFamily="34" charset="0"/>
              </a:rPr>
              <a:t>PROVINSI - GUBERNUR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 smtClean="0">
              <a:latin typeface="Tahoma" pitchFamily="34" charset="0"/>
            </a:endParaRP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83968" y="1641475"/>
            <a:ext cx="4860032" cy="19796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dirty="0" err="1" smtClean="0">
                <a:latin typeface="Tahoma" pitchFamily="34" charset="0"/>
              </a:rPr>
              <a:t>Mengangkat</a:t>
            </a:r>
            <a:r>
              <a:rPr lang="en-US" sz="2000" dirty="0" smtClean="0">
                <a:latin typeface="Tahoma" pitchFamily="34" charset="0"/>
              </a:rPr>
              <a:t>, </a:t>
            </a:r>
            <a:r>
              <a:rPr lang="en-US" sz="2000" dirty="0" err="1" smtClean="0">
                <a:latin typeface="Tahoma" pitchFamily="34" charset="0"/>
              </a:rPr>
              <a:t>memindahkan</a:t>
            </a:r>
            <a:r>
              <a:rPr lang="en-US" sz="2000" dirty="0" smtClean="0">
                <a:latin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</a:rPr>
              <a:t>dan</a:t>
            </a:r>
            <a:r>
              <a:rPr lang="en-US" sz="2000" dirty="0" smtClean="0">
                <a:latin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</a:rPr>
              <a:t>memberhentikan</a:t>
            </a:r>
            <a:r>
              <a:rPr lang="en-US" sz="2000" dirty="0" smtClean="0">
                <a:latin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</a:rPr>
              <a:t>jabfung</a:t>
            </a:r>
            <a:r>
              <a:rPr lang="en-US" sz="2000" dirty="0" smtClean="0">
                <a:latin typeface="Tahoma" pitchFamily="34" charset="0"/>
              </a:rPr>
              <a:t> surveyor </a:t>
            </a:r>
            <a:r>
              <a:rPr lang="en-US" sz="2000" dirty="0" err="1" smtClean="0">
                <a:latin typeface="Tahoma" pitchFamily="34" charset="0"/>
              </a:rPr>
              <a:t>pemetaan</a:t>
            </a:r>
            <a:r>
              <a:rPr lang="en-US" sz="2000" dirty="0" smtClean="0">
                <a:latin typeface="Tahoma" pitchFamily="34" charset="0"/>
              </a:rPr>
              <a:t> yang </a:t>
            </a:r>
            <a:r>
              <a:rPr lang="en-US" sz="2000" dirty="0" err="1" smtClean="0">
                <a:latin typeface="Tahoma" pitchFamily="34" charset="0"/>
              </a:rPr>
              <a:t>jenjangnya</a:t>
            </a:r>
            <a:r>
              <a:rPr lang="en-US" sz="2000" dirty="0" smtClean="0">
                <a:latin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</a:rPr>
              <a:t>setingkat</a:t>
            </a:r>
            <a:r>
              <a:rPr lang="en-US" sz="2000" dirty="0" smtClean="0">
                <a:latin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</a:rPr>
              <a:t>eselon</a:t>
            </a:r>
            <a:r>
              <a:rPr lang="en-US" sz="2000" dirty="0" smtClean="0">
                <a:latin typeface="Tahoma" pitchFamily="34" charset="0"/>
              </a:rPr>
              <a:t> II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 err="1" smtClean="0">
                <a:latin typeface="Tahoma" pitchFamily="34" charset="0"/>
              </a:rPr>
              <a:t>Dapat</a:t>
            </a:r>
            <a:r>
              <a:rPr lang="en-US" sz="2000" dirty="0" smtClean="0">
                <a:latin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</a:rPr>
              <a:t>mendelegasikan</a:t>
            </a:r>
            <a:r>
              <a:rPr lang="en-US" sz="2000" dirty="0" smtClean="0">
                <a:latin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</a:rPr>
              <a:t>kepada</a:t>
            </a:r>
            <a:r>
              <a:rPr lang="en-US" sz="2000" dirty="0" smtClean="0">
                <a:latin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</a:rPr>
              <a:t>pejabat</a:t>
            </a:r>
            <a:r>
              <a:rPr lang="en-US" sz="2000" dirty="0" smtClean="0">
                <a:latin typeface="Tahoma" pitchFamily="34" charset="0"/>
              </a:rPr>
              <a:t> lain </a:t>
            </a:r>
            <a:r>
              <a:rPr lang="en-US" sz="2000" dirty="0" err="1" smtClean="0">
                <a:latin typeface="Tahoma" pitchFamily="34" charset="0"/>
              </a:rPr>
              <a:t>untuk</a:t>
            </a:r>
            <a:r>
              <a:rPr lang="en-US" sz="2000" dirty="0" smtClean="0">
                <a:latin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</a:rPr>
              <a:t>eselon</a:t>
            </a:r>
            <a:r>
              <a:rPr lang="en-US" sz="2000" dirty="0" smtClean="0">
                <a:latin typeface="Tahoma" pitchFamily="34" charset="0"/>
              </a:rPr>
              <a:t> III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0" y="3933056"/>
            <a:ext cx="392392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KABUPATEN/KOTA - BUPATI/WALIKOTA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4283968" y="3962400"/>
            <a:ext cx="486003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Mengangkat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,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memindahkan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dan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memberhentikan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jabfung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surveyor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pemetaan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yang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jenjangnya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setingkat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eselon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III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Dapat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mendelegasikan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kepada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pejabat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lain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untuk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eselon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IV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68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6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build="p" autoUpdateAnimBg="0"/>
      <p:bldP spid="68611" grpId="0" build="p" autoUpdateAnimBg="0"/>
      <p:bldP spid="68612" grpId="0" build="p" autoUpdateAnimBg="0"/>
      <p:bldP spid="68613" grpId="0" build="p" autoUpdateAnimBg="0"/>
      <p:bldP spid="68614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457200" y="548680"/>
            <a:ext cx="8153400" cy="107721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AutoNum type="alphaUcPeriod" startAt="2"/>
            </a:pPr>
            <a:r>
              <a:rPr lang="en-US" sz="3200" b="1" dirty="0" err="1"/>
              <a:t>Pejabat</a:t>
            </a:r>
            <a:r>
              <a:rPr lang="en-US" sz="3200" b="1" dirty="0"/>
              <a:t> yang </a:t>
            </a:r>
            <a:r>
              <a:rPr lang="en-US" sz="3200" b="1" dirty="0" err="1"/>
              <a:t>berwenang</a:t>
            </a:r>
            <a:r>
              <a:rPr lang="en-US" sz="3200" b="1" dirty="0"/>
              <a:t> </a:t>
            </a:r>
            <a:r>
              <a:rPr lang="en-US" sz="3200" b="1" dirty="0" err="1"/>
              <a:t>menetapkan</a:t>
            </a:r>
            <a:r>
              <a:rPr lang="en-US" sz="3200" b="1" dirty="0"/>
              <a:t> </a:t>
            </a:r>
            <a:r>
              <a:rPr lang="en-US" sz="3200" b="1" dirty="0" err="1"/>
              <a:t>Angka</a:t>
            </a:r>
            <a:r>
              <a:rPr lang="en-US" sz="3200" b="1" dirty="0"/>
              <a:t> </a:t>
            </a:r>
            <a:r>
              <a:rPr lang="en-US" sz="3200" b="1" dirty="0" err="1"/>
              <a:t>Kredit</a:t>
            </a:r>
            <a:r>
              <a:rPr lang="en-US" sz="3200" b="1" dirty="0"/>
              <a:t>:</a:t>
            </a: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914400" y="1916832"/>
            <a:ext cx="7772400" cy="412201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406400" indent="-406400">
              <a:spcAft>
                <a:spcPct val="30000"/>
              </a:spcAft>
              <a:buFont typeface="Wingdings" pitchFamily="2" charset="2"/>
              <a:buChar char="Ø"/>
              <a:defRPr/>
            </a:pPr>
            <a:r>
              <a:rPr lang="en-US" sz="2600" b="1" dirty="0" err="1">
                <a:solidFill>
                  <a:srgbClr val="00B050"/>
                </a:solidFill>
              </a:rPr>
              <a:t>Kepala</a:t>
            </a:r>
            <a:r>
              <a:rPr lang="en-US" sz="2600" b="1" dirty="0">
                <a:solidFill>
                  <a:srgbClr val="00B050"/>
                </a:solidFill>
              </a:rPr>
              <a:t> BAKOSURTANAL</a:t>
            </a:r>
            <a:r>
              <a:rPr lang="en-US" sz="2600" b="1" dirty="0"/>
              <a:t>, </a:t>
            </a:r>
            <a:r>
              <a:rPr lang="en-US" sz="2600" b="1" dirty="0" err="1"/>
              <a:t>bagi</a:t>
            </a:r>
            <a:r>
              <a:rPr lang="en-US" sz="2600" b="1" dirty="0"/>
              <a:t> Surveyor </a:t>
            </a:r>
            <a:r>
              <a:rPr lang="en-US" sz="2600" b="1" dirty="0" err="1"/>
              <a:t>Pemetaan</a:t>
            </a:r>
            <a:r>
              <a:rPr lang="en-US" sz="2600" b="1" dirty="0"/>
              <a:t> </a:t>
            </a:r>
            <a:r>
              <a:rPr lang="en-US" sz="2600" b="1" dirty="0" err="1"/>
              <a:t>Madya</a:t>
            </a:r>
            <a:r>
              <a:rPr lang="en-US" sz="2600" b="1" dirty="0"/>
              <a:t>;</a:t>
            </a:r>
          </a:p>
          <a:p>
            <a:pPr marL="406400" indent="-406400">
              <a:spcAft>
                <a:spcPct val="30000"/>
              </a:spcAft>
              <a:buFont typeface="Wingdings" pitchFamily="2" charset="2"/>
              <a:buNone/>
              <a:defRPr/>
            </a:pPr>
            <a:endParaRPr lang="en-US" sz="1000" b="1" dirty="0"/>
          </a:p>
          <a:p>
            <a:pPr marL="406400" indent="-406400">
              <a:spcAft>
                <a:spcPct val="30000"/>
              </a:spcAft>
              <a:buFont typeface="Wingdings" pitchFamily="2" charset="2"/>
              <a:buChar char="Ø"/>
              <a:defRPr/>
            </a:pP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Pimpinan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Instansi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yang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bersangkutan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atau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Pejabat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lain yang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ditunjuk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serendah-rendahnya</a:t>
            </a:r>
            <a:r>
              <a:rPr lang="en-US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eselon</a:t>
            </a:r>
            <a:r>
              <a:rPr lang="en-US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II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,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bagi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Surveyor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Pemetaan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Pelaksana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Pemula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sampai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dengan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Surveyor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Pemetaan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Penyelia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dan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Surveyor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Pemetaan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Pertama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sampai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dengan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Surveyor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Pemetaan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Muda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yang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bekerja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di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luar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instansi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tersebut</a:t>
            </a:r>
            <a:r>
              <a:rPr lang="en-US" sz="26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.</a:t>
            </a:r>
            <a:endParaRPr lang="en-US" sz="26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7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 build="p" autoUpdateAnimBg="0"/>
      <p:bldP spid="29706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52736"/>
            <a:ext cx="7772400" cy="1800200"/>
          </a:xfrm>
        </p:spPr>
        <p:txBody>
          <a:bodyPr/>
          <a:lstStyle/>
          <a:p>
            <a:pPr marL="342900" indent="-342900" algn="l" eaLnBrk="1" hangingPunct="1"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600" b="1" dirty="0" err="1" smtClean="0">
                <a:solidFill>
                  <a:srgbClr val="7030A0"/>
                </a:solidFill>
                <a:effectLst/>
              </a:rPr>
              <a:t>Gubernur</a:t>
            </a:r>
            <a:r>
              <a:rPr lang="en-US" sz="2600" b="1" dirty="0" smtClean="0">
                <a:solidFill>
                  <a:srgbClr val="7030A0"/>
                </a:solidFill>
                <a:effectLst/>
              </a:rPr>
              <a:t> </a:t>
            </a:r>
            <a:r>
              <a:rPr lang="en-US" sz="2600" b="1" dirty="0" err="1" smtClean="0">
                <a:solidFill>
                  <a:srgbClr val="7030A0"/>
                </a:solidFill>
                <a:effectLst/>
              </a:rPr>
              <a:t>atau</a:t>
            </a:r>
            <a:r>
              <a:rPr lang="en-US" sz="2600" b="1" dirty="0" smtClean="0">
                <a:solidFill>
                  <a:srgbClr val="7030A0"/>
                </a:solidFill>
                <a:effectLst/>
              </a:rPr>
              <a:t> </a:t>
            </a:r>
            <a:r>
              <a:rPr lang="en-US" sz="2600" b="1" dirty="0" err="1" smtClean="0">
                <a:solidFill>
                  <a:srgbClr val="7030A0"/>
                </a:solidFill>
                <a:effectLst/>
              </a:rPr>
              <a:t>Kepala</a:t>
            </a:r>
            <a:r>
              <a:rPr lang="en-US" sz="2600" b="1" dirty="0" smtClean="0">
                <a:solidFill>
                  <a:srgbClr val="7030A0"/>
                </a:solidFill>
                <a:effectLst/>
              </a:rPr>
              <a:t> </a:t>
            </a:r>
            <a:r>
              <a:rPr lang="en-US" sz="2600" b="1" dirty="0" err="1" smtClean="0">
                <a:solidFill>
                  <a:srgbClr val="7030A0"/>
                </a:solidFill>
                <a:effectLst/>
              </a:rPr>
              <a:t>Dinas</a:t>
            </a:r>
            <a:r>
              <a:rPr lang="en-US" sz="2600" b="1" dirty="0" smtClean="0">
                <a:solidFill>
                  <a:srgbClr val="7030A0"/>
                </a:solidFill>
                <a:effectLst/>
              </a:rPr>
              <a:t>/Kantor/</a:t>
            </a:r>
            <a:r>
              <a:rPr lang="en-US" sz="2600" b="1" dirty="0" err="1" smtClean="0">
                <a:solidFill>
                  <a:srgbClr val="7030A0"/>
                </a:solidFill>
                <a:effectLst/>
              </a:rPr>
              <a:t>Badan</a:t>
            </a:r>
            <a:r>
              <a:rPr lang="en-US" sz="2600" b="1" dirty="0" smtClean="0">
                <a:solidFill>
                  <a:srgbClr val="7030A0"/>
                </a:solidFill>
                <a:effectLst/>
              </a:rPr>
              <a:t> </a:t>
            </a:r>
            <a:r>
              <a:rPr lang="en-US" sz="2600" b="1" dirty="0" err="1" smtClean="0">
                <a:solidFill>
                  <a:srgbClr val="7030A0"/>
                </a:solidFill>
                <a:effectLst/>
              </a:rPr>
              <a:t>di</a:t>
            </a:r>
            <a:r>
              <a:rPr lang="en-US" sz="2600" b="1" dirty="0" smtClean="0">
                <a:solidFill>
                  <a:srgbClr val="7030A0"/>
                </a:solidFill>
                <a:effectLst/>
              </a:rPr>
              <a:t> </a:t>
            </a:r>
            <a:r>
              <a:rPr lang="en-US" sz="2600" b="1" dirty="0" err="1" smtClean="0">
                <a:solidFill>
                  <a:srgbClr val="7030A0"/>
                </a:solidFill>
                <a:effectLst/>
              </a:rPr>
              <a:t>Provinsi</a:t>
            </a:r>
            <a:r>
              <a:rPr lang="en-US" sz="2600" b="1" dirty="0" smtClean="0">
                <a:solidFill>
                  <a:srgbClr val="7030A0"/>
                </a:solidFill>
                <a:effectLst/>
              </a:rPr>
              <a:t> </a:t>
            </a:r>
            <a:r>
              <a:rPr lang="en-US" sz="2600" b="1" dirty="0" smtClean="0">
                <a:solidFill>
                  <a:schemeClr val="tx1"/>
                </a:solidFill>
                <a:effectLst/>
              </a:rPr>
              <a:t>yang </a:t>
            </a:r>
            <a:r>
              <a:rPr lang="en-US" sz="2600" b="1" dirty="0" err="1" smtClean="0">
                <a:solidFill>
                  <a:schemeClr val="tx1"/>
                </a:solidFill>
                <a:effectLst/>
              </a:rPr>
              <a:t>membidangi</a:t>
            </a:r>
            <a:r>
              <a:rPr lang="en-US" sz="26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600" b="1" dirty="0" err="1" smtClean="0">
                <a:solidFill>
                  <a:schemeClr val="tx1"/>
                </a:solidFill>
                <a:effectLst/>
              </a:rPr>
              <a:t>survei</a:t>
            </a:r>
            <a:r>
              <a:rPr lang="en-US" sz="26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600" b="1" dirty="0" err="1" smtClean="0">
                <a:solidFill>
                  <a:schemeClr val="tx1"/>
                </a:solidFill>
                <a:effectLst/>
              </a:rPr>
              <a:t>dan</a:t>
            </a:r>
            <a:r>
              <a:rPr lang="en-US" sz="26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600" b="1" dirty="0" err="1" smtClean="0">
                <a:solidFill>
                  <a:schemeClr val="tx1"/>
                </a:solidFill>
                <a:effectLst/>
              </a:rPr>
              <a:t>pemetaan</a:t>
            </a:r>
            <a:r>
              <a:rPr lang="en-US" sz="26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600" b="1" dirty="0" err="1" smtClean="0">
                <a:solidFill>
                  <a:schemeClr val="tx1"/>
                </a:solidFill>
                <a:effectLst/>
              </a:rPr>
              <a:t>bagi</a:t>
            </a:r>
            <a:r>
              <a:rPr lang="en-US" sz="2600" b="1" dirty="0" smtClean="0">
                <a:solidFill>
                  <a:schemeClr val="tx1"/>
                </a:solidFill>
                <a:effectLst/>
              </a:rPr>
              <a:t> SP. </a:t>
            </a:r>
            <a:r>
              <a:rPr lang="en-US" sz="2600" b="1" dirty="0" err="1" smtClean="0">
                <a:solidFill>
                  <a:schemeClr val="tx1"/>
                </a:solidFill>
                <a:effectLst/>
              </a:rPr>
              <a:t>Pelaksana</a:t>
            </a:r>
            <a:r>
              <a:rPr lang="en-US" sz="26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600" b="1" dirty="0" err="1" smtClean="0">
                <a:solidFill>
                  <a:schemeClr val="tx1"/>
                </a:solidFill>
                <a:effectLst/>
              </a:rPr>
              <a:t>Pemula</a:t>
            </a:r>
            <a:r>
              <a:rPr lang="en-US" sz="2600" b="1" dirty="0" smtClean="0">
                <a:solidFill>
                  <a:schemeClr val="tx1"/>
                </a:solidFill>
                <a:effectLst/>
              </a:rPr>
              <a:t> s/d SP. </a:t>
            </a:r>
            <a:r>
              <a:rPr lang="en-US" sz="2600" b="1" dirty="0" err="1" smtClean="0">
                <a:solidFill>
                  <a:schemeClr val="tx1"/>
                </a:solidFill>
                <a:effectLst/>
              </a:rPr>
              <a:t>Muda</a:t>
            </a:r>
            <a:r>
              <a:rPr lang="en-US" sz="2600" b="1" dirty="0" smtClean="0">
                <a:solidFill>
                  <a:schemeClr val="tx1"/>
                </a:solidFill>
                <a:effectLst/>
              </a:rPr>
              <a:t> yang </a:t>
            </a:r>
            <a:r>
              <a:rPr lang="en-US" sz="2600" b="1" dirty="0" err="1" smtClean="0">
                <a:solidFill>
                  <a:schemeClr val="tx1"/>
                </a:solidFill>
                <a:effectLst/>
              </a:rPr>
              <a:t>bekerja</a:t>
            </a:r>
            <a:r>
              <a:rPr lang="en-US" sz="26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600" b="1" dirty="0" err="1" smtClean="0">
                <a:solidFill>
                  <a:schemeClr val="tx1"/>
                </a:solidFill>
                <a:effectLst/>
              </a:rPr>
              <a:t>di</a:t>
            </a:r>
            <a:r>
              <a:rPr lang="en-US" sz="26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600" b="1" dirty="0" err="1" smtClean="0">
                <a:solidFill>
                  <a:schemeClr val="tx1"/>
                </a:solidFill>
                <a:effectLst/>
              </a:rPr>
              <a:t>lingkungan</a:t>
            </a:r>
            <a:r>
              <a:rPr lang="en-US" sz="26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600" b="1" dirty="0" err="1" smtClean="0">
                <a:solidFill>
                  <a:schemeClr val="tx1"/>
                </a:solidFill>
                <a:effectLst/>
              </a:rPr>
              <a:t>Pemerintah</a:t>
            </a:r>
            <a:r>
              <a:rPr lang="en-US" sz="2600" b="1" dirty="0" smtClean="0">
                <a:solidFill>
                  <a:schemeClr val="tx1"/>
                </a:solidFill>
                <a:effectLst/>
              </a:rPr>
              <a:t> Daerah </a:t>
            </a:r>
            <a:r>
              <a:rPr lang="en-US" sz="2600" b="1" dirty="0" err="1" smtClean="0">
                <a:solidFill>
                  <a:schemeClr val="tx1"/>
                </a:solidFill>
                <a:effectLst/>
              </a:rPr>
              <a:t>Provinsi</a:t>
            </a:r>
            <a:r>
              <a:rPr lang="en-US" sz="2600" b="1" dirty="0" smtClean="0">
                <a:solidFill>
                  <a:schemeClr val="tx1"/>
                </a:solidFill>
                <a:effectLst/>
              </a:rPr>
              <a:t>.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685800" y="3048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4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Lanjutan</a:t>
            </a:r>
            <a:endParaRPr lang="en-US" sz="44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609600" y="3352800"/>
            <a:ext cx="7772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marL="342900" indent="-342900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600" b="1" dirty="0" err="1" smtClean="0">
                <a:solidFill>
                  <a:srgbClr val="FF0000"/>
                </a:solidFill>
              </a:rPr>
              <a:t>Bupati</a:t>
            </a:r>
            <a:r>
              <a:rPr lang="en-US" sz="2600" b="1" dirty="0" smtClean="0">
                <a:solidFill>
                  <a:srgbClr val="FF0000"/>
                </a:solidFill>
              </a:rPr>
              <a:t>/</a:t>
            </a:r>
            <a:r>
              <a:rPr lang="en-US" sz="2600" b="1" dirty="0" err="1" smtClean="0">
                <a:solidFill>
                  <a:srgbClr val="FF0000"/>
                </a:solidFill>
              </a:rPr>
              <a:t>Wali</a:t>
            </a:r>
            <a:r>
              <a:rPr lang="en-US" sz="2600" b="1" dirty="0" smtClean="0">
                <a:solidFill>
                  <a:srgbClr val="FF0000"/>
                </a:solidFill>
              </a:rPr>
              <a:t> Kota </a:t>
            </a:r>
            <a:r>
              <a:rPr lang="en-US" sz="2600" b="1" dirty="0" err="1" smtClean="0">
                <a:solidFill>
                  <a:srgbClr val="FF0000"/>
                </a:solidFill>
              </a:rPr>
              <a:t>atau</a:t>
            </a:r>
            <a:r>
              <a:rPr lang="en-US" sz="2600" b="1" dirty="0" smtClean="0">
                <a:solidFill>
                  <a:srgbClr val="FF0000"/>
                </a:solidFill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</a:rPr>
              <a:t>Kepala</a:t>
            </a:r>
            <a:r>
              <a:rPr lang="en-US" sz="2600" b="1" dirty="0" smtClean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Dinas</a:t>
            </a:r>
            <a:r>
              <a:rPr lang="en-US" sz="2600" b="1" dirty="0">
                <a:solidFill>
                  <a:srgbClr val="FF0000"/>
                </a:solidFill>
              </a:rPr>
              <a:t>/Kantor/</a:t>
            </a:r>
            <a:r>
              <a:rPr lang="en-US" sz="2600" b="1" dirty="0" err="1">
                <a:solidFill>
                  <a:srgbClr val="FF0000"/>
                </a:solidFill>
              </a:rPr>
              <a:t>Badan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di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Kabupaten</a:t>
            </a:r>
            <a:r>
              <a:rPr lang="en-US" sz="2600" b="1" dirty="0">
                <a:solidFill>
                  <a:srgbClr val="FF0000"/>
                </a:solidFill>
              </a:rPr>
              <a:t>/Kota </a:t>
            </a:r>
            <a:r>
              <a:rPr lang="en-US" sz="2600" b="1" dirty="0"/>
              <a:t>yang </a:t>
            </a:r>
            <a:r>
              <a:rPr lang="en-US" sz="2600" b="1" dirty="0" err="1"/>
              <a:t>membidangi</a:t>
            </a:r>
            <a:r>
              <a:rPr lang="en-US" sz="2600" b="1" dirty="0"/>
              <a:t> </a:t>
            </a:r>
            <a:r>
              <a:rPr lang="en-US" sz="2600" b="1" dirty="0" err="1"/>
              <a:t>survei</a:t>
            </a:r>
            <a:r>
              <a:rPr lang="en-US" sz="2600" b="1" dirty="0"/>
              <a:t> </a:t>
            </a:r>
            <a:r>
              <a:rPr lang="en-US" sz="2600" b="1" dirty="0" err="1"/>
              <a:t>dan</a:t>
            </a:r>
            <a:r>
              <a:rPr lang="en-US" sz="2600" b="1" dirty="0"/>
              <a:t> </a:t>
            </a:r>
            <a:r>
              <a:rPr lang="en-US" sz="2600" b="1" dirty="0" err="1"/>
              <a:t>pemetaan</a:t>
            </a:r>
            <a:r>
              <a:rPr lang="en-US" sz="2600" b="1" dirty="0"/>
              <a:t> </a:t>
            </a:r>
            <a:r>
              <a:rPr lang="en-US" sz="2600" b="1" dirty="0" err="1"/>
              <a:t>bagi</a:t>
            </a:r>
            <a:r>
              <a:rPr lang="en-US" sz="2600" b="1" dirty="0"/>
              <a:t> SP. </a:t>
            </a:r>
            <a:r>
              <a:rPr lang="en-US" sz="2600" b="1" dirty="0" err="1"/>
              <a:t>Pelaksana</a:t>
            </a:r>
            <a:r>
              <a:rPr lang="en-US" sz="2600" b="1" dirty="0"/>
              <a:t> </a:t>
            </a:r>
            <a:r>
              <a:rPr lang="en-US" sz="2600" b="1" dirty="0" err="1"/>
              <a:t>Pemula</a:t>
            </a:r>
            <a:r>
              <a:rPr lang="en-US" sz="2600" b="1" dirty="0"/>
              <a:t> s/d SP. </a:t>
            </a:r>
            <a:r>
              <a:rPr lang="en-US" sz="2600" b="1" dirty="0" err="1"/>
              <a:t>Muda</a:t>
            </a:r>
            <a:r>
              <a:rPr lang="en-US" sz="2600" b="1" dirty="0"/>
              <a:t> yang </a:t>
            </a:r>
            <a:r>
              <a:rPr lang="en-US" sz="2600" b="1" dirty="0" err="1"/>
              <a:t>bekerja</a:t>
            </a:r>
            <a:r>
              <a:rPr lang="en-US" sz="2600" b="1" dirty="0"/>
              <a:t> </a:t>
            </a:r>
            <a:r>
              <a:rPr lang="en-US" sz="2600" b="1" dirty="0" err="1"/>
              <a:t>di</a:t>
            </a:r>
            <a:r>
              <a:rPr lang="en-US" sz="2600" b="1" dirty="0"/>
              <a:t> </a:t>
            </a:r>
            <a:r>
              <a:rPr lang="en-US" sz="2600" b="1" dirty="0" err="1"/>
              <a:t>lingkungan</a:t>
            </a:r>
            <a:r>
              <a:rPr lang="en-US" sz="2600" b="1" dirty="0"/>
              <a:t> </a:t>
            </a:r>
            <a:r>
              <a:rPr lang="en-US" sz="2600" b="1" dirty="0" err="1"/>
              <a:t>Pemerintah</a:t>
            </a:r>
            <a:r>
              <a:rPr lang="en-US" sz="2600" b="1" dirty="0"/>
              <a:t> Daerah </a:t>
            </a:r>
            <a:r>
              <a:rPr lang="en-US" sz="2600" b="1" dirty="0" err="1"/>
              <a:t>Kabupaten</a:t>
            </a:r>
            <a:r>
              <a:rPr lang="en-US" sz="2600" b="1" dirty="0"/>
              <a:t>/Kota.</a:t>
            </a:r>
            <a:endParaRPr lang="en-US" sz="26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uild="p" autoUpdateAnimBg="0"/>
      <p:bldP spid="35845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075240" cy="1152128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id-ID" sz="4000" dirty="0" smtClean="0">
                <a:latin typeface="Tahoma" pitchFamily="34" charset="0"/>
                <a:cs typeface="Times New Roman" pitchFamily="18" charset="0"/>
              </a:rPr>
              <a:t>Kenaikan Jabatan</a:t>
            </a:r>
            <a:r>
              <a:rPr lang="en-US" sz="4000" dirty="0" smtClean="0">
                <a:latin typeface="Tahoma" pitchFamily="34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ahoma" pitchFamily="34" charset="0"/>
                <a:cs typeface="Times New Roman" pitchFamily="18" charset="0"/>
              </a:rPr>
            </a:br>
            <a:r>
              <a:rPr lang="en-US" sz="2700" dirty="0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(SKB No. 26 </a:t>
            </a:r>
            <a:r>
              <a:rPr lang="en-US" sz="2700" dirty="0" err="1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Tahun</a:t>
            </a:r>
            <a:r>
              <a:rPr lang="en-US" sz="2700" dirty="0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 2003, Bab. IV </a:t>
            </a:r>
            <a:r>
              <a:rPr lang="en-US" sz="2700" dirty="0" err="1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Psl</a:t>
            </a:r>
            <a:r>
              <a:rPr lang="en-US" sz="2700" dirty="0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. 8 </a:t>
            </a:r>
            <a:r>
              <a:rPr lang="en-US" sz="2700" dirty="0" err="1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ayat</a:t>
            </a:r>
            <a:r>
              <a:rPr lang="en-US" sz="2700" dirty="0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 2</a:t>
            </a:r>
            <a:r>
              <a:rPr lang="id-ID" sz="2700" dirty="0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700" dirty="0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)</a:t>
            </a:r>
            <a:endParaRPr lang="en-US" sz="2700" dirty="0" smtClean="0">
              <a:solidFill>
                <a:srgbClr val="FF0000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229600" cy="4267200"/>
          </a:xfrm>
        </p:spPr>
        <p:txBody>
          <a:bodyPr/>
          <a:lstStyle/>
          <a:p>
            <a:pPr marL="406400" indent="-406400" eaLnBrk="1" hangingPunct="1">
              <a:defRPr/>
            </a:pPr>
            <a:r>
              <a:rPr lang="id-ID" sz="2800" smtClean="0">
                <a:latin typeface="Tahoma" pitchFamily="34" charset="0"/>
                <a:cs typeface="Tahoma" pitchFamily="34" charset="0"/>
              </a:rPr>
              <a:t>Sekurang-kurangnya telah 1 (satu) tahun dalam jabatan terakhir;</a:t>
            </a:r>
            <a:endParaRPr lang="id-ID" b="1" smtClean="0">
              <a:solidFill>
                <a:srgbClr val="0000FF"/>
              </a:solidFill>
              <a:latin typeface="Tahoma" pitchFamily="34" charset="0"/>
              <a:cs typeface="Tahoma" pitchFamily="34" charset="0"/>
            </a:endParaRPr>
          </a:p>
          <a:p>
            <a:pPr marL="406400" indent="-406400" eaLnBrk="1" hangingPunct="1">
              <a:defRPr/>
            </a:pPr>
            <a:r>
              <a:rPr lang="id-ID" sz="2800" smtClean="0">
                <a:latin typeface="Tahoma" pitchFamily="34" charset="0"/>
                <a:cs typeface="Tahoma" pitchFamily="34" charset="0"/>
              </a:rPr>
              <a:t>Memenuhi angka kredit yang ditentukan untuk kenaikan jabatan setingkat lebih tinggi; dan</a:t>
            </a:r>
            <a:r>
              <a:rPr lang="en-US" sz="2800" smtClean="0"/>
              <a:t> </a:t>
            </a:r>
          </a:p>
          <a:p>
            <a:pPr marL="406400" indent="-406400" eaLnBrk="1" hangingPunct="1">
              <a:defRPr/>
            </a:pPr>
            <a:r>
              <a:rPr lang="id-ID" sz="2800" smtClean="0">
                <a:latin typeface="Tahoma" pitchFamily="34" charset="0"/>
                <a:cs typeface="Tahoma" pitchFamily="34" charset="0"/>
              </a:rPr>
              <a:t>Setiap unsur penilaian prestasi kerja atau pelaksanaan pekerjaan  dalam Daftar Penilaian Pelaksanaan Pekerjaan (DP3) sekurang-kurangnya bernilai baik dalam 1 (satu) tahun terakhir.</a:t>
            </a:r>
            <a:r>
              <a:rPr lang="en-US" sz="2800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build="p" autoUpdateAnimBg="0"/>
      <p:bldP spid="46083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772400" cy="8382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id-ID" sz="4000" dirty="0" smtClean="0">
                <a:latin typeface="Tahoma" pitchFamily="34" charset="0"/>
                <a:cs typeface="Times New Roman" pitchFamily="18" charset="0"/>
              </a:rPr>
              <a:t>Kenaikan Pangkat</a:t>
            </a:r>
            <a:r>
              <a:rPr lang="en-US" sz="4000" dirty="0" smtClean="0">
                <a:latin typeface="Tahoma" pitchFamily="34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ahoma" pitchFamily="34" charset="0"/>
                <a:cs typeface="Times New Roman" pitchFamily="18" charset="0"/>
              </a:rPr>
            </a:br>
            <a:r>
              <a:rPr lang="en-US" sz="2200" dirty="0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(SKB No. 26 </a:t>
            </a:r>
            <a:r>
              <a:rPr lang="en-US" sz="2200" dirty="0" err="1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Tahun</a:t>
            </a:r>
            <a:r>
              <a:rPr lang="en-US" sz="2200" dirty="0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 2003, Bab. IV </a:t>
            </a:r>
            <a:r>
              <a:rPr lang="en-US" sz="2200" dirty="0" err="1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Psl</a:t>
            </a:r>
            <a:r>
              <a:rPr lang="en-US" sz="2200" dirty="0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. 8 </a:t>
            </a:r>
            <a:r>
              <a:rPr lang="en-US" sz="2200" dirty="0" err="1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ayat</a:t>
            </a:r>
            <a:r>
              <a:rPr lang="en-US" sz="2200" dirty="0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 3</a:t>
            </a:r>
            <a:r>
              <a:rPr lang="id-ID" sz="2200" dirty="0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924800" cy="5105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defRPr/>
            </a:pPr>
            <a:r>
              <a:rPr lang="id-ID" dirty="0" smtClean="0">
                <a:latin typeface="Tahoma" pitchFamily="34" charset="0"/>
                <a:cs typeface="Tahoma" pitchFamily="34" charset="0"/>
              </a:rPr>
              <a:t>Sekurang-kurangnya telah 2 (dua) tahun dalam pangkat terakhir;</a:t>
            </a:r>
            <a:r>
              <a:rPr lang="en-US" dirty="0" smtClean="0"/>
              <a:t> 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lang="id-ID" dirty="0" smtClean="0">
                <a:latin typeface="Tahoma" pitchFamily="34" charset="0"/>
                <a:cs typeface="Tahoma" pitchFamily="34" charset="0"/>
              </a:rPr>
              <a:t>Memenuhi angka kredit yang ditentukan untuk kenaikan pangkat setingkat lebih tinggi; dan</a:t>
            </a:r>
            <a:r>
              <a:rPr lang="en-US" dirty="0" smtClean="0"/>
              <a:t> 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lang="id-ID" dirty="0" smtClean="0">
                <a:latin typeface="Tahoma" pitchFamily="34" charset="0"/>
                <a:cs typeface="Tahoma" pitchFamily="34" charset="0"/>
              </a:rPr>
              <a:t>Setiap unsur penilaian prestasi kerja atau pelaksanaan pekerjaan dalam Daftar Penilaian Pelaksanaan Pekerjaan (DP3) sekurang-kurangnya bernilai baik dalam 2 (dua) tahun terakhir.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build="p" autoUpdateAnimBg="0"/>
      <p:bldP spid="47107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28"/>
            <a:ext cx="7772400" cy="928694"/>
          </a:xfrm>
        </p:spPr>
        <p:txBody>
          <a:bodyPr/>
          <a:lstStyle/>
          <a:p>
            <a:pPr algn="ctr" eaLnBrk="1" hangingPunct="1">
              <a:lnSpc>
                <a:spcPct val="75000"/>
              </a:lnSpc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Tingkat </a:t>
            </a:r>
            <a:r>
              <a:rPr lang="en-US" sz="3600" dirty="0" err="1" smtClean="0">
                <a:solidFill>
                  <a:schemeClr val="tx1"/>
                </a:solidFill>
              </a:rPr>
              <a:t>Jenjang</a:t>
            </a:r>
            <a:r>
              <a:rPr lang="id-ID" sz="3600" dirty="0" smtClean="0">
                <a:solidFill>
                  <a:schemeClr val="tx1"/>
                </a:solidFill>
              </a:rPr>
              <a:t> &amp; Pangkat </a:t>
            </a:r>
            <a:r>
              <a:rPr lang="en-US" sz="3600" dirty="0" err="1" smtClean="0">
                <a:solidFill>
                  <a:schemeClr val="tx1"/>
                </a:solidFill>
              </a:rPr>
              <a:t>Jabfung</a:t>
            </a:r>
            <a:r>
              <a:rPr lang="en-US" sz="3600" dirty="0" smtClean="0">
                <a:solidFill>
                  <a:schemeClr val="tx1"/>
                </a:solidFill>
              </a:rPr>
              <a:t> SP </a:t>
            </a:r>
            <a:r>
              <a:rPr lang="id-ID" dirty="0" smtClean="0">
                <a:solidFill>
                  <a:schemeClr val="tx1"/>
                </a:solidFill>
              </a:rPr>
              <a:t/>
            </a:r>
            <a:br>
              <a:rPr lang="id-ID" dirty="0" smtClean="0">
                <a:solidFill>
                  <a:schemeClr val="tx1"/>
                </a:solidFill>
              </a:rPr>
            </a:br>
            <a:r>
              <a:rPr lang="id-ID" sz="800" dirty="0" smtClean="0">
                <a:solidFill>
                  <a:schemeClr val="tx1"/>
                </a:solidFill>
              </a:rPr>
              <a:t/>
            </a:r>
            <a:br>
              <a:rPr lang="id-ID" sz="800" dirty="0" smtClean="0">
                <a:solidFill>
                  <a:schemeClr val="tx1"/>
                </a:solidFill>
              </a:rPr>
            </a:br>
            <a:r>
              <a:rPr lang="id-ID" sz="2000" dirty="0" smtClean="0">
                <a:solidFill>
                  <a:srgbClr val="FF0000"/>
                </a:solidFill>
              </a:rPr>
              <a:t>(Bab IV Jenjang Jabatan dan Pangkat, Pasal 6)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066800" y="4800600"/>
            <a:ext cx="7467600" cy="200054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>
                <a:cs typeface="Times New Roman" pitchFamily="18" charset="0"/>
              </a:rPr>
              <a:t> SP. </a:t>
            </a:r>
            <a:r>
              <a:rPr lang="en-US" sz="2800" dirty="0" err="1">
                <a:cs typeface="Times New Roman" pitchFamily="18" charset="0"/>
              </a:rPr>
              <a:t>Pertama</a:t>
            </a:r>
            <a:r>
              <a:rPr lang="en-US" sz="2800" dirty="0">
                <a:cs typeface="Times New Roman" pitchFamily="18" charset="0"/>
              </a:rPr>
              <a:t>			</a:t>
            </a:r>
            <a:r>
              <a:rPr lang="en-US" sz="2800" dirty="0">
                <a:cs typeface="Arial" pitchFamily="34" charset="0"/>
              </a:rPr>
              <a:t>III/a; III/b</a:t>
            </a:r>
            <a:r>
              <a:rPr lang="en-US" sz="2800" dirty="0">
                <a:cs typeface="Times New Roman" pitchFamily="18" charset="0"/>
              </a:rPr>
              <a:t> 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>
                <a:cs typeface="Arial" pitchFamily="34" charset="0"/>
              </a:rPr>
              <a:t>SP. </a:t>
            </a:r>
            <a:r>
              <a:rPr lang="en-US" sz="2800" dirty="0" err="1">
                <a:cs typeface="Arial" pitchFamily="34" charset="0"/>
              </a:rPr>
              <a:t>Muda</a:t>
            </a:r>
            <a:r>
              <a:rPr lang="en-US" sz="2800" dirty="0">
                <a:cs typeface="Arial" pitchFamily="34" charset="0"/>
              </a:rPr>
              <a:t>			</a:t>
            </a:r>
            <a:r>
              <a:rPr lang="id-ID" sz="2800" dirty="0" smtClean="0">
                <a:cs typeface="Arial" pitchFamily="34" charset="0"/>
              </a:rPr>
              <a:t>           </a:t>
            </a:r>
            <a:r>
              <a:rPr lang="en-US" sz="2800" dirty="0" smtClean="0">
                <a:cs typeface="Arial" pitchFamily="34" charset="0"/>
              </a:rPr>
              <a:t>III/c</a:t>
            </a:r>
            <a:r>
              <a:rPr lang="en-US" sz="2800" dirty="0">
                <a:cs typeface="Arial" pitchFamily="34" charset="0"/>
              </a:rPr>
              <a:t>; III/d 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>
                <a:cs typeface="Arial" pitchFamily="34" charset="0"/>
              </a:rPr>
              <a:t>SP. </a:t>
            </a:r>
            <a:r>
              <a:rPr lang="en-US" sz="2800" dirty="0" err="1">
                <a:cs typeface="Arial" pitchFamily="34" charset="0"/>
              </a:rPr>
              <a:t>Madya</a:t>
            </a:r>
            <a:r>
              <a:rPr lang="en-US" sz="2800" dirty="0">
                <a:cs typeface="Arial" pitchFamily="34" charset="0"/>
              </a:rPr>
              <a:t>			IV/a; IV/b; </a:t>
            </a:r>
            <a:r>
              <a:rPr lang="en-US" sz="2800" dirty="0" smtClean="0">
                <a:cs typeface="Arial" pitchFamily="34" charset="0"/>
              </a:rPr>
              <a:t>IV/c</a:t>
            </a:r>
          </a:p>
          <a:p>
            <a:r>
              <a:rPr lang="en-US" i="1" dirty="0" smtClean="0">
                <a:solidFill>
                  <a:srgbClr val="0070C0"/>
                </a:solidFill>
                <a:cs typeface="Arial" pitchFamily="34" charset="0"/>
              </a:rPr>
              <a:t>(</a:t>
            </a:r>
            <a:r>
              <a:rPr lang="en-US" i="1" dirty="0" err="1" smtClean="0">
                <a:solidFill>
                  <a:srgbClr val="0070C0"/>
                </a:solidFill>
                <a:cs typeface="Arial" pitchFamily="34" charset="0"/>
              </a:rPr>
              <a:t>Penata</a:t>
            </a:r>
            <a:r>
              <a:rPr lang="en-US" i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rgbClr val="0070C0"/>
                </a:solidFill>
                <a:cs typeface="Arial" pitchFamily="34" charset="0"/>
              </a:rPr>
              <a:t>Muda</a:t>
            </a:r>
            <a:r>
              <a:rPr lang="en-US" i="1" dirty="0" smtClean="0">
                <a:solidFill>
                  <a:srgbClr val="0070C0"/>
                </a:solidFill>
                <a:cs typeface="Arial" pitchFamily="34" charset="0"/>
              </a:rPr>
              <a:t>, </a:t>
            </a:r>
            <a:r>
              <a:rPr lang="en-US" i="1" dirty="0" err="1" smtClean="0">
                <a:solidFill>
                  <a:srgbClr val="0070C0"/>
                </a:solidFill>
                <a:cs typeface="Arial" pitchFamily="34" charset="0"/>
              </a:rPr>
              <a:t>Penata</a:t>
            </a:r>
            <a:r>
              <a:rPr lang="en-US" i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rgbClr val="0070C0"/>
                </a:solidFill>
                <a:cs typeface="Arial" pitchFamily="34" charset="0"/>
              </a:rPr>
              <a:t>Muda</a:t>
            </a:r>
            <a:r>
              <a:rPr lang="en-US" i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rgbClr val="0070C0"/>
                </a:solidFill>
                <a:cs typeface="Arial" pitchFamily="34" charset="0"/>
              </a:rPr>
              <a:t>Tk.I</a:t>
            </a:r>
            <a:r>
              <a:rPr lang="en-US" i="1" dirty="0" smtClean="0">
                <a:solidFill>
                  <a:srgbClr val="0070C0"/>
                </a:solidFill>
                <a:cs typeface="Arial" pitchFamily="34" charset="0"/>
              </a:rPr>
              <a:t>, </a:t>
            </a:r>
            <a:r>
              <a:rPr lang="en-US" i="1" dirty="0" err="1" smtClean="0">
                <a:solidFill>
                  <a:srgbClr val="0070C0"/>
                </a:solidFill>
                <a:cs typeface="Arial" pitchFamily="34" charset="0"/>
              </a:rPr>
              <a:t>Penata</a:t>
            </a:r>
            <a:r>
              <a:rPr lang="en-US" i="1" dirty="0" smtClean="0">
                <a:solidFill>
                  <a:srgbClr val="0070C0"/>
                </a:solidFill>
                <a:cs typeface="Arial" pitchFamily="34" charset="0"/>
              </a:rPr>
              <a:t>, </a:t>
            </a:r>
            <a:r>
              <a:rPr lang="en-US" i="1" dirty="0" err="1" smtClean="0">
                <a:solidFill>
                  <a:srgbClr val="0070C0"/>
                </a:solidFill>
                <a:cs typeface="Arial" pitchFamily="34" charset="0"/>
              </a:rPr>
              <a:t>Penata</a:t>
            </a:r>
            <a:r>
              <a:rPr lang="en-US" i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rgbClr val="0070C0"/>
                </a:solidFill>
                <a:cs typeface="Arial" pitchFamily="34" charset="0"/>
              </a:rPr>
              <a:t>Tk.I,Pembina</a:t>
            </a:r>
            <a:r>
              <a:rPr lang="en-US" i="1" dirty="0" smtClean="0">
                <a:solidFill>
                  <a:srgbClr val="0070C0"/>
                </a:solidFill>
                <a:cs typeface="Arial" pitchFamily="34" charset="0"/>
              </a:rPr>
              <a:t>, </a:t>
            </a:r>
          </a:p>
          <a:p>
            <a:r>
              <a:rPr lang="en-US" i="1" dirty="0" smtClean="0">
                <a:solidFill>
                  <a:srgbClr val="0070C0"/>
                </a:solidFill>
                <a:cs typeface="Arial" pitchFamily="34" charset="0"/>
              </a:rPr>
              <a:t>Pembina </a:t>
            </a:r>
            <a:r>
              <a:rPr lang="en-US" i="1" dirty="0" err="1" smtClean="0">
                <a:solidFill>
                  <a:srgbClr val="0070C0"/>
                </a:solidFill>
                <a:cs typeface="Arial" pitchFamily="34" charset="0"/>
              </a:rPr>
              <a:t>Tk.I</a:t>
            </a:r>
            <a:r>
              <a:rPr lang="en-US" i="1" dirty="0" smtClean="0">
                <a:solidFill>
                  <a:srgbClr val="0070C0"/>
                </a:solidFill>
                <a:cs typeface="Arial" pitchFamily="34" charset="0"/>
              </a:rPr>
              <a:t>, Pembina </a:t>
            </a:r>
            <a:r>
              <a:rPr lang="en-US" i="1" dirty="0" err="1" smtClean="0">
                <a:solidFill>
                  <a:srgbClr val="0070C0"/>
                </a:solidFill>
                <a:cs typeface="Arial" pitchFamily="34" charset="0"/>
              </a:rPr>
              <a:t>Utama</a:t>
            </a:r>
            <a:r>
              <a:rPr lang="en-US" i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rgbClr val="0070C0"/>
                </a:solidFill>
                <a:cs typeface="Arial" pitchFamily="34" charset="0"/>
              </a:rPr>
              <a:t>Muda</a:t>
            </a:r>
            <a:r>
              <a:rPr lang="en-US" i="1" dirty="0" smtClean="0">
                <a:solidFill>
                  <a:srgbClr val="0070C0"/>
                </a:solidFill>
                <a:cs typeface="Arial" pitchFamily="34" charset="0"/>
              </a:rPr>
              <a:t>)</a:t>
            </a:r>
            <a:endParaRPr lang="id-ID" i="1" dirty="0" smtClean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685800" y="1752600"/>
            <a:ext cx="7696200" cy="519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q"/>
            </a:pPr>
            <a:r>
              <a:rPr lang="en-US" sz="2800" dirty="0">
                <a:cs typeface="Arial" pitchFamily="34" charset="0"/>
              </a:rPr>
              <a:t> </a:t>
            </a:r>
            <a:r>
              <a:rPr lang="en-US" sz="2800" b="1" dirty="0">
                <a:cs typeface="Arial" pitchFamily="34" charset="0"/>
              </a:rPr>
              <a:t>SP. Tingkat </a:t>
            </a:r>
            <a:r>
              <a:rPr lang="en-US" sz="2800" b="1" dirty="0" err="1">
                <a:cs typeface="Arial" pitchFamily="34" charset="0"/>
              </a:rPr>
              <a:t>Terampil</a:t>
            </a:r>
            <a:r>
              <a:rPr lang="en-US" sz="2800" b="1" dirty="0">
                <a:cs typeface="Arial" pitchFamily="34" charset="0"/>
              </a:rPr>
              <a:t> ;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642910" y="4357694"/>
            <a:ext cx="7772400" cy="519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q"/>
            </a:pPr>
            <a:r>
              <a:rPr lang="en-US" sz="2800" dirty="0">
                <a:cs typeface="Arial" pitchFamily="34" charset="0"/>
              </a:rPr>
              <a:t> </a:t>
            </a:r>
            <a:r>
              <a:rPr lang="en-US" sz="2800" b="1" dirty="0">
                <a:cs typeface="Arial" pitchFamily="34" charset="0"/>
              </a:rPr>
              <a:t>SP. Tingkat </a:t>
            </a:r>
            <a:r>
              <a:rPr lang="en-US" sz="2800" b="1" dirty="0" err="1">
                <a:cs typeface="Arial" pitchFamily="34" charset="0"/>
              </a:rPr>
              <a:t>Ahli</a:t>
            </a:r>
            <a:r>
              <a:rPr lang="en-US" sz="2800" b="1" dirty="0">
                <a:cs typeface="Arial" pitchFamily="34" charset="0"/>
              </a:rPr>
              <a:t> ;</a:t>
            </a: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1143000" y="2286000"/>
            <a:ext cx="7315200" cy="209288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>
                <a:cs typeface="Arial" pitchFamily="34" charset="0"/>
              </a:rPr>
              <a:t> SP. </a:t>
            </a:r>
            <a:r>
              <a:rPr lang="en-US" sz="2800" dirty="0" err="1">
                <a:cs typeface="Arial" pitchFamily="34" charset="0"/>
              </a:rPr>
              <a:t>Pelaksana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 smtClean="0">
                <a:cs typeface="Arial" pitchFamily="34" charset="0"/>
              </a:rPr>
              <a:t>Pemula</a:t>
            </a:r>
            <a:r>
              <a:rPr lang="id-ID" sz="2800" dirty="0" smtClean="0">
                <a:cs typeface="Arial" pitchFamily="34" charset="0"/>
              </a:rPr>
              <a:t>  </a:t>
            </a:r>
            <a:r>
              <a:rPr lang="en-US" sz="2800" dirty="0" smtClean="0">
                <a:cs typeface="Arial" pitchFamily="34" charset="0"/>
              </a:rPr>
              <a:t> </a:t>
            </a:r>
            <a:r>
              <a:rPr lang="en-US" sz="2800" dirty="0">
                <a:cs typeface="Arial" pitchFamily="34" charset="0"/>
              </a:rPr>
              <a:t>	</a:t>
            </a:r>
            <a:r>
              <a:rPr lang="en-US" sz="2800" dirty="0" smtClean="0">
                <a:cs typeface="Arial" pitchFamily="34" charset="0"/>
              </a:rPr>
              <a:t>II/a </a:t>
            </a:r>
            <a:endParaRPr lang="en-US" sz="28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cs typeface="Arial" pitchFamily="34" charset="0"/>
              </a:rPr>
              <a:t> SP. </a:t>
            </a:r>
            <a:r>
              <a:rPr lang="en-US" sz="2800" dirty="0" err="1">
                <a:cs typeface="Arial" pitchFamily="34" charset="0"/>
              </a:rPr>
              <a:t>Pelaksana</a:t>
            </a:r>
            <a:r>
              <a:rPr lang="en-US" sz="2800" dirty="0">
                <a:cs typeface="Arial" pitchFamily="34" charset="0"/>
              </a:rPr>
              <a:t>			II/b; II/c; II/d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cs typeface="Arial" pitchFamily="34" charset="0"/>
              </a:rPr>
              <a:t> SP. </a:t>
            </a:r>
            <a:r>
              <a:rPr lang="en-US" sz="2400" dirty="0" err="1">
                <a:cs typeface="Arial" pitchFamily="34" charset="0"/>
              </a:rPr>
              <a:t>Pelaksana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Lanjutan</a:t>
            </a:r>
            <a:r>
              <a:rPr lang="en-US" sz="2800" dirty="0">
                <a:cs typeface="Arial" pitchFamily="34" charset="0"/>
              </a:rPr>
              <a:t>	</a:t>
            </a:r>
            <a:r>
              <a:rPr lang="id-ID" sz="2800" dirty="0" smtClean="0">
                <a:cs typeface="Arial" pitchFamily="34" charset="0"/>
              </a:rPr>
              <a:t>          </a:t>
            </a:r>
            <a:r>
              <a:rPr lang="en-US" sz="2800" dirty="0" smtClean="0">
                <a:cs typeface="Arial" pitchFamily="34" charset="0"/>
              </a:rPr>
              <a:t>III/a</a:t>
            </a:r>
            <a:r>
              <a:rPr lang="en-US" sz="2800" dirty="0">
                <a:cs typeface="Arial" pitchFamily="34" charset="0"/>
              </a:rPr>
              <a:t>; III/b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cs typeface="Arial" pitchFamily="34" charset="0"/>
              </a:rPr>
              <a:t> SP. </a:t>
            </a:r>
            <a:r>
              <a:rPr lang="en-US" sz="2800" dirty="0" err="1">
                <a:cs typeface="Arial" pitchFamily="34" charset="0"/>
              </a:rPr>
              <a:t>Penyelia</a:t>
            </a:r>
            <a:r>
              <a:rPr lang="en-US" sz="2800" dirty="0">
                <a:cs typeface="Arial" pitchFamily="34" charset="0"/>
              </a:rPr>
              <a:t>			III/c; III/d </a:t>
            </a:r>
            <a:endParaRPr lang="en-US" sz="2800" dirty="0" smtClean="0">
              <a:cs typeface="Arial" pitchFamily="34" charset="0"/>
            </a:endParaRPr>
          </a:p>
          <a:p>
            <a:r>
              <a:rPr lang="en-US" i="1" dirty="0" smtClean="0">
                <a:solidFill>
                  <a:srgbClr val="FF0000"/>
                </a:solidFill>
                <a:cs typeface="Arial" pitchFamily="34" charset="0"/>
              </a:rPr>
              <a:t>(</a:t>
            </a:r>
            <a:r>
              <a:rPr lang="en-US" i="1" dirty="0" err="1" smtClean="0">
                <a:solidFill>
                  <a:srgbClr val="FF0000"/>
                </a:solidFill>
                <a:cs typeface="Arial" pitchFamily="34" charset="0"/>
              </a:rPr>
              <a:t>Pengatur</a:t>
            </a:r>
            <a:r>
              <a:rPr lang="en-US" i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cs typeface="Arial" pitchFamily="34" charset="0"/>
              </a:rPr>
              <a:t>Muda</a:t>
            </a:r>
            <a:r>
              <a:rPr lang="en-US" i="1" dirty="0" smtClean="0">
                <a:solidFill>
                  <a:srgbClr val="FF0000"/>
                </a:solidFill>
                <a:cs typeface="Arial" pitchFamily="34" charset="0"/>
              </a:rPr>
              <a:t>, </a:t>
            </a:r>
            <a:r>
              <a:rPr lang="en-US" i="1" dirty="0" err="1" smtClean="0">
                <a:solidFill>
                  <a:srgbClr val="FF0000"/>
                </a:solidFill>
                <a:cs typeface="Arial" pitchFamily="34" charset="0"/>
              </a:rPr>
              <a:t>Pengatur</a:t>
            </a:r>
            <a:r>
              <a:rPr lang="en-US" i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cs typeface="Arial" pitchFamily="34" charset="0"/>
              </a:rPr>
              <a:t>Muda</a:t>
            </a:r>
            <a:r>
              <a:rPr lang="en-US" i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cs typeface="Arial" pitchFamily="34" charset="0"/>
              </a:rPr>
              <a:t>Tk.I</a:t>
            </a:r>
            <a:r>
              <a:rPr lang="en-US" i="1" dirty="0" smtClean="0">
                <a:solidFill>
                  <a:srgbClr val="FF0000"/>
                </a:solidFill>
                <a:cs typeface="Arial" pitchFamily="34" charset="0"/>
              </a:rPr>
              <a:t>, </a:t>
            </a:r>
            <a:r>
              <a:rPr lang="en-US" i="1" dirty="0" err="1" smtClean="0">
                <a:solidFill>
                  <a:srgbClr val="FF0000"/>
                </a:solidFill>
                <a:cs typeface="Arial" pitchFamily="34" charset="0"/>
              </a:rPr>
              <a:t>Pengatur</a:t>
            </a:r>
            <a:r>
              <a:rPr lang="en-US" i="1" dirty="0" smtClean="0">
                <a:solidFill>
                  <a:srgbClr val="FF0000"/>
                </a:solidFill>
                <a:cs typeface="Arial" pitchFamily="34" charset="0"/>
              </a:rPr>
              <a:t>, </a:t>
            </a:r>
            <a:r>
              <a:rPr lang="en-US" i="1" dirty="0" err="1" smtClean="0">
                <a:solidFill>
                  <a:srgbClr val="FF0000"/>
                </a:solidFill>
                <a:cs typeface="Arial" pitchFamily="34" charset="0"/>
              </a:rPr>
              <a:t>Pengatur</a:t>
            </a:r>
            <a:r>
              <a:rPr lang="en-US" i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cs typeface="Arial" pitchFamily="34" charset="0"/>
              </a:rPr>
              <a:t>Tk.I</a:t>
            </a:r>
            <a:r>
              <a:rPr lang="en-US" i="1" dirty="0" smtClean="0">
                <a:solidFill>
                  <a:srgbClr val="FF0000"/>
                </a:solidFill>
                <a:cs typeface="Arial" pitchFamily="34" charset="0"/>
              </a:rPr>
              <a:t>)</a:t>
            </a:r>
            <a:endParaRPr lang="en-US" i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5105400" y="2590800"/>
            <a:ext cx="533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id-ID"/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5105400" y="3048000"/>
            <a:ext cx="533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id-ID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id-ID"/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>
            <a:off x="5105400" y="3810000"/>
            <a:ext cx="533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id-ID"/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5029200" y="5105400"/>
            <a:ext cx="533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id-ID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5029200" y="5486400"/>
            <a:ext cx="533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id-ID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>
            <a:off x="5072066" y="5929330"/>
            <a:ext cx="533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"/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build="p" autoUpdateAnimBg="0"/>
      <p:bldP spid="40963" grpId="0" build="p" autoUpdateAnimBg="0"/>
      <p:bldP spid="40964" grpId="0" build="p" autoUpdateAnimBg="0"/>
      <p:bldP spid="40965" grpId="0" build="p" autoUpdateAnimBg="0"/>
      <p:bldP spid="40966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algn="ctr" eaLnBrk="1" hangingPunct="1">
              <a:lnSpc>
                <a:spcPct val="75000"/>
              </a:lnSpc>
              <a:defRPr/>
            </a:pPr>
            <a:r>
              <a:rPr lang="en-US" sz="4000" dirty="0" err="1" smtClean="0"/>
              <a:t>Tunjangan</a:t>
            </a:r>
            <a:r>
              <a:rPr lang="en-US" sz="4000" dirty="0" smtClean="0"/>
              <a:t> </a:t>
            </a:r>
            <a:r>
              <a:rPr lang="en-US" sz="4000" dirty="0" err="1" smtClean="0"/>
              <a:t>Jabatan</a:t>
            </a:r>
            <a:r>
              <a:rPr lang="en-US" sz="4000" dirty="0" smtClean="0"/>
              <a:t> </a:t>
            </a:r>
            <a:r>
              <a:rPr lang="en-US" sz="4000" dirty="0" err="1" smtClean="0"/>
              <a:t>Fungsional</a:t>
            </a:r>
            <a:r>
              <a:rPr lang="en-US" sz="4000" dirty="0" smtClean="0"/>
              <a:t> Surveyor </a:t>
            </a:r>
            <a:r>
              <a:rPr lang="en-US" sz="4000" dirty="0" err="1" smtClean="0"/>
              <a:t>Pemetaan</a:t>
            </a:r>
            <a:endParaRPr lang="en-US" sz="4000" dirty="0" smtClean="0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1071538" y="4786322"/>
            <a:ext cx="7467600" cy="13731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>
                <a:cs typeface="Times New Roman" pitchFamily="18" charset="0"/>
              </a:rPr>
              <a:t> SP. </a:t>
            </a:r>
            <a:r>
              <a:rPr lang="en-US" sz="2800" dirty="0" err="1">
                <a:cs typeface="Times New Roman" pitchFamily="18" charset="0"/>
              </a:rPr>
              <a:t>Pertama</a:t>
            </a:r>
            <a:r>
              <a:rPr lang="en-US" sz="2800" dirty="0">
                <a:cs typeface="Times New Roman" pitchFamily="18" charset="0"/>
              </a:rPr>
              <a:t>			 </a:t>
            </a:r>
            <a:r>
              <a:rPr lang="en-US" sz="2800" dirty="0" err="1">
                <a:cs typeface="Arial" pitchFamily="34" charset="0"/>
              </a:rPr>
              <a:t>Rp</a:t>
            </a:r>
            <a:r>
              <a:rPr lang="en-US" sz="2800" dirty="0">
                <a:cs typeface="Arial" pitchFamily="34" charset="0"/>
              </a:rPr>
              <a:t>. 270.000,- 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>
                <a:cs typeface="Arial" pitchFamily="34" charset="0"/>
              </a:rPr>
              <a:t>SP. </a:t>
            </a:r>
            <a:r>
              <a:rPr lang="en-US" sz="2800" dirty="0" err="1">
                <a:cs typeface="Arial" pitchFamily="34" charset="0"/>
              </a:rPr>
              <a:t>Muda</a:t>
            </a:r>
            <a:r>
              <a:rPr lang="en-US" sz="2800" dirty="0">
                <a:cs typeface="Arial" pitchFamily="34" charset="0"/>
              </a:rPr>
              <a:t>		</a:t>
            </a:r>
            <a:r>
              <a:rPr lang="id-ID" sz="2800" dirty="0" smtClean="0">
                <a:cs typeface="Arial" pitchFamily="34" charset="0"/>
              </a:rPr>
              <a:t>            </a:t>
            </a:r>
            <a:r>
              <a:rPr lang="en-US" sz="2800" dirty="0">
                <a:cs typeface="Arial" pitchFamily="34" charset="0"/>
              </a:rPr>
              <a:t>	</a:t>
            </a:r>
            <a:r>
              <a:rPr lang="en-US" sz="2800" dirty="0" smtClean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Rp</a:t>
            </a:r>
            <a:r>
              <a:rPr lang="en-US" sz="2800" dirty="0">
                <a:cs typeface="Arial" pitchFamily="34" charset="0"/>
              </a:rPr>
              <a:t>. 525.000,- 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>
                <a:cs typeface="Arial" pitchFamily="34" charset="0"/>
              </a:rPr>
              <a:t>SP. </a:t>
            </a:r>
            <a:r>
              <a:rPr lang="en-US" sz="2800" dirty="0" err="1">
                <a:cs typeface="Arial" pitchFamily="34" charset="0"/>
              </a:rPr>
              <a:t>Madya</a:t>
            </a:r>
            <a:r>
              <a:rPr lang="en-US" sz="2800" dirty="0">
                <a:cs typeface="Arial" pitchFamily="34" charset="0"/>
              </a:rPr>
              <a:t>			 </a:t>
            </a:r>
            <a:r>
              <a:rPr lang="en-US" sz="2800" dirty="0" err="1">
                <a:cs typeface="Arial" pitchFamily="34" charset="0"/>
              </a:rPr>
              <a:t>Rp</a:t>
            </a:r>
            <a:r>
              <a:rPr lang="en-US" sz="2800" dirty="0">
                <a:cs typeface="Arial" pitchFamily="34" charset="0"/>
              </a:rPr>
              <a:t>. 920.000,- 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85800" y="1752600"/>
            <a:ext cx="7696200" cy="519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q"/>
            </a:pPr>
            <a:r>
              <a:rPr lang="en-US" sz="2800" dirty="0">
                <a:cs typeface="Arial" pitchFamily="34" charset="0"/>
              </a:rPr>
              <a:t> </a:t>
            </a:r>
            <a:r>
              <a:rPr lang="en-US" sz="2800" b="1" dirty="0">
                <a:cs typeface="Arial" pitchFamily="34" charset="0"/>
              </a:rPr>
              <a:t>SP. Tingkat </a:t>
            </a:r>
            <a:r>
              <a:rPr lang="en-US" sz="2800" b="1" dirty="0" err="1">
                <a:cs typeface="Arial" pitchFamily="34" charset="0"/>
              </a:rPr>
              <a:t>Terampil</a:t>
            </a:r>
            <a:r>
              <a:rPr lang="en-US" sz="2800" b="1" dirty="0">
                <a:cs typeface="Arial" pitchFamily="34" charset="0"/>
              </a:rPr>
              <a:t> ;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609600" y="4343400"/>
            <a:ext cx="7772400" cy="519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q"/>
            </a:pPr>
            <a:r>
              <a:rPr lang="en-US" sz="2800" dirty="0">
                <a:cs typeface="Arial" pitchFamily="34" charset="0"/>
              </a:rPr>
              <a:t> </a:t>
            </a:r>
            <a:r>
              <a:rPr lang="en-US" sz="2800" b="1" dirty="0">
                <a:cs typeface="Arial" pitchFamily="34" charset="0"/>
              </a:rPr>
              <a:t>SP. Tingkat </a:t>
            </a:r>
            <a:r>
              <a:rPr lang="en-US" sz="2800" b="1" dirty="0" err="1">
                <a:cs typeface="Arial" pitchFamily="34" charset="0"/>
              </a:rPr>
              <a:t>Ahli</a:t>
            </a:r>
            <a:r>
              <a:rPr lang="en-US" sz="2800" b="1" dirty="0">
                <a:cs typeface="Arial" pitchFamily="34" charset="0"/>
              </a:rPr>
              <a:t> ;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1143000" y="2286000"/>
            <a:ext cx="7315200" cy="18002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>
                <a:cs typeface="Arial" pitchFamily="34" charset="0"/>
              </a:rPr>
              <a:t> SP. </a:t>
            </a:r>
            <a:r>
              <a:rPr lang="en-US" sz="2800" dirty="0" err="1">
                <a:cs typeface="Arial" pitchFamily="34" charset="0"/>
              </a:rPr>
              <a:t>Pelaksana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Pemula</a:t>
            </a:r>
            <a:r>
              <a:rPr lang="en-US" sz="2800" dirty="0">
                <a:cs typeface="Arial" pitchFamily="34" charset="0"/>
              </a:rPr>
              <a:t> 	</a:t>
            </a:r>
            <a:r>
              <a:rPr lang="en-US" sz="2800" dirty="0" smtClean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Rp</a:t>
            </a:r>
            <a:r>
              <a:rPr lang="en-US" sz="2800" dirty="0">
                <a:cs typeface="Arial" pitchFamily="34" charset="0"/>
              </a:rPr>
              <a:t>. 220.000,-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cs typeface="Arial" pitchFamily="34" charset="0"/>
              </a:rPr>
              <a:t> SP. </a:t>
            </a:r>
            <a:r>
              <a:rPr lang="en-US" sz="2800" dirty="0" err="1">
                <a:cs typeface="Arial" pitchFamily="34" charset="0"/>
              </a:rPr>
              <a:t>Pelaksana</a:t>
            </a:r>
            <a:r>
              <a:rPr lang="en-US" sz="2800" dirty="0">
                <a:cs typeface="Arial" pitchFamily="34" charset="0"/>
              </a:rPr>
              <a:t>			 </a:t>
            </a:r>
            <a:r>
              <a:rPr lang="en-US" sz="2800" dirty="0" err="1">
                <a:cs typeface="Arial" pitchFamily="34" charset="0"/>
              </a:rPr>
              <a:t>Rp</a:t>
            </a:r>
            <a:r>
              <a:rPr lang="en-US" sz="2800" dirty="0">
                <a:cs typeface="Arial" pitchFamily="34" charset="0"/>
              </a:rPr>
              <a:t>. 240.000,-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cs typeface="Arial" pitchFamily="34" charset="0"/>
              </a:rPr>
              <a:t> </a:t>
            </a:r>
            <a:r>
              <a:rPr lang="en-US" sz="2400" dirty="0">
                <a:cs typeface="Arial" pitchFamily="34" charset="0"/>
              </a:rPr>
              <a:t>SP. </a:t>
            </a:r>
            <a:r>
              <a:rPr lang="en-US" sz="2400" dirty="0" err="1">
                <a:cs typeface="Arial" pitchFamily="34" charset="0"/>
              </a:rPr>
              <a:t>Pelaksana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Lanjutan</a:t>
            </a:r>
            <a:r>
              <a:rPr lang="en-US" sz="2800" dirty="0">
                <a:cs typeface="Arial" pitchFamily="34" charset="0"/>
              </a:rPr>
              <a:t>	</a:t>
            </a:r>
            <a:r>
              <a:rPr lang="id-ID" sz="2800" dirty="0" smtClean="0">
                <a:cs typeface="Arial" pitchFamily="34" charset="0"/>
              </a:rPr>
              <a:t>          </a:t>
            </a:r>
            <a:r>
              <a:rPr lang="en-US" sz="2800" dirty="0" smtClean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Rp</a:t>
            </a:r>
            <a:r>
              <a:rPr lang="en-US" sz="2800" dirty="0">
                <a:cs typeface="Arial" pitchFamily="34" charset="0"/>
              </a:rPr>
              <a:t>. 265.000,-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cs typeface="Arial" pitchFamily="34" charset="0"/>
              </a:rPr>
              <a:t> SP. </a:t>
            </a:r>
            <a:r>
              <a:rPr lang="en-US" sz="2800" dirty="0" err="1">
                <a:cs typeface="Arial" pitchFamily="34" charset="0"/>
              </a:rPr>
              <a:t>Penyelia</a:t>
            </a:r>
            <a:r>
              <a:rPr lang="en-US" sz="2800" dirty="0">
                <a:cs typeface="Arial" pitchFamily="34" charset="0"/>
              </a:rPr>
              <a:t>			 </a:t>
            </a:r>
            <a:r>
              <a:rPr lang="en-US" sz="2800" dirty="0" err="1">
                <a:cs typeface="Arial" pitchFamily="34" charset="0"/>
              </a:rPr>
              <a:t>Rp</a:t>
            </a:r>
            <a:r>
              <a:rPr lang="en-US" sz="2800" dirty="0">
                <a:cs typeface="Arial" pitchFamily="34" charset="0"/>
              </a:rPr>
              <a:t>. 300.000,- </a:t>
            </a:r>
          </a:p>
        </p:txBody>
      </p:sp>
      <p:sp>
        <p:nvSpPr>
          <p:cNvPr id="55303" name="Line 7"/>
          <p:cNvSpPr>
            <a:spLocks noChangeShapeType="1"/>
          </p:cNvSpPr>
          <p:nvPr/>
        </p:nvSpPr>
        <p:spPr bwMode="auto">
          <a:xfrm>
            <a:off x="5105400" y="2590800"/>
            <a:ext cx="533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id-ID"/>
          </a:p>
        </p:txBody>
      </p:sp>
      <p:sp>
        <p:nvSpPr>
          <p:cNvPr id="55304" name="Line 8"/>
          <p:cNvSpPr>
            <a:spLocks noChangeShapeType="1"/>
          </p:cNvSpPr>
          <p:nvPr/>
        </p:nvSpPr>
        <p:spPr bwMode="auto">
          <a:xfrm>
            <a:off x="5105400" y="3048000"/>
            <a:ext cx="533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id-ID"/>
          </a:p>
        </p:txBody>
      </p:sp>
      <p:sp>
        <p:nvSpPr>
          <p:cNvPr id="55305" name="Line 9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id-ID"/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5105400" y="3810000"/>
            <a:ext cx="533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id-ID"/>
          </a:p>
        </p:txBody>
      </p:sp>
      <p:sp>
        <p:nvSpPr>
          <p:cNvPr id="55307" name="Line 11"/>
          <p:cNvSpPr>
            <a:spLocks noChangeShapeType="1"/>
          </p:cNvSpPr>
          <p:nvPr/>
        </p:nvSpPr>
        <p:spPr bwMode="auto">
          <a:xfrm>
            <a:off x="5029200" y="5105400"/>
            <a:ext cx="533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id-ID"/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>
            <a:off x="5029200" y="5486400"/>
            <a:ext cx="533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id-ID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>
            <a:off x="5029200" y="5943600"/>
            <a:ext cx="533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 autoUpdateAnimBg="0"/>
      <p:bldP spid="32771" grpId="0" build="p" autoUpdateAnimBg="0"/>
      <p:bldP spid="32772" grpId="0" build="p" autoUpdateAnimBg="0"/>
      <p:bldP spid="32773" grpId="0" build="p" autoUpdateAnimBg="0"/>
      <p:bldP spid="32774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00174"/>
            <a:ext cx="8305800" cy="3143272"/>
          </a:xfrm>
        </p:spPr>
        <p:txBody>
          <a:bodyPr>
            <a:normAutofit/>
          </a:bodyPr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Pembinaan jabatan fungsional berikutnya yaitu melalui mekanisme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id-ID" dirty="0" smtClean="0">
                <a:solidFill>
                  <a:schemeClr val="tx1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“Penilaian Prestasi Kerja”</a:t>
            </a:r>
            <a:endParaRPr lang="id-ID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42946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err="1" smtClean="0">
                <a:solidFill>
                  <a:srgbClr val="0070C0"/>
                </a:solidFill>
                <a:latin typeface="CopprplGoth Bd BT" pitchFamily="34" charset="0"/>
              </a:rPr>
              <a:t>Penilaian</a:t>
            </a:r>
            <a:r>
              <a:rPr lang="en-US" dirty="0" smtClean="0">
                <a:solidFill>
                  <a:srgbClr val="0070C0"/>
                </a:solidFill>
                <a:latin typeface="CopprplGoth Bd BT" pitchFamily="34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CopprplGoth Bd BT" pitchFamily="34" charset="0"/>
              </a:rPr>
              <a:t>Prestasi</a:t>
            </a:r>
            <a:r>
              <a:rPr lang="en-US" dirty="0" smtClean="0">
                <a:solidFill>
                  <a:srgbClr val="0070C0"/>
                </a:solidFill>
                <a:latin typeface="CopprplGoth Bd BT" pitchFamily="34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CopprplGoth Bd BT" pitchFamily="34" charset="0"/>
              </a:rPr>
              <a:t>Kerja</a:t>
            </a:r>
            <a:endParaRPr lang="en-US" dirty="0" smtClean="0">
              <a:solidFill>
                <a:srgbClr val="0070C0"/>
              </a:solidFill>
              <a:latin typeface="CopprplGoth Bd BT" pitchFamily="34" charset="0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41475"/>
            <a:ext cx="5787752" cy="4454525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Penilaian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prestasi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kerja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pejabat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fungsional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dite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tapkan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dengan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i="1" dirty="0" err="1" smtClean="0">
                <a:solidFill>
                  <a:schemeClr val="tx2"/>
                </a:solidFill>
                <a:latin typeface="Tahoma" pitchFamily="34" charset="0"/>
              </a:rPr>
              <a:t>angka</a:t>
            </a:r>
            <a:r>
              <a:rPr lang="en-US" i="1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i="1" dirty="0" err="1" smtClean="0">
                <a:solidFill>
                  <a:schemeClr val="tx2"/>
                </a:solidFill>
                <a:latin typeface="Tahoma" pitchFamily="34" charset="0"/>
              </a:rPr>
              <a:t>kredit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oleh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pejabat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yg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berwenang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setelah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mendengar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Tahoma" pitchFamily="34" charset="0"/>
              </a:rPr>
              <a:t>pertimbangan</a:t>
            </a: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i="1" dirty="0" smtClean="0">
                <a:solidFill>
                  <a:schemeClr val="tx2"/>
                </a:solidFill>
                <a:latin typeface="Tahoma" pitchFamily="34" charset="0"/>
              </a:rPr>
              <a:t>Tim </a:t>
            </a:r>
            <a:r>
              <a:rPr lang="en-US" i="1" dirty="0" err="1" smtClean="0">
                <a:solidFill>
                  <a:schemeClr val="tx2"/>
                </a:solidFill>
                <a:latin typeface="Tahoma" pitchFamily="34" charset="0"/>
              </a:rPr>
              <a:t>Penilai</a:t>
            </a:r>
            <a:r>
              <a:rPr lang="id-ID" i="1" dirty="0" smtClean="0">
                <a:solidFill>
                  <a:schemeClr val="tx2"/>
                </a:solidFill>
                <a:latin typeface="Tahoma" pitchFamily="34" charset="0"/>
              </a:rPr>
              <a:t> Angka Kredit.</a:t>
            </a:r>
            <a:endParaRPr lang="en-US" i="1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eaLnBrk="1" hangingPunct="1">
              <a:defRPr/>
            </a:pPr>
            <a:endParaRPr lang="en-US" dirty="0" smtClean="0">
              <a:solidFill>
                <a:schemeClr val="tx2"/>
              </a:solidFill>
              <a:latin typeface="Tahoma" pitchFamily="34" charset="0"/>
            </a:endParaRPr>
          </a:p>
        </p:txBody>
      </p:sp>
      <p:pic>
        <p:nvPicPr>
          <p:cNvPr id="64517" name="Picture 5" descr="C:\Program Files\Microsoft Office\Clipart\standard\stddir1\bd06137_.wm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28184" y="3322201"/>
            <a:ext cx="2518048" cy="2808312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build="p" autoUpdateAnimBg="0"/>
      <p:bldP spid="64515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3"/>
          <p:cNvSpPr txBox="1">
            <a:spLocks noGrp="1"/>
          </p:cNvSpPr>
          <p:nvPr/>
        </p:nvSpPr>
        <p:spPr bwMode="auto">
          <a:xfrm>
            <a:off x="6553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 eaLnBrk="0" hangingPunct="0">
              <a:defRPr/>
            </a:pPr>
            <a:fld id="{9E839256-BA6C-4466-8D55-6DF2921F2E14}" type="slidenum">
              <a:rPr lang="en-US" sz="1200">
                <a:solidFill>
                  <a:schemeClr val="bg1"/>
                </a:solidFill>
                <a:latin typeface="+mn-lt"/>
              </a:rPr>
              <a:pPr algn="r" eaLnBrk="0" hangingPunct="0">
                <a:defRPr/>
              </a:pPr>
              <a:t>40</a:t>
            </a:fld>
            <a:endParaRPr lang="en-US" sz="12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211016" y="220724"/>
            <a:ext cx="8721969" cy="8460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38100" dist="114300" dir="2700000" algn="tl" rotWithShape="0">
              <a:schemeClr val="bg1">
                <a:alpha val="16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254000" prstMaterial="dkEdge">
            <a:bevelT w="50800" h="50800"/>
            <a:bevelB w="50800" h="50800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98525" indent="-803275">
              <a:tabLst>
                <a:tab pos="898525" algn="l"/>
              </a:tabLst>
              <a:defRPr/>
            </a:pPr>
            <a:r>
              <a:rPr lang="en-US" sz="2800" kern="10" dirty="0">
                <a:ln w="18415" cmpd="sng">
                  <a:noFill/>
                  <a:prstDash val="solid"/>
                </a:ln>
                <a:solidFill>
                  <a:schemeClr val="tx1"/>
                </a:solidFill>
                <a:latin typeface="Agency FB" pitchFamily="34" charset="0"/>
                <a:cs typeface="Arial"/>
              </a:rPr>
              <a:t>	</a:t>
            </a:r>
            <a:r>
              <a:rPr lang="en-US" sz="2800" kern="1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latin typeface="Agency FB" pitchFamily="34" charset="0"/>
                <a:cs typeface="Arial"/>
              </a:rPr>
              <a:t>                        </a:t>
            </a:r>
            <a:r>
              <a:rPr lang="en-US" sz="3600" kern="1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Agency FB" pitchFamily="34" charset="0"/>
                <a:cs typeface="Arial"/>
              </a:rPr>
              <a:t>MANFAAT </a:t>
            </a:r>
            <a:r>
              <a:rPr lang="en-US" sz="3600" kern="1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Agency FB" pitchFamily="34" charset="0"/>
                <a:cs typeface="Arial"/>
              </a:rPr>
              <a:t>ANGKA KREDIT</a:t>
            </a:r>
          </a:p>
        </p:txBody>
      </p:sp>
      <p:sp>
        <p:nvSpPr>
          <p:cNvPr id="42" name="Rectangle 3"/>
          <p:cNvSpPr txBox="1">
            <a:spLocks/>
          </p:cNvSpPr>
          <p:nvPr/>
        </p:nvSpPr>
        <p:spPr>
          <a:xfrm>
            <a:off x="3798277" y="1423988"/>
            <a:ext cx="4572000" cy="4932362"/>
          </a:xfrm>
          <a:prstGeom prst="rect">
            <a:avLst/>
          </a:prstGeom>
        </p:spPr>
        <p:txBody>
          <a:bodyPr/>
          <a:lstStyle/>
          <a:p>
            <a:pPr marL="514350" indent="-514350" eaLnBrk="0" hangingPunct="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  <a:tabLst>
                <a:tab pos="450850" algn="l"/>
              </a:tabLst>
              <a:defRPr/>
            </a:pPr>
            <a:r>
              <a:rPr lang="en-US" sz="2800" dirty="0" err="1">
                <a:latin typeface="+mn-lt"/>
              </a:rPr>
              <a:t>Pengangkatan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Pertama</a:t>
            </a:r>
            <a:r>
              <a:rPr lang="en-US" sz="2800" dirty="0">
                <a:latin typeface="+mn-lt"/>
              </a:rPr>
              <a:t> </a:t>
            </a:r>
          </a:p>
          <a:p>
            <a:pPr marL="514350" indent="-514350" eaLnBrk="0" hangingPunct="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  <a:tabLst>
                <a:tab pos="450850" algn="l"/>
              </a:tabLst>
              <a:defRPr/>
            </a:pPr>
            <a:r>
              <a:rPr lang="en-US" sz="2800" dirty="0" err="1">
                <a:latin typeface="+mn-lt"/>
              </a:rPr>
              <a:t>Kenaikan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Jabatan</a:t>
            </a:r>
            <a:r>
              <a:rPr lang="en-US" sz="2800" dirty="0">
                <a:latin typeface="+mn-lt"/>
              </a:rPr>
              <a:t> :</a:t>
            </a:r>
          </a:p>
          <a:p>
            <a:pPr marL="971550" lvl="2" indent="-514350" eaLnBrk="0" hangingPunct="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  <a:tabLst>
                <a:tab pos="450850" algn="l"/>
              </a:tabLst>
              <a:defRPr/>
            </a:pPr>
            <a:r>
              <a:rPr lang="en-US" sz="2800" dirty="0" err="1">
                <a:latin typeface="+mn-lt"/>
              </a:rPr>
              <a:t>Setelah</a:t>
            </a:r>
            <a:r>
              <a:rPr lang="en-US" sz="2800" dirty="0">
                <a:latin typeface="+mn-lt"/>
              </a:rPr>
              <a:t> 1 </a:t>
            </a:r>
            <a:r>
              <a:rPr lang="en-US" sz="2800" dirty="0" err="1">
                <a:latin typeface="+mn-lt"/>
              </a:rPr>
              <a:t>Tahun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dalam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Jabatan</a:t>
            </a:r>
            <a:r>
              <a:rPr lang="en-US" sz="2800" dirty="0">
                <a:latin typeface="+mn-lt"/>
              </a:rPr>
              <a:t> </a:t>
            </a:r>
          </a:p>
          <a:p>
            <a:pPr marL="514350" indent="-514350" eaLnBrk="0" hangingPunct="0">
              <a:lnSpc>
                <a:spcPct val="90000"/>
              </a:lnSpc>
              <a:spcBef>
                <a:spcPct val="60000"/>
              </a:spcBef>
              <a:buFont typeface="Wingdings" pitchFamily="2" charset="2"/>
              <a:buChar char="q"/>
              <a:tabLst>
                <a:tab pos="450850" algn="l"/>
              </a:tabLst>
              <a:defRPr/>
            </a:pPr>
            <a:r>
              <a:rPr lang="en-US" sz="2800" dirty="0" err="1">
                <a:latin typeface="+mn-lt"/>
              </a:rPr>
              <a:t>Kenaikan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Pangkat</a:t>
            </a:r>
            <a:r>
              <a:rPr lang="en-US" sz="2800" dirty="0">
                <a:latin typeface="+mn-lt"/>
              </a:rPr>
              <a:t> : PP No.12 </a:t>
            </a:r>
            <a:r>
              <a:rPr lang="en-US" sz="2800" dirty="0" err="1">
                <a:latin typeface="+mn-lt"/>
              </a:rPr>
              <a:t>Tahun</a:t>
            </a:r>
            <a:r>
              <a:rPr lang="en-US" sz="2800" dirty="0">
                <a:latin typeface="+mn-lt"/>
              </a:rPr>
              <a:t> 2002</a:t>
            </a:r>
          </a:p>
          <a:p>
            <a:pPr marL="971550" lvl="2" indent="-514350" eaLnBrk="0" hangingPunct="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  <a:tabLst>
                <a:tab pos="450850" algn="l"/>
              </a:tabLst>
              <a:defRPr/>
            </a:pPr>
            <a:r>
              <a:rPr lang="en-US" sz="2800" dirty="0" err="1">
                <a:latin typeface="+mn-lt"/>
              </a:rPr>
              <a:t>Setelah</a:t>
            </a:r>
            <a:r>
              <a:rPr lang="en-US" sz="2800" dirty="0">
                <a:latin typeface="+mn-lt"/>
              </a:rPr>
              <a:t> 1 </a:t>
            </a:r>
            <a:r>
              <a:rPr lang="en-US" sz="2800" dirty="0" err="1">
                <a:latin typeface="+mn-lt"/>
              </a:rPr>
              <a:t>Tahun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dalam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Jabatan</a:t>
            </a:r>
            <a:r>
              <a:rPr lang="en-US" sz="2800" dirty="0">
                <a:latin typeface="+mn-lt"/>
              </a:rPr>
              <a:t>  (</a:t>
            </a:r>
            <a:r>
              <a:rPr lang="en-US" sz="2800" dirty="0" err="1">
                <a:latin typeface="+mn-lt"/>
              </a:rPr>
              <a:t>untuk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pangkat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tertentu</a:t>
            </a:r>
            <a:r>
              <a:rPr lang="en-US" sz="2800" dirty="0">
                <a:latin typeface="+mn-lt"/>
              </a:rPr>
              <a:t>) </a:t>
            </a:r>
            <a:r>
              <a:rPr lang="en-US" sz="2800" dirty="0" err="1">
                <a:latin typeface="+mn-lt"/>
              </a:rPr>
              <a:t>dan</a:t>
            </a:r>
            <a:r>
              <a:rPr lang="en-US" sz="2800" dirty="0">
                <a:latin typeface="+mn-lt"/>
              </a:rPr>
              <a:t> 2 </a:t>
            </a:r>
            <a:r>
              <a:rPr lang="en-US" sz="2800" dirty="0" err="1">
                <a:latin typeface="+mn-lt"/>
              </a:rPr>
              <a:t>Tahun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dalam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Pangkat</a:t>
            </a:r>
            <a:r>
              <a:rPr lang="en-US" sz="2800" dirty="0">
                <a:latin typeface="+mn-lt"/>
              </a:rPr>
              <a:t>/ </a:t>
            </a:r>
            <a:r>
              <a:rPr lang="en-US" sz="2800" dirty="0" err="1">
                <a:latin typeface="+mn-lt"/>
              </a:rPr>
              <a:t>golongan</a:t>
            </a:r>
            <a:endParaRPr lang="en-US" sz="2800" dirty="0">
              <a:latin typeface="+mn-lt"/>
            </a:endParaRPr>
          </a:p>
        </p:txBody>
      </p:sp>
      <p:pic>
        <p:nvPicPr>
          <p:cNvPr id="104451" name="Picture 3" descr="H:\Unduhan\uang\New Folder (2)\Clip_Art_2_042-177x2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3469" y="1424051"/>
            <a:ext cx="2274277" cy="3883617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allAtOnce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4267200" y="2286000"/>
            <a:ext cx="990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1600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4114800" y="2133600"/>
            <a:ext cx="10668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1600"/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33400"/>
          </a:xfrm>
        </p:spPr>
        <p:txBody>
          <a:bodyPr/>
          <a:lstStyle/>
          <a:p>
            <a:pPr algn="ctr" eaLnBrk="1" hangingPunct="1"/>
            <a:r>
              <a:rPr lang="en-US" sz="2800" b="1" dirty="0" err="1" smtClean="0">
                <a:solidFill>
                  <a:srgbClr val="000099"/>
                </a:solidFill>
                <a:latin typeface="Verdana" pitchFamily="34" charset="0"/>
              </a:rPr>
              <a:t>Bagan</a:t>
            </a:r>
            <a:r>
              <a:rPr lang="en-US" sz="2800" b="1" dirty="0" smtClean="0">
                <a:solidFill>
                  <a:srgbClr val="000099"/>
                </a:solidFill>
                <a:latin typeface="Verdana" pitchFamily="34" charset="0"/>
              </a:rPr>
              <a:t> </a:t>
            </a:r>
            <a:r>
              <a:rPr lang="en-US" sz="2800" b="1" dirty="0" err="1" smtClean="0">
                <a:solidFill>
                  <a:srgbClr val="000099"/>
                </a:solidFill>
                <a:latin typeface="Verdana" pitchFamily="34" charset="0"/>
              </a:rPr>
              <a:t>Alir</a:t>
            </a:r>
            <a:r>
              <a:rPr lang="en-US" sz="2800" b="1" dirty="0" smtClean="0">
                <a:solidFill>
                  <a:srgbClr val="000099"/>
                </a:solidFill>
                <a:latin typeface="Verdana" pitchFamily="34" charset="0"/>
              </a:rPr>
              <a:t> </a:t>
            </a:r>
            <a:r>
              <a:rPr lang="en-US" sz="2800" b="1" dirty="0" err="1" smtClean="0">
                <a:solidFill>
                  <a:srgbClr val="000099"/>
                </a:solidFill>
                <a:latin typeface="Verdana" pitchFamily="34" charset="0"/>
              </a:rPr>
              <a:t>Usul</a:t>
            </a:r>
            <a:r>
              <a:rPr lang="en-US" sz="2800" b="1" dirty="0" smtClean="0">
                <a:solidFill>
                  <a:srgbClr val="000099"/>
                </a:solidFill>
                <a:latin typeface="Verdana" pitchFamily="34" charset="0"/>
              </a:rPr>
              <a:t> </a:t>
            </a:r>
            <a:r>
              <a:rPr lang="en-US" sz="2800" b="1" dirty="0" err="1" smtClean="0">
                <a:solidFill>
                  <a:srgbClr val="000099"/>
                </a:solidFill>
                <a:latin typeface="Verdana" pitchFamily="34" charset="0"/>
              </a:rPr>
              <a:t>dan</a:t>
            </a:r>
            <a:r>
              <a:rPr lang="en-US" sz="2800" b="1" dirty="0" smtClean="0">
                <a:solidFill>
                  <a:srgbClr val="000099"/>
                </a:solidFill>
                <a:latin typeface="Verdana" pitchFamily="34" charset="0"/>
              </a:rPr>
              <a:t> </a:t>
            </a:r>
            <a:r>
              <a:rPr lang="en-US" sz="2800" b="1" dirty="0" err="1" smtClean="0">
                <a:solidFill>
                  <a:srgbClr val="000099"/>
                </a:solidFill>
                <a:latin typeface="Verdana" pitchFamily="34" charset="0"/>
              </a:rPr>
              <a:t>Penetapan</a:t>
            </a:r>
            <a:r>
              <a:rPr lang="en-US" sz="2800" b="1" dirty="0" smtClean="0">
                <a:solidFill>
                  <a:srgbClr val="000099"/>
                </a:solidFill>
                <a:latin typeface="Verdana" pitchFamily="34" charset="0"/>
              </a:rPr>
              <a:t> AK.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304800" y="1371600"/>
            <a:ext cx="1066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99"/>
                </a:solidFill>
              </a:rPr>
              <a:t>P. Surta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1676400" y="990600"/>
            <a:ext cx="1905000" cy="1752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sz="1600" b="1" dirty="0" err="1">
                <a:solidFill>
                  <a:schemeClr val="bg1"/>
                </a:solidFill>
              </a:rPr>
              <a:t>Daftar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Usul</a:t>
            </a:r>
            <a:r>
              <a:rPr lang="en-US" sz="1600" b="1" dirty="0">
                <a:solidFill>
                  <a:schemeClr val="bg1"/>
                </a:solidFill>
              </a:rPr>
              <a:t> PAK</a:t>
            </a:r>
          </a:p>
          <a:p>
            <a:pPr marL="228600" indent="-228600">
              <a:buFontTx/>
              <a:buChar char="•"/>
            </a:pPr>
            <a:r>
              <a:rPr lang="en-US" sz="1600" b="1" dirty="0" err="1">
                <a:solidFill>
                  <a:schemeClr val="bg1"/>
                </a:solidFill>
              </a:rPr>
              <a:t>Pendidikan</a:t>
            </a:r>
            <a:endParaRPr lang="en-US" sz="1600" b="1" dirty="0">
              <a:solidFill>
                <a:schemeClr val="bg1"/>
              </a:solidFill>
            </a:endParaRPr>
          </a:p>
          <a:p>
            <a:pPr marL="228600" indent="-228600">
              <a:buFontTx/>
              <a:buChar char="•"/>
            </a:pPr>
            <a:r>
              <a:rPr lang="en-US" sz="1600" b="1" dirty="0" err="1">
                <a:solidFill>
                  <a:schemeClr val="bg1"/>
                </a:solidFill>
              </a:rPr>
              <a:t>Pel</a:t>
            </a:r>
            <a:r>
              <a:rPr lang="en-US" sz="1600" b="1" dirty="0">
                <a:solidFill>
                  <a:schemeClr val="bg1"/>
                </a:solidFill>
              </a:rPr>
              <a:t>. </a:t>
            </a:r>
            <a:r>
              <a:rPr lang="en-US" sz="1600" b="1" dirty="0" err="1">
                <a:solidFill>
                  <a:schemeClr val="bg1"/>
                </a:solidFill>
              </a:rPr>
              <a:t>Surta</a:t>
            </a:r>
            <a:endParaRPr lang="en-US" sz="1600" b="1" dirty="0">
              <a:solidFill>
                <a:schemeClr val="bg1"/>
              </a:solidFill>
            </a:endParaRPr>
          </a:p>
          <a:p>
            <a:pPr marL="228600" indent="-228600">
              <a:buFontTx/>
              <a:buChar char="•"/>
            </a:pPr>
            <a:r>
              <a:rPr lang="en-US" sz="1600" b="1" dirty="0" err="1">
                <a:solidFill>
                  <a:schemeClr val="bg1"/>
                </a:solidFill>
              </a:rPr>
              <a:t>Peng</a:t>
            </a:r>
            <a:r>
              <a:rPr lang="en-US" sz="1600" b="1" dirty="0">
                <a:solidFill>
                  <a:schemeClr val="bg1"/>
                </a:solidFill>
              </a:rPr>
              <a:t>. </a:t>
            </a:r>
            <a:r>
              <a:rPr lang="en-US" sz="1600" b="1" dirty="0" err="1">
                <a:solidFill>
                  <a:schemeClr val="bg1"/>
                </a:solidFill>
              </a:rPr>
              <a:t>Profesi</a:t>
            </a:r>
            <a:endParaRPr lang="en-US" sz="1600" b="1" dirty="0">
              <a:solidFill>
                <a:schemeClr val="bg1"/>
              </a:solidFill>
            </a:endParaRPr>
          </a:p>
          <a:p>
            <a:pPr marL="228600" indent="-228600">
              <a:buFontTx/>
              <a:buChar char="•"/>
            </a:pPr>
            <a:r>
              <a:rPr lang="en-US" sz="1600" b="1" dirty="0" err="1">
                <a:solidFill>
                  <a:schemeClr val="bg1"/>
                </a:solidFill>
              </a:rPr>
              <a:t>Penunjang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3962400" y="990600"/>
            <a:ext cx="12192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99"/>
                </a:solidFill>
              </a:rPr>
              <a:t>Atasan</a:t>
            </a:r>
          </a:p>
          <a:p>
            <a:pPr algn="ctr"/>
            <a:r>
              <a:rPr lang="en-US" sz="1600" b="1">
                <a:solidFill>
                  <a:srgbClr val="000099"/>
                </a:solidFill>
              </a:rPr>
              <a:t>Langsung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3962400" y="1981200"/>
            <a:ext cx="11430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99"/>
                </a:solidFill>
              </a:rPr>
              <a:t>Surat </a:t>
            </a:r>
          </a:p>
          <a:p>
            <a:pPr algn="ctr"/>
            <a:r>
              <a:rPr lang="en-US" sz="1600" b="1">
                <a:solidFill>
                  <a:srgbClr val="000099"/>
                </a:solidFill>
              </a:rPr>
              <a:t>pernyataan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5562600" y="1447800"/>
            <a:ext cx="12192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99"/>
                </a:solidFill>
              </a:rPr>
              <a:t>Pejabat</a:t>
            </a:r>
          </a:p>
          <a:p>
            <a:pPr algn="ctr"/>
            <a:r>
              <a:rPr lang="en-US" sz="1600" b="1">
                <a:solidFill>
                  <a:srgbClr val="000099"/>
                </a:solidFill>
              </a:rPr>
              <a:t>pengusul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7162800" y="1447800"/>
            <a:ext cx="12192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99"/>
                </a:solidFill>
              </a:rPr>
              <a:t>Pejabat</a:t>
            </a:r>
          </a:p>
          <a:p>
            <a:pPr algn="ctr"/>
            <a:r>
              <a:rPr lang="en-US" sz="1600" b="1">
                <a:solidFill>
                  <a:srgbClr val="000099"/>
                </a:solidFill>
              </a:rPr>
              <a:t>Penetap AK</a:t>
            </a: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7162800" y="2743200"/>
            <a:ext cx="1219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99"/>
                </a:solidFill>
              </a:rPr>
              <a:t>Tim</a:t>
            </a:r>
          </a:p>
          <a:p>
            <a:pPr algn="ctr"/>
            <a:r>
              <a:rPr lang="en-US" sz="1600" b="1">
                <a:solidFill>
                  <a:srgbClr val="000099"/>
                </a:solidFill>
              </a:rPr>
              <a:t>Penilai</a:t>
            </a:r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8458200" y="1676400"/>
            <a:ext cx="457200" cy="3048000"/>
          </a:xfrm>
          <a:prstGeom prst="curvedLeftArrow">
            <a:avLst>
              <a:gd name="adj1" fmla="val 133333"/>
              <a:gd name="adj2" fmla="val 26666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7391400" y="4114800"/>
            <a:ext cx="914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000099"/>
                </a:solidFill>
              </a:rPr>
              <a:t>PAK</a:t>
            </a: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4191000" y="3505200"/>
            <a:ext cx="2514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122238" indent="-122238">
              <a:buFontTx/>
              <a:buChar char="•"/>
            </a:pPr>
            <a:r>
              <a:rPr lang="en-US" sz="1600" b="1">
                <a:solidFill>
                  <a:srgbClr val="000099"/>
                </a:solidFill>
              </a:rPr>
              <a:t>DP3  1 tahun Baik</a:t>
            </a:r>
          </a:p>
          <a:p>
            <a:pPr marL="122238" indent="-122238">
              <a:buFontTx/>
              <a:buChar char="•"/>
            </a:pPr>
            <a:r>
              <a:rPr lang="en-US" sz="1600" b="1">
                <a:solidFill>
                  <a:srgbClr val="000099"/>
                </a:solidFill>
              </a:rPr>
              <a:t>Menjabat 1 th terakhir</a:t>
            </a:r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4191000" y="4572000"/>
            <a:ext cx="22860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122238" indent="-122238">
              <a:buFontTx/>
              <a:buChar char="•"/>
            </a:pPr>
            <a:r>
              <a:rPr lang="en-US" sz="1600" b="1">
                <a:solidFill>
                  <a:srgbClr val="000099"/>
                </a:solidFill>
              </a:rPr>
              <a:t>2 th dalam pangkat </a:t>
            </a:r>
          </a:p>
          <a:p>
            <a:pPr marL="122238" indent="-122238">
              <a:buFontTx/>
              <a:buChar char="•"/>
            </a:pPr>
            <a:r>
              <a:rPr lang="en-US" sz="1600" b="1">
                <a:solidFill>
                  <a:srgbClr val="000099"/>
                </a:solidFill>
              </a:rPr>
              <a:t>DP3  2 th Baik</a:t>
            </a:r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4191000" y="5410200"/>
            <a:ext cx="22860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99"/>
                </a:solidFill>
              </a:rPr>
              <a:t>Nota Persetujuan</a:t>
            </a:r>
          </a:p>
          <a:p>
            <a:pPr algn="ctr"/>
            <a:r>
              <a:rPr lang="en-US" sz="1600" b="1">
                <a:solidFill>
                  <a:srgbClr val="000099"/>
                </a:solidFill>
              </a:rPr>
              <a:t>BKN</a:t>
            </a:r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1752600" y="3505200"/>
            <a:ext cx="1981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 err="1">
                <a:solidFill>
                  <a:srgbClr val="000099"/>
                </a:solidFill>
              </a:rPr>
              <a:t>Kenaikan</a:t>
            </a:r>
            <a:r>
              <a:rPr lang="en-US" sz="1600" b="1" dirty="0">
                <a:solidFill>
                  <a:srgbClr val="000099"/>
                </a:solidFill>
              </a:rPr>
              <a:t> </a:t>
            </a:r>
            <a:r>
              <a:rPr lang="en-US" sz="1600" b="1" dirty="0" err="1">
                <a:solidFill>
                  <a:srgbClr val="000099"/>
                </a:solidFill>
              </a:rPr>
              <a:t>Jabatan</a:t>
            </a:r>
            <a:endParaRPr lang="en-US" sz="1600" b="1" dirty="0">
              <a:solidFill>
                <a:srgbClr val="000099"/>
              </a:solidFill>
            </a:endParaRP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1676400" y="5029200"/>
            <a:ext cx="1981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99"/>
                </a:solidFill>
              </a:rPr>
              <a:t>Kenaikan Pangkat</a:t>
            </a: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304800" y="3505200"/>
            <a:ext cx="12192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99"/>
                </a:solidFill>
              </a:rPr>
              <a:t>Pejabat</a:t>
            </a:r>
          </a:p>
          <a:p>
            <a:pPr algn="ctr"/>
            <a:r>
              <a:rPr lang="en-US" sz="1600" b="1">
                <a:solidFill>
                  <a:srgbClr val="000099"/>
                </a:solidFill>
              </a:rPr>
              <a:t>Yang</a:t>
            </a:r>
          </a:p>
          <a:p>
            <a:pPr algn="ctr"/>
            <a:r>
              <a:rPr lang="en-US" sz="1600" b="1">
                <a:solidFill>
                  <a:srgbClr val="000099"/>
                </a:solidFill>
              </a:rPr>
              <a:t>Berwenang</a:t>
            </a:r>
          </a:p>
        </p:txBody>
      </p:sp>
      <p:sp>
        <p:nvSpPr>
          <p:cNvPr id="11284" name="Freeform 20"/>
          <p:cNvSpPr>
            <a:spLocks/>
          </p:cNvSpPr>
          <p:nvPr/>
        </p:nvSpPr>
        <p:spPr bwMode="auto">
          <a:xfrm>
            <a:off x="3810000" y="1295400"/>
            <a:ext cx="152400" cy="1143000"/>
          </a:xfrm>
          <a:custGeom>
            <a:avLst/>
            <a:gdLst>
              <a:gd name="T0" fmla="*/ 2147483647 w 96"/>
              <a:gd name="T1" fmla="*/ 0 h 624"/>
              <a:gd name="T2" fmla="*/ 0 w 96"/>
              <a:gd name="T3" fmla="*/ 0 h 624"/>
              <a:gd name="T4" fmla="*/ 0 w 96"/>
              <a:gd name="T5" fmla="*/ 2147483647 h 624"/>
              <a:gd name="T6" fmla="*/ 2147483647 w 96"/>
              <a:gd name="T7" fmla="*/ 2147483647 h 624"/>
              <a:gd name="T8" fmla="*/ 0 60000 65536"/>
              <a:gd name="T9" fmla="*/ 0 60000 65536"/>
              <a:gd name="T10" fmla="*/ 0 60000 65536"/>
              <a:gd name="T11" fmla="*/ 0 60000 65536"/>
              <a:gd name="T12" fmla="*/ 0 w 96"/>
              <a:gd name="T13" fmla="*/ 0 h 624"/>
              <a:gd name="T14" fmla="*/ 96 w 96"/>
              <a:gd name="T15" fmla="*/ 624 h 6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6" h="624">
                <a:moveTo>
                  <a:pt x="96" y="0"/>
                </a:moveTo>
                <a:lnTo>
                  <a:pt x="0" y="0"/>
                </a:lnTo>
                <a:lnTo>
                  <a:pt x="0" y="624"/>
                </a:lnTo>
                <a:lnTo>
                  <a:pt x="96" y="62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1285" name="Freeform 21"/>
          <p:cNvSpPr>
            <a:spLocks/>
          </p:cNvSpPr>
          <p:nvPr/>
        </p:nvSpPr>
        <p:spPr bwMode="auto">
          <a:xfrm>
            <a:off x="5181600" y="1295400"/>
            <a:ext cx="152400" cy="1143000"/>
          </a:xfrm>
          <a:custGeom>
            <a:avLst/>
            <a:gdLst>
              <a:gd name="T0" fmla="*/ 0 w 96"/>
              <a:gd name="T1" fmla="*/ 0 h 720"/>
              <a:gd name="T2" fmla="*/ 2147483647 w 96"/>
              <a:gd name="T3" fmla="*/ 0 h 720"/>
              <a:gd name="T4" fmla="*/ 2147483647 w 96"/>
              <a:gd name="T5" fmla="*/ 2147483647 h 720"/>
              <a:gd name="T6" fmla="*/ 2147483647 w 96"/>
              <a:gd name="T7" fmla="*/ 2147483647 h 720"/>
              <a:gd name="T8" fmla="*/ 0 60000 65536"/>
              <a:gd name="T9" fmla="*/ 0 60000 65536"/>
              <a:gd name="T10" fmla="*/ 0 60000 65536"/>
              <a:gd name="T11" fmla="*/ 0 60000 65536"/>
              <a:gd name="T12" fmla="*/ 0 w 96"/>
              <a:gd name="T13" fmla="*/ 0 h 720"/>
              <a:gd name="T14" fmla="*/ 96 w 96"/>
              <a:gd name="T15" fmla="*/ 720 h 7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6" h="720">
                <a:moveTo>
                  <a:pt x="0" y="0"/>
                </a:moveTo>
                <a:lnTo>
                  <a:pt x="96" y="0"/>
                </a:lnTo>
                <a:lnTo>
                  <a:pt x="96" y="720"/>
                </a:lnTo>
                <a:lnTo>
                  <a:pt x="48" y="72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5334000" y="18288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/>
          </a:p>
        </p:txBody>
      </p:sp>
      <p:sp>
        <p:nvSpPr>
          <p:cNvPr id="11287" name="Line 23"/>
          <p:cNvSpPr>
            <a:spLocks noChangeShapeType="1"/>
          </p:cNvSpPr>
          <p:nvPr/>
        </p:nvSpPr>
        <p:spPr bwMode="auto">
          <a:xfrm>
            <a:off x="1371600" y="1600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>
            <a:off x="3581400" y="17526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/>
          </a:p>
        </p:txBody>
      </p:sp>
      <p:sp>
        <p:nvSpPr>
          <p:cNvPr id="11289" name="Line 25"/>
          <p:cNvSpPr>
            <a:spLocks noChangeShapeType="1"/>
          </p:cNvSpPr>
          <p:nvPr/>
        </p:nvSpPr>
        <p:spPr bwMode="auto">
          <a:xfrm>
            <a:off x="6781800" y="18288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/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7620000" y="22098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/>
          </a:p>
        </p:txBody>
      </p:sp>
      <p:sp>
        <p:nvSpPr>
          <p:cNvPr id="11291" name="Line 27"/>
          <p:cNvSpPr>
            <a:spLocks noChangeShapeType="1"/>
          </p:cNvSpPr>
          <p:nvPr/>
        </p:nvSpPr>
        <p:spPr bwMode="auto">
          <a:xfrm flipV="1">
            <a:off x="7848600" y="22098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/>
          </a:p>
        </p:txBody>
      </p:sp>
      <p:sp>
        <p:nvSpPr>
          <p:cNvPr id="11292" name="Freeform 28"/>
          <p:cNvSpPr>
            <a:spLocks/>
          </p:cNvSpPr>
          <p:nvPr/>
        </p:nvSpPr>
        <p:spPr bwMode="auto">
          <a:xfrm>
            <a:off x="6477000" y="4800600"/>
            <a:ext cx="152400" cy="914400"/>
          </a:xfrm>
          <a:custGeom>
            <a:avLst/>
            <a:gdLst>
              <a:gd name="T0" fmla="*/ 0 w 96"/>
              <a:gd name="T1" fmla="*/ 0 h 576"/>
              <a:gd name="T2" fmla="*/ 2147483647 w 96"/>
              <a:gd name="T3" fmla="*/ 0 h 576"/>
              <a:gd name="T4" fmla="*/ 2147483647 w 96"/>
              <a:gd name="T5" fmla="*/ 2147483647 h 576"/>
              <a:gd name="T6" fmla="*/ 0 w 96"/>
              <a:gd name="T7" fmla="*/ 2147483647 h 576"/>
              <a:gd name="T8" fmla="*/ 0 60000 65536"/>
              <a:gd name="T9" fmla="*/ 0 60000 65536"/>
              <a:gd name="T10" fmla="*/ 0 60000 65536"/>
              <a:gd name="T11" fmla="*/ 0 60000 65536"/>
              <a:gd name="T12" fmla="*/ 0 w 96"/>
              <a:gd name="T13" fmla="*/ 0 h 576"/>
              <a:gd name="T14" fmla="*/ 96 w 96"/>
              <a:gd name="T15" fmla="*/ 576 h 5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6" h="576">
                <a:moveTo>
                  <a:pt x="0" y="0"/>
                </a:moveTo>
                <a:lnTo>
                  <a:pt x="96" y="0"/>
                </a:lnTo>
                <a:lnTo>
                  <a:pt x="96" y="576"/>
                </a:lnTo>
                <a:lnTo>
                  <a:pt x="0" y="57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1293" name="Freeform 29"/>
          <p:cNvSpPr>
            <a:spLocks/>
          </p:cNvSpPr>
          <p:nvPr/>
        </p:nvSpPr>
        <p:spPr bwMode="auto">
          <a:xfrm>
            <a:off x="6629400" y="4572000"/>
            <a:ext cx="1219200" cy="685800"/>
          </a:xfrm>
          <a:custGeom>
            <a:avLst/>
            <a:gdLst>
              <a:gd name="T0" fmla="*/ 2147483647 w 768"/>
              <a:gd name="T1" fmla="*/ 0 h 432"/>
              <a:gd name="T2" fmla="*/ 2147483647 w 768"/>
              <a:gd name="T3" fmla="*/ 2147483647 h 432"/>
              <a:gd name="T4" fmla="*/ 0 w 768"/>
              <a:gd name="T5" fmla="*/ 2147483647 h 432"/>
              <a:gd name="T6" fmla="*/ 0 60000 65536"/>
              <a:gd name="T7" fmla="*/ 0 60000 65536"/>
              <a:gd name="T8" fmla="*/ 0 60000 65536"/>
              <a:gd name="T9" fmla="*/ 0 w 768"/>
              <a:gd name="T10" fmla="*/ 0 h 432"/>
              <a:gd name="T11" fmla="*/ 768 w 768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8" h="432">
                <a:moveTo>
                  <a:pt x="768" y="0"/>
                </a:moveTo>
                <a:lnTo>
                  <a:pt x="768" y="432"/>
                </a:lnTo>
                <a:lnTo>
                  <a:pt x="0" y="432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1294" name="Freeform 30"/>
          <p:cNvSpPr>
            <a:spLocks/>
          </p:cNvSpPr>
          <p:nvPr/>
        </p:nvSpPr>
        <p:spPr bwMode="auto">
          <a:xfrm>
            <a:off x="6705600" y="3810000"/>
            <a:ext cx="1143000" cy="304800"/>
          </a:xfrm>
          <a:custGeom>
            <a:avLst/>
            <a:gdLst>
              <a:gd name="T0" fmla="*/ 2147483647 w 720"/>
              <a:gd name="T1" fmla="*/ 2147483647 h 192"/>
              <a:gd name="T2" fmla="*/ 2147483647 w 720"/>
              <a:gd name="T3" fmla="*/ 0 h 192"/>
              <a:gd name="T4" fmla="*/ 0 w 720"/>
              <a:gd name="T5" fmla="*/ 0 h 192"/>
              <a:gd name="T6" fmla="*/ 0 60000 65536"/>
              <a:gd name="T7" fmla="*/ 0 60000 65536"/>
              <a:gd name="T8" fmla="*/ 0 60000 65536"/>
              <a:gd name="T9" fmla="*/ 0 w 720"/>
              <a:gd name="T10" fmla="*/ 0 h 192"/>
              <a:gd name="T11" fmla="*/ 720 w 72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192">
                <a:moveTo>
                  <a:pt x="720" y="192"/>
                </a:moveTo>
                <a:lnTo>
                  <a:pt x="72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1295" name="Line 31"/>
          <p:cNvSpPr>
            <a:spLocks noChangeShapeType="1"/>
          </p:cNvSpPr>
          <p:nvPr/>
        </p:nvSpPr>
        <p:spPr bwMode="auto">
          <a:xfrm flipH="1">
            <a:off x="3733800" y="37338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/>
          </a:p>
        </p:txBody>
      </p:sp>
      <p:sp>
        <p:nvSpPr>
          <p:cNvPr id="11296" name="Freeform 32"/>
          <p:cNvSpPr>
            <a:spLocks/>
          </p:cNvSpPr>
          <p:nvPr/>
        </p:nvSpPr>
        <p:spPr bwMode="auto">
          <a:xfrm>
            <a:off x="4038600" y="4800600"/>
            <a:ext cx="152400" cy="914400"/>
          </a:xfrm>
          <a:custGeom>
            <a:avLst/>
            <a:gdLst>
              <a:gd name="T0" fmla="*/ 2147483647 w 48"/>
              <a:gd name="T1" fmla="*/ 0 h 576"/>
              <a:gd name="T2" fmla="*/ 0 w 48"/>
              <a:gd name="T3" fmla="*/ 0 h 576"/>
              <a:gd name="T4" fmla="*/ 0 w 48"/>
              <a:gd name="T5" fmla="*/ 2147483647 h 576"/>
              <a:gd name="T6" fmla="*/ 2147483647 w 48"/>
              <a:gd name="T7" fmla="*/ 2147483647 h 576"/>
              <a:gd name="T8" fmla="*/ 0 60000 65536"/>
              <a:gd name="T9" fmla="*/ 0 60000 65536"/>
              <a:gd name="T10" fmla="*/ 0 60000 65536"/>
              <a:gd name="T11" fmla="*/ 0 60000 65536"/>
              <a:gd name="T12" fmla="*/ 0 w 48"/>
              <a:gd name="T13" fmla="*/ 0 h 576"/>
              <a:gd name="T14" fmla="*/ 48 w 48"/>
              <a:gd name="T15" fmla="*/ 576 h 5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" h="576">
                <a:moveTo>
                  <a:pt x="48" y="0"/>
                </a:moveTo>
                <a:lnTo>
                  <a:pt x="0" y="0"/>
                </a:lnTo>
                <a:lnTo>
                  <a:pt x="0" y="576"/>
                </a:lnTo>
                <a:lnTo>
                  <a:pt x="48" y="57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1297" name="Line 33"/>
          <p:cNvSpPr>
            <a:spLocks noChangeShapeType="1"/>
          </p:cNvSpPr>
          <p:nvPr/>
        </p:nvSpPr>
        <p:spPr bwMode="auto">
          <a:xfrm flipH="1">
            <a:off x="3733800" y="525780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/>
          </a:p>
        </p:txBody>
      </p:sp>
      <p:sp>
        <p:nvSpPr>
          <p:cNvPr id="11298" name="Line 34"/>
          <p:cNvSpPr>
            <a:spLocks noChangeShapeType="1"/>
          </p:cNvSpPr>
          <p:nvPr/>
        </p:nvSpPr>
        <p:spPr bwMode="auto">
          <a:xfrm flipH="1">
            <a:off x="1524000" y="3733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1299" name="Freeform 35"/>
          <p:cNvSpPr>
            <a:spLocks/>
          </p:cNvSpPr>
          <p:nvPr/>
        </p:nvSpPr>
        <p:spPr bwMode="auto">
          <a:xfrm>
            <a:off x="1600200" y="3733800"/>
            <a:ext cx="152400" cy="1524000"/>
          </a:xfrm>
          <a:custGeom>
            <a:avLst/>
            <a:gdLst>
              <a:gd name="T0" fmla="*/ 2147483647 w 48"/>
              <a:gd name="T1" fmla="*/ 2147483647 h 960"/>
              <a:gd name="T2" fmla="*/ 0 w 48"/>
              <a:gd name="T3" fmla="*/ 2147483647 h 960"/>
              <a:gd name="T4" fmla="*/ 0 w 48"/>
              <a:gd name="T5" fmla="*/ 0 h 960"/>
              <a:gd name="T6" fmla="*/ 0 60000 65536"/>
              <a:gd name="T7" fmla="*/ 0 60000 65536"/>
              <a:gd name="T8" fmla="*/ 0 60000 65536"/>
              <a:gd name="T9" fmla="*/ 0 w 48"/>
              <a:gd name="T10" fmla="*/ 0 h 960"/>
              <a:gd name="T11" fmla="*/ 48 w 48"/>
              <a:gd name="T12" fmla="*/ 960 h 9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" h="960">
                <a:moveTo>
                  <a:pt x="48" y="960"/>
                </a:moveTo>
                <a:lnTo>
                  <a:pt x="0" y="96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1300" name="Line 36"/>
          <p:cNvSpPr>
            <a:spLocks noChangeShapeType="1"/>
          </p:cNvSpPr>
          <p:nvPr/>
        </p:nvSpPr>
        <p:spPr bwMode="auto">
          <a:xfrm flipV="1">
            <a:off x="838200" y="18288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1301" name="Line 37"/>
          <p:cNvSpPr>
            <a:spLocks noChangeShapeType="1"/>
          </p:cNvSpPr>
          <p:nvPr/>
        </p:nvSpPr>
        <p:spPr bwMode="auto">
          <a:xfrm>
            <a:off x="838200" y="3124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ransition>
    <p:push dir="u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pPr algn="ctr">
              <a:defRPr/>
            </a:pPr>
            <a:r>
              <a:rPr lang="id-ID" sz="3200" dirty="0" smtClean="0">
                <a:solidFill>
                  <a:srgbClr val="FF0000"/>
                </a:solidFill>
              </a:rPr>
              <a:t>WAKTU PENILAIAN DAN </a:t>
            </a:r>
            <a:br>
              <a:rPr lang="id-ID" sz="3200" dirty="0" smtClean="0">
                <a:solidFill>
                  <a:srgbClr val="FF0000"/>
                </a:solidFill>
              </a:rPr>
            </a:br>
            <a:r>
              <a:rPr lang="id-ID" sz="3200" dirty="0" smtClean="0">
                <a:solidFill>
                  <a:srgbClr val="FF0000"/>
                </a:solidFill>
              </a:rPr>
              <a:t>PENETAPAN ANGKA KREDIT</a:t>
            </a:r>
            <a:endParaRPr lang="id-ID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00240"/>
            <a:ext cx="7772400" cy="3929090"/>
          </a:xfrm>
        </p:spPr>
        <p:txBody>
          <a:bodyPr/>
          <a:lstStyle/>
          <a:p>
            <a:pPr>
              <a:defRPr/>
            </a:pPr>
            <a:r>
              <a:rPr lang="id-ID" dirty="0" smtClean="0"/>
              <a:t>Dilakukan selambat-lambatnya 3 (tiga) bulan sebelum periode kenaikan pangkat, yaitu :</a:t>
            </a:r>
          </a:p>
          <a:p>
            <a:pPr>
              <a:defRPr/>
            </a:pPr>
            <a:r>
              <a:rPr lang="id-ID" dirty="0" smtClean="0"/>
              <a:t>Untuk KP periode April, AK ditetapkan selambat-lambatnya pada bulan Januari tahun yang bersangkutan</a:t>
            </a:r>
          </a:p>
          <a:p>
            <a:pPr>
              <a:defRPr/>
            </a:pPr>
            <a:r>
              <a:rPr lang="id-ID" dirty="0" smtClean="0"/>
              <a:t>Untuk KP periode Oktober, AK ditetapkan selambat-lambatnya pada bulan Juli tahun yang bersangkutan  </a:t>
            </a:r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609600"/>
            <a:ext cx="8534400" cy="5238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Comic Sans MS" pitchFamily="66" charset="0"/>
              </a:rPr>
              <a:t>PETUNJUK   PENYUSUNAN   DUPAK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447800"/>
            <a:ext cx="8229600" cy="4191000"/>
          </a:xfrm>
        </p:spPr>
        <p:txBody>
          <a:bodyPr>
            <a:normAutofit lnSpcReduction="10000"/>
          </a:bodyPr>
          <a:lstStyle/>
          <a:p>
            <a:pPr marL="609600" indent="-609600"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i-FI" b="1" dirty="0" smtClean="0">
                <a:latin typeface="Kristen ITC" pitchFamily="66" charset="0"/>
              </a:rPr>
              <a:t>1.	Membuat Buku Kerja Harian Surveyor Pemetaan.</a:t>
            </a:r>
          </a:p>
          <a:p>
            <a:pPr marL="609600" indent="-609600"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i-FI" b="1" dirty="0" smtClean="0">
              <a:latin typeface="Kristen ITC" pitchFamily="66" charset="0"/>
            </a:endParaRPr>
          </a:p>
          <a:p>
            <a:pPr marL="609600" indent="-609600"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i-FI" b="1" dirty="0" smtClean="0">
                <a:latin typeface="Kristen ITC" pitchFamily="66" charset="0"/>
              </a:rPr>
              <a:t>2.	Menyalin kedalam Surat Pernyataan melaksanakan tugas sesuai masing-masing unsur kegiatan.</a:t>
            </a:r>
          </a:p>
          <a:p>
            <a:pPr marL="609600" indent="-609600"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i-FI" b="1" dirty="0" smtClean="0">
              <a:latin typeface="Kristen ITC" pitchFamily="66" charset="0"/>
            </a:endParaRPr>
          </a:p>
          <a:p>
            <a:pPr marL="609600" indent="-609600"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 smtClean="0">
                <a:latin typeface="Kristen ITC" pitchFamily="66" charset="0"/>
              </a:rPr>
              <a:t>3.	</a:t>
            </a:r>
            <a:r>
              <a:rPr lang="en-US" b="1" dirty="0" err="1" smtClean="0">
                <a:latin typeface="Kristen ITC" pitchFamily="66" charset="0"/>
              </a:rPr>
              <a:t>Merekap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jumlah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angka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kredit</a:t>
            </a:r>
            <a:r>
              <a:rPr lang="en-US" b="1" dirty="0" smtClean="0">
                <a:latin typeface="Kristen ITC" pitchFamily="66" charset="0"/>
              </a:rPr>
              <a:t> per </a:t>
            </a:r>
            <a:r>
              <a:rPr lang="en-US" b="1" dirty="0" err="1" smtClean="0">
                <a:latin typeface="Kristen ITC" pitchFamily="66" charset="0"/>
              </a:rPr>
              <a:t>butir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kegiatan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kemudian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pindahkan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ke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Daftar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usul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Penetapan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Angka</a:t>
            </a:r>
            <a:r>
              <a:rPr lang="en-US" b="1" dirty="0" smtClean="0">
                <a:latin typeface="Kristen ITC" pitchFamily="66" charset="0"/>
              </a:rPr>
              <a:t> </a:t>
            </a:r>
            <a:r>
              <a:rPr lang="en-US" b="1" dirty="0" err="1" smtClean="0">
                <a:latin typeface="Kristen ITC" pitchFamily="66" charset="0"/>
              </a:rPr>
              <a:t>Kredit</a:t>
            </a:r>
            <a:r>
              <a:rPr lang="en-US" b="1" dirty="0" smtClean="0">
                <a:latin typeface="Kristen ITC" pitchFamily="66" charset="0"/>
              </a:rPr>
              <a:t> (DUPAK)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50" name="Group 158"/>
          <p:cNvGraphicFramePr>
            <a:graphicFrameLocks noGrp="1"/>
          </p:cNvGraphicFramePr>
          <p:nvPr/>
        </p:nvGraphicFramePr>
        <p:xfrm>
          <a:off x="228600" y="1285861"/>
          <a:ext cx="8915400" cy="5047395"/>
        </p:xfrm>
        <a:graphic>
          <a:graphicData uri="http://schemas.openxmlformats.org/drawingml/2006/table">
            <a:tbl>
              <a:tblPr/>
              <a:tblGrid>
                <a:gridCol w="411163"/>
                <a:gridCol w="960437"/>
                <a:gridCol w="1905000"/>
                <a:gridCol w="1066800"/>
                <a:gridCol w="1184275"/>
                <a:gridCol w="1025525"/>
                <a:gridCol w="914400"/>
                <a:gridCol w="762000"/>
                <a:gridCol w="685800"/>
              </a:tblGrid>
              <a:tr h="32310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No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Pelaksanaan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Tugas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1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Dasar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Jenis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Kode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Tanggal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Tempat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Bukti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Angka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Paraf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1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Penugasan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Kegiatan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Butir Keg.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Pelaksanaan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Kegiatan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Fisik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Kredit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Atasan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63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No.06/...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Menyusun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desain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analisa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dan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evaluasi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data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II.A.2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1-4-2013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Desain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0,18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63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No.07/...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Melakukan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pengolahan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dan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analisa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data digital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III.B.4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2-4-2013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Laporan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0,43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63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No.08/...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Melakukan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supervisi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pemetaan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analog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III.C.1.a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3-4-2013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Laporan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0,20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72" name="Rectangle 95"/>
          <p:cNvSpPr>
            <a:spLocks noChangeArrowheads="1"/>
          </p:cNvSpPr>
          <p:nvPr/>
        </p:nvSpPr>
        <p:spPr bwMode="auto">
          <a:xfrm>
            <a:off x="152400" y="381000"/>
            <a:ext cx="899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 startAt="4"/>
            </a:pPr>
            <a:r>
              <a:rPr lang="en-US" dirty="0">
                <a:latin typeface="Kristen ITC" pitchFamily="66" charset="0"/>
              </a:rPr>
              <a:t>  </a:t>
            </a:r>
            <a:endParaRPr lang="en-US" sz="2000" dirty="0">
              <a:latin typeface="Kristen ITC" pitchFamily="66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Logo_BI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8" y="500042"/>
            <a:ext cx="2928937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1100138" y="4143380"/>
            <a:ext cx="729404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d-ID" dirty="0">
                <a:latin typeface="Gill Sans MT" pitchFamily="34" charset="0"/>
              </a:rPr>
              <a:t>mengucapkan</a:t>
            </a:r>
          </a:p>
          <a:p>
            <a:pPr algn="ctr"/>
            <a:endParaRPr lang="id-ID" dirty="0">
              <a:latin typeface="Gill Sans MT" pitchFamily="34" charset="0"/>
            </a:endParaRPr>
          </a:p>
          <a:p>
            <a:pPr algn="ctr"/>
            <a:r>
              <a:rPr lang="id-ID" b="1" dirty="0" smtClean="0">
                <a:latin typeface="Gill Sans MT" pitchFamily="34" charset="0"/>
              </a:rPr>
              <a:t>Terima kasih</a:t>
            </a:r>
            <a:r>
              <a:rPr lang="id-ID" dirty="0" smtClean="0">
                <a:latin typeface="Gill Sans MT" pitchFamily="34" charset="0"/>
              </a:rPr>
              <a:t> </a:t>
            </a:r>
            <a:r>
              <a:rPr lang="id-ID" dirty="0">
                <a:latin typeface="Gill Sans MT" pitchFamily="34" charset="0"/>
              </a:rPr>
              <a:t>atas perkenan Bapak/Ibu menghadiri Acara Sosialisasi JF Surta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2976" y="5786454"/>
            <a:ext cx="2473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Sigit.murjati@big.go.id</a:t>
            </a:r>
          </a:p>
          <a:p>
            <a:r>
              <a:rPr lang="id-ID" b="1" dirty="0" smtClean="0"/>
              <a:t>081291587181</a:t>
            </a:r>
            <a:endParaRPr lang="id-ID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4378</TotalTime>
  <Words>2342</Words>
  <Application>Microsoft Office PowerPoint</Application>
  <PresentationFormat>On-screen Show (4:3)</PresentationFormat>
  <Paragraphs>627</Paragraphs>
  <Slides>45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69" baseType="lpstr">
      <vt:lpstr>Arial Unicode MS</vt:lpstr>
      <vt:lpstr>ＭＳ Ｐゴシック</vt:lpstr>
      <vt:lpstr>Agency FB</vt:lpstr>
      <vt:lpstr>Aharoni</vt:lpstr>
      <vt:lpstr>Aller Display</vt:lpstr>
      <vt:lpstr>Aller Light</vt:lpstr>
      <vt:lpstr>Arial</vt:lpstr>
      <vt:lpstr>Arial Rounded MT Bold</vt:lpstr>
      <vt:lpstr>Berlin Sans FB Demi</vt:lpstr>
      <vt:lpstr>Bodoni MT Black</vt:lpstr>
      <vt:lpstr>Bookman Old Style</vt:lpstr>
      <vt:lpstr>Calibri</vt:lpstr>
      <vt:lpstr>Clarendon Condensed</vt:lpstr>
      <vt:lpstr>Comic Sans MS</vt:lpstr>
      <vt:lpstr>Constantia</vt:lpstr>
      <vt:lpstr>CopprplGoth Bd BT</vt:lpstr>
      <vt:lpstr>Gill Sans MT</vt:lpstr>
      <vt:lpstr>Kristen ITC</vt:lpstr>
      <vt:lpstr>Tahoma</vt:lpstr>
      <vt:lpstr>Times New Roman</vt:lpstr>
      <vt:lpstr>Verdana</vt:lpstr>
      <vt:lpstr>Wingdings</vt:lpstr>
      <vt:lpstr>Wingdings 2</vt:lpstr>
      <vt:lpstr>Flow</vt:lpstr>
      <vt:lpstr>SOSIALISASI JABATAN FUNGSIONAL  SURVEYOR PEMETAAN DI PROVINSI JAWA TIMUR </vt:lpstr>
      <vt:lpstr>Kebijakan Nasional JFT  (UU No.5/2014 ASN Psl.13 dan PP Nomor 11 Tahun 2017 Psl.47)</vt:lpstr>
      <vt:lpstr>PowerPoint Presentation</vt:lpstr>
      <vt:lpstr>PowerPoint Presentation</vt:lpstr>
      <vt:lpstr>PowerPoint Presentation</vt:lpstr>
      <vt:lpstr>Tujuan penetapan  jabatan fungsional SP</vt:lpstr>
      <vt:lpstr>Keuntungan Jabatan Fungsional SP</vt:lpstr>
      <vt:lpstr>Apa gerangan Jabatan fungsional Surveyor Pemetaan ?</vt:lpstr>
      <vt:lpstr>Apa yang dimaksud  Kegiatan Survei?</vt:lpstr>
      <vt:lpstr>Apa yang dimaksud Kegiatan Pemetaan ?</vt:lpstr>
      <vt:lpstr>      Kedudukan Surveyor Pemetaan ?</vt:lpstr>
      <vt:lpstr>      Tugas pokok Surveyor Pemetaan ?</vt:lpstr>
      <vt:lpstr>UNSUR DAN SUB UNSUR KEGIATAN YANG DAPAT DINILAI DALAM JF SURTA</vt:lpstr>
      <vt:lpstr>Kegiatan Survei dan Pemetaan</vt:lpstr>
      <vt:lpstr>Kegiatan Surveyor Pemetaan Terampil</vt:lpstr>
      <vt:lpstr>Kegiatan Surveyor Pemetaan Ahli</vt:lpstr>
      <vt:lpstr>PowerPoint Presentation</vt:lpstr>
      <vt:lpstr>JUMLAH ANGKA KREDIT KUMULATIF MINIMAL UNTUK KENAIKAN PANGKAT DAN KENAIKAN JABATAN / PANGKAT  SURVEYOR PEMETAAN  TINGKAT TERAMPIL</vt:lpstr>
      <vt:lpstr>JUMLAH ANGKA KREDIT KUMULATIF MINIMAL UNTUK KENAIKAN PANGKAT DAN KENAIKAN JABATAN / PANGKAT  SURVEYOR PEMETAAN TINGKAT AHLI</vt:lpstr>
      <vt:lpstr>PENGANGKATAN KE DALAM  JABATAN FUNGSIONAL SURVEYOR PEMETAAN</vt:lpstr>
      <vt:lpstr>SYARAT PENGANGKATAN PERTAMA KALI (Kepmenpan Bab VIII, Psl.21,22) </vt:lpstr>
      <vt:lpstr>Kualifikasi Pendidikan  untuk Jabfungsurta</vt:lpstr>
      <vt:lpstr>Kualifikasi Pendidikan  untuk Jabfungsurta</vt:lpstr>
      <vt:lpstr>PowerPoint Presentation</vt:lpstr>
      <vt:lpstr>PowerPoint Presentation</vt:lpstr>
      <vt:lpstr>SYARAT PERPINDAHAN DARI JABATAN LAIN  (Kepmenpan Bab VIII, Psl.23)</vt:lpstr>
      <vt:lpstr>Lanjutan</vt:lpstr>
      <vt:lpstr>PERPINDAHAN TERAMPIL KE AHLI</vt:lpstr>
      <vt:lpstr>PowerPoint Presentation</vt:lpstr>
      <vt:lpstr>Siapakah pejabat yang berwenang dalam jabfung surta ?</vt:lpstr>
      <vt:lpstr>Pejabat Pembina Kepegawaian Daerah</vt:lpstr>
      <vt:lpstr>PowerPoint Presentation</vt:lpstr>
      <vt:lpstr>Gubernur atau Kepala Dinas/Kantor/Badan di Provinsi yang membidangi survei dan pemetaan bagi SP. Pelaksana Pemula s/d SP. Muda yang bekerja di lingkungan Pemerintah Daerah Provinsi.</vt:lpstr>
      <vt:lpstr>Kenaikan Jabatan (SKB No. 26 Tahun 2003, Bab. IV Psl. 8 ayat 2 )</vt:lpstr>
      <vt:lpstr>Kenaikan Pangkat (SKB No. 26 Tahun 2003, Bab. IV Psl. 8 ayat 3 )</vt:lpstr>
      <vt:lpstr>Tingkat Jenjang &amp; Pangkat Jabfung SP   (Bab IV Jenjang Jabatan dan Pangkat, Pasal 6)</vt:lpstr>
      <vt:lpstr>Tunjangan Jabatan Fungsional Surveyor Pemetaan</vt:lpstr>
      <vt:lpstr>Pembinaan jabatan fungsional berikutnya yaitu melalui mekanisme   “Penilaian Prestasi Kerja”</vt:lpstr>
      <vt:lpstr>Penilaian Prestasi Kerja</vt:lpstr>
      <vt:lpstr>PowerPoint Presentation</vt:lpstr>
      <vt:lpstr>Bagan Alir Usul dan Penetapan AK.</vt:lpstr>
      <vt:lpstr>WAKTU PENILAIAN DAN  PENETAPAN ANGKA KREDIT</vt:lpstr>
      <vt:lpstr>PETUNJUK   PENYUSUNAN   DUPAK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KKU</dc:creator>
  <cp:lastModifiedBy>Windows User</cp:lastModifiedBy>
  <cp:revision>293</cp:revision>
  <dcterms:created xsi:type="dcterms:W3CDTF">2013-11-13T02:41:56Z</dcterms:created>
  <dcterms:modified xsi:type="dcterms:W3CDTF">2018-03-22T02:18:24Z</dcterms:modified>
</cp:coreProperties>
</file>