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handoutMasterIdLst>
    <p:handoutMasterId r:id="rId14"/>
  </p:handoutMasterIdLst>
  <p:sldIdLst>
    <p:sldId id="288" r:id="rId2"/>
    <p:sldId id="257" r:id="rId3"/>
    <p:sldId id="270" r:id="rId4"/>
    <p:sldId id="286" r:id="rId5"/>
    <p:sldId id="287" r:id="rId6"/>
    <p:sldId id="271" r:id="rId7"/>
    <p:sldId id="272" r:id="rId8"/>
    <p:sldId id="273" r:id="rId9"/>
    <p:sldId id="277" r:id="rId10"/>
    <p:sldId id="274" r:id="rId11"/>
    <p:sldId id="275" r:id="rId12"/>
    <p:sldId id="276" r:id="rId13"/>
  </p:sldIdLst>
  <p:sldSz cx="12192000" cy="6858000"/>
  <p:notesSz cx="51816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0000FF"/>
    <a:srgbClr val="002E00"/>
    <a:srgbClr val="00FF00"/>
    <a:srgbClr val="FF9B9B"/>
    <a:srgbClr val="C9C9FF"/>
    <a:srgbClr val="A3A3FF"/>
    <a:srgbClr val="FF5757"/>
    <a:srgbClr val="36174D"/>
    <a:srgbClr val="5000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2" d="100"/>
          <a:sy n="112" d="100"/>
        </p:scale>
        <p:origin x="456"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244725" cy="35083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2935288" y="0"/>
            <a:ext cx="2244725" cy="350838"/>
          </a:xfrm>
          <a:prstGeom prst="rect">
            <a:avLst/>
          </a:prstGeom>
        </p:spPr>
        <p:txBody>
          <a:bodyPr vert="horz" lIns="91440" tIns="45720" rIns="91440" bIns="45720" rtlCol="0"/>
          <a:lstStyle>
            <a:lvl1pPr algn="r">
              <a:defRPr sz="1200"/>
            </a:lvl1pPr>
          </a:lstStyle>
          <a:p>
            <a:fld id="{606A4D85-4D69-4FD2-82DC-779584F7DEF3}" type="datetimeFigureOut">
              <a:rPr lang="id-ID" smtClean="0"/>
              <a:t>22/03/2018</a:t>
            </a:fld>
            <a:endParaRPr lang="id-ID"/>
          </a:p>
        </p:txBody>
      </p:sp>
      <p:sp>
        <p:nvSpPr>
          <p:cNvPr id="4" name="Footer Placeholder 3"/>
          <p:cNvSpPr>
            <a:spLocks noGrp="1"/>
          </p:cNvSpPr>
          <p:nvPr>
            <p:ph type="ftr" sz="quarter" idx="2"/>
          </p:nvPr>
        </p:nvSpPr>
        <p:spPr>
          <a:xfrm>
            <a:off x="0" y="6659563"/>
            <a:ext cx="2244725" cy="35083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2935288" y="6659563"/>
            <a:ext cx="2244725" cy="350837"/>
          </a:xfrm>
          <a:prstGeom prst="rect">
            <a:avLst/>
          </a:prstGeom>
        </p:spPr>
        <p:txBody>
          <a:bodyPr vert="horz" lIns="91440" tIns="45720" rIns="91440" bIns="45720" rtlCol="0" anchor="b"/>
          <a:lstStyle>
            <a:lvl1pPr algn="r">
              <a:defRPr sz="1200"/>
            </a:lvl1pPr>
          </a:lstStyle>
          <a:p>
            <a:fld id="{6F32BA98-ABA7-42D2-A9C9-6EA035B704DE}" type="slidenum">
              <a:rPr lang="id-ID" smtClean="0"/>
              <a:t>‹#›</a:t>
            </a:fld>
            <a:endParaRPr lang="id-ID"/>
          </a:p>
        </p:txBody>
      </p:sp>
    </p:spTree>
    <p:extLst>
      <p:ext uri="{BB962C8B-B14F-4D97-AF65-F5344CB8AC3E}">
        <p14:creationId xmlns:p14="http://schemas.microsoft.com/office/powerpoint/2010/main" val="14293130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22-Mar-18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22-Mar-18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22-Mar-18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22-Mar-18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22-Mar-18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22-Mar-18</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22-Mar-18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22-Mar-18</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Layout" Target="../slideLayouts/slideLayout4.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19.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27.jpeg"/><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5"/>
          <p:cNvSpPr txBox="1">
            <a:spLocks/>
          </p:cNvSpPr>
          <p:nvPr/>
        </p:nvSpPr>
        <p:spPr>
          <a:xfrm>
            <a:off x="709448" y="2265705"/>
            <a:ext cx="10547131" cy="2259638"/>
          </a:xfrm>
          <a:prstGeom prst="rect">
            <a:avLst/>
          </a:prstGeom>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fi-FI" sz="4000" b="1" spc="300" dirty="0">
                <a:ln w="19050">
                  <a:solidFill>
                    <a:srgbClr val="00FFFF"/>
                  </a:solidFill>
                </a:ln>
                <a:solidFill>
                  <a:srgbClr val="0000FF"/>
                </a:solidFill>
                <a:effectLst>
                  <a:outerShdw blurRad="38100" dist="38100" dir="2700000" algn="tl">
                    <a:srgbClr val="000000">
                      <a:alpha val="43137"/>
                    </a:srgbClr>
                  </a:outerShdw>
                </a:effectLst>
                <a:latin typeface="Stencil" pitchFamily="82" charset="0"/>
                <a:ea typeface="Tahoma" pitchFamily="34" charset="0"/>
                <a:cs typeface="Tahoma" pitchFamily="34" charset="0"/>
              </a:rPr>
              <a:t>RAPAT KOORDINASI </a:t>
            </a:r>
            <a:r>
              <a:rPr lang="fi-FI" sz="4000" b="1" spc="300" dirty="0" smtClean="0">
                <a:ln w="19050">
                  <a:solidFill>
                    <a:srgbClr val="00FFFF"/>
                  </a:solidFill>
                </a:ln>
                <a:solidFill>
                  <a:srgbClr val="0000FF"/>
                </a:solidFill>
                <a:effectLst>
                  <a:outerShdw blurRad="38100" dist="38100" dir="2700000" algn="tl">
                    <a:srgbClr val="000000">
                      <a:alpha val="43137"/>
                    </a:srgbClr>
                  </a:outerShdw>
                </a:effectLst>
                <a:latin typeface="Stencil" pitchFamily="82" charset="0"/>
                <a:ea typeface="Tahoma" pitchFamily="34" charset="0"/>
                <a:cs typeface="Tahoma" pitchFamily="34" charset="0"/>
              </a:rPr>
              <a:t>KEPEGAWAIAN</a:t>
            </a:r>
            <a:endParaRPr lang="fi-FI" sz="4000" b="1" spc="300" dirty="0">
              <a:ln w="19050">
                <a:solidFill>
                  <a:srgbClr val="00FFFF"/>
                </a:solidFill>
              </a:ln>
              <a:solidFill>
                <a:srgbClr val="0000FF"/>
              </a:solidFill>
              <a:effectLst>
                <a:outerShdw blurRad="38100" dist="38100" dir="2700000" algn="tl">
                  <a:srgbClr val="000000">
                    <a:alpha val="43137"/>
                  </a:srgbClr>
                </a:outerShdw>
              </a:effectLst>
              <a:latin typeface="Stencil" pitchFamily="82" charset="0"/>
              <a:ea typeface="Tahoma" pitchFamily="34" charset="0"/>
              <a:cs typeface="Tahoma" pitchFamily="34" charset="0"/>
            </a:endParaRPr>
          </a:p>
          <a:p>
            <a:pPr marL="0" indent="0" algn="ctr">
              <a:spcBef>
                <a:spcPts val="0"/>
              </a:spcBef>
              <a:buNone/>
            </a:pPr>
            <a:r>
              <a:rPr lang="fi-FI" sz="4000" b="1" spc="300" dirty="0">
                <a:ln w="19050">
                  <a:solidFill>
                    <a:srgbClr val="00FFFF"/>
                  </a:solidFill>
                </a:ln>
                <a:solidFill>
                  <a:srgbClr val="0000FF"/>
                </a:solidFill>
                <a:effectLst>
                  <a:outerShdw blurRad="38100" dist="38100" dir="2700000" algn="tl">
                    <a:srgbClr val="000000">
                      <a:alpha val="43137"/>
                    </a:srgbClr>
                  </a:outerShdw>
                </a:effectLst>
                <a:latin typeface="Stencil" pitchFamily="82" charset="0"/>
                <a:ea typeface="Tahoma" pitchFamily="34" charset="0"/>
                <a:cs typeface="Tahoma" pitchFamily="34" charset="0"/>
              </a:rPr>
              <a:t>SE-JAWA </a:t>
            </a:r>
            <a:r>
              <a:rPr lang="fi-FI" sz="4000" b="1" spc="300" dirty="0" smtClean="0">
                <a:ln w="19050">
                  <a:solidFill>
                    <a:srgbClr val="00FFFF"/>
                  </a:solidFill>
                </a:ln>
                <a:solidFill>
                  <a:srgbClr val="0000FF"/>
                </a:solidFill>
                <a:effectLst>
                  <a:outerShdw blurRad="38100" dist="38100" dir="2700000" algn="tl">
                    <a:srgbClr val="000000">
                      <a:alpha val="43137"/>
                    </a:srgbClr>
                  </a:outerShdw>
                </a:effectLst>
                <a:latin typeface="Stencil" pitchFamily="82" charset="0"/>
                <a:ea typeface="Tahoma" pitchFamily="34" charset="0"/>
                <a:cs typeface="Tahoma" pitchFamily="34" charset="0"/>
              </a:rPr>
              <a:t>TIMUR</a:t>
            </a:r>
          </a:p>
          <a:p>
            <a:pPr marL="0" indent="0" algn="ctr">
              <a:spcBef>
                <a:spcPts val="0"/>
              </a:spcBef>
              <a:buNone/>
            </a:pPr>
            <a:r>
              <a:rPr lang="fi-FI" sz="3600" b="1" spc="300" dirty="0" smtClean="0">
                <a:ln w="19050">
                  <a:solidFill>
                    <a:srgbClr val="00FFFF"/>
                  </a:solidFill>
                </a:ln>
                <a:solidFill>
                  <a:srgbClr val="0000FF"/>
                </a:solidFill>
                <a:effectLst>
                  <a:outerShdw blurRad="38100" dist="38100" dir="2700000" algn="tl">
                    <a:srgbClr val="000000">
                      <a:alpha val="43137"/>
                    </a:srgbClr>
                  </a:outerShdw>
                </a:effectLst>
                <a:latin typeface="Stencil" pitchFamily="82" charset="0"/>
                <a:ea typeface="Tahoma" pitchFamily="34" charset="0"/>
                <a:cs typeface="Tahoma" pitchFamily="34" charset="0"/>
              </a:rPr>
              <a:t>Tahun 2018</a:t>
            </a:r>
            <a:endParaRPr lang="fi-FI" sz="3600" b="1" spc="300" dirty="0">
              <a:ln w="19050">
                <a:solidFill>
                  <a:srgbClr val="00FFFF"/>
                </a:solidFill>
              </a:ln>
              <a:solidFill>
                <a:srgbClr val="0000FF"/>
              </a:solidFill>
              <a:effectLst>
                <a:outerShdw blurRad="38100" dist="38100" dir="2700000" algn="tl">
                  <a:srgbClr val="000000">
                    <a:alpha val="43137"/>
                  </a:srgbClr>
                </a:outerShdw>
              </a:effectLst>
              <a:latin typeface="Stencil" pitchFamily="82" charset="0"/>
              <a:ea typeface="Tahoma" pitchFamily="34" charset="0"/>
              <a:cs typeface="Tahoma" pitchFamily="34" charset="0"/>
            </a:endParaRPr>
          </a:p>
        </p:txBody>
      </p:sp>
      <p:sp>
        <p:nvSpPr>
          <p:cNvPr id="14" name="Content Placeholder 9"/>
          <p:cNvSpPr txBox="1">
            <a:spLocks/>
          </p:cNvSpPr>
          <p:nvPr/>
        </p:nvSpPr>
        <p:spPr>
          <a:xfrm>
            <a:off x="2300905" y="1586199"/>
            <a:ext cx="7416824" cy="1080120"/>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400" b="1" spc="600" dirty="0" err="1" smtClean="0">
                <a:ln w="19050">
                  <a:solidFill>
                    <a:srgbClr val="FFFF00"/>
                  </a:solidFill>
                </a:ln>
                <a:solidFill>
                  <a:srgbClr val="FF0000"/>
                </a:solidFill>
                <a:latin typeface="Mistral" pitchFamily="66" charset="0"/>
                <a:ea typeface="Tahoma" pitchFamily="34" charset="0"/>
                <a:cs typeface="Tahoma" pitchFamily="34" charset="0"/>
              </a:rPr>
              <a:t>Sambuta</a:t>
            </a:r>
            <a:r>
              <a:rPr lang="id-ID" sz="4400" b="1" spc="600" dirty="0" smtClean="0">
                <a:ln w="19050">
                  <a:solidFill>
                    <a:srgbClr val="FFFF00"/>
                  </a:solidFill>
                </a:ln>
                <a:solidFill>
                  <a:srgbClr val="FF0000"/>
                </a:solidFill>
                <a:latin typeface="Mistral" pitchFamily="66" charset="0"/>
                <a:ea typeface="Tahoma" pitchFamily="34" charset="0"/>
                <a:cs typeface="Tahoma" pitchFamily="34" charset="0"/>
              </a:rPr>
              <a:t>n</a:t>
            </a:r>
          </a:p>
        </p:txBody>
      </p:sp>
      <p:pic>
        <p:nvPicPr>
          <p:cNvPr id="15" name="Picture 2" descr="D:\FOLDER KERJA\Logo\logo jawa timur Fi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43381" y="290055"/>
            <a:ext cx="1061980"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0" y="4327042"/>
            <a:ext cx="12191999" cy="1238186"/>
          </a:xfrm>
          <a:prstGeom prst="rect">
            <a:avLst/>
          </a:prstGeom>
          <a:noFill/>
        </p:spPr>
        <p:txBody>
          <a:bodyPr wrap="square">
            <a:noAutofit/>
          </a:bodyPr>
          <a:lstStyle/>
          <a:p>
            <a:pPr algn="ctr" defTabSz="914400" fontAlgn="base">
              <a:spcBef>
                <a:spcPct val="0"/>
              </a:spcBef>
              <a:spcAft>
                <a:spcPct val="0"/>
              </a:spcAft>
              <a:defRPr/>
            </a:pPr>
            <a:r>
              <a:rPr lang="en-US" sz="2000" b="1" spc="300" dirty="0" err="1">
                <a:ln>
                  <a:solidFill>
                    <a:srgbClr val="FFFF00"/>
                  </a:solidFill>
                </a:ln>
                <a:solidFill>
                  <a:srgbClr val="FF0000"/>
                </a:solidFill>
                <a:latin typeface="Forte" panose="03060902040502070203" pitchFamily="66" charset="0"/>
                <a:cs typeface="Aharoni" pitchFamily="2" charset="-79"/>
              </a:rPr>
              <a:t>Oleh</a:t>
            </a:r>
            <a:r>
              <a:rPr lang="en-US" sz="2000" b="1" spc="300" dirty="0">
                <a:ln>
                  <a:solidFill>
                    <a:srgbClr val="FFFF00"/>
                  </a:solidFill>
                </a:ln>
                <a:solidFill>
                  <a:srgbClr val="FF0000"/>
                </a:solidFill>
                <a:latin typeface="Forte" panose="03060902040502070203" pitchFamily="66" charset="0"/>
                <a:cs typeface="Aharoni" pitchFamily="2" charset="-79"/>
              </a:rPr>
              <a:t> :</a:t>
            </a:r>
          </a:p>
          <a:p>
            <a:pPr algn="ctr" defTabSz="914400" fontAlgn="base">
              <a:spcBef>
                <a:spcPct val="0"/>
              </a:spcBef>
              <a:spcAft>
                <a:spcPct val="0"/>
              </a:spcAft>
              <a:defRPr/>
            </a:pPr>
            <a:r>
              <a:rPr lang="en-US" sz="2000" b="1" spc="300" dirty="0">
                <a:ln>
                  <a:solidFill>
                    <a:srgbClr val="FFFF00"/>
                  </a:solidFill>
                </a:ln>
                <a:solidFill>
                  <a:srgbClr val="FF0000"/>
                </a:solidFill>
                <a:latin typeface="Forte" panose="03060902040502070203" pitchFamily="66" charset="0"/>
                <a:ea typeface="STCaiyun" pitchFamily="2" charset="-122"/>
                <a:cs typeface="Aharoni" pitchFamily="2" charset="-79"/>
              </a:rPr>
              <a:t>Dr. H. AKHMAD SUKARDI, MM</a:t>
            </a:r>
          </a:p>
          <a:p>
            <a:pPr algn="ctr" defTabSz="914400" fontAlgn="base">
              <a:spcBef>
                <a:spcPct val="0"/>
              </a:spcBef>
              <a:spcAft>
                <a:spcPct val="0"/>
              </a:spcAft>
              <a:defRPr/>
            </a:pPr>
            <a:r>
              <a:rPr lang="en-US" sz="2000" b="1" spc="300" dirty="0" err="1">
                <a:ln>
                  <a:solidFill>
                    <a:srgbClr val="FFFF00"/>
                  </a:solidFill>
                </a:ln>
                <a:solidFill>
                  <a:srgbClr val="FF0000"/>
                </a:solidFill>
                <a:latin typeface="Forte" panose="03060902040502070203" pitchFamily="66" charset="0"/>
                <a:ea typeface="STCaiyun" pitchFamily="2" charset="-122"/>
                <a:cs typeface="Aharoni" pitchFamily="2" charset="-79"/>
              </a:rPr>
              <a:t>Sekretaris</a:t>
            </a:r>
            <a:r>
              <a:rPr lang="en-US" sz="2000" b="1" spc="300" dirty="0">
                <a:ln>
                  <a:solidFill>
                    <a:srgbClr val="FFFF00"/>
                  </a:solidFill>
                </a:ln>
                <a:solidFill>
                  <a:srgbClr val="FF0000"/>
                </a:solidFill>
                <a:latin typeface="Forte" panose="03060902040502070203" pitchFamily="66" charset="0"/>
                <a:ea typeface="STCaiyun" pitchFamily="2" charset="-122"/>
                <a:cs typeface="Aharoni" pitchFamily="2" charset="-79"/>
              </a:rPr>
              <a:t> Daerah Prov. </a:t>
            </a:r>
            <a:r>
              <a:rPr lang="en-US" sz="2000" b="1" spc="300" dirty="0" err="1">
                <a:ln>
                  <a:solidFill>
                    <a:srgbClr val="FFFF00"/>
                  </a:solidFill>
                </a:ln>
                <a:solidFill>
                  <a:srgbClr val="FF0000"/>
                </a:solidFill>
                <a:latin typeface="Forte" panose="03060902040502070203" pitchFamily="66" charset="0"/>
                <a:ea typeface="STCaiyun" pitchFamily="2" charset="-122"/>
                <a:cs typeface="Aharoni" pitchFamily="2" charset="-79"/>
              </a:rPr>
              <a:t>Jatim</a:t>
            </a:r>
            <a:endParaRPr lang="en-US" sz="2000" b="1" spc="300" dirty="0">
              <a:ln>
                <a:solidFill>
                  <a:srgbClr val="FFFF00"/>
                </a:solidFill>
              </a:ln>
              <a:solidFill>
                <a:srgbClr val="FF0000"/>
              </a:solidFill>
              <a:latin typeface="Forte" panose="03060902040502070203" pitchFamily="66" charset="0"/>
              <a:ea typeface="STCaiyun" pitchFamily="2" charset="-122"/>
              <a:cs typeface="Aharoni" pitchFamily="2" charset="-79"/>
            </a:endParaRPr>
          </a:p>
        </p:txBody>
      </p:sp>
    </p:spTree>
    <p:extLst>
      <p:ext uri="{BB962C8B-B14F-4D97-AF65-F5344CB8AC3E}">
        <p14:creationId xmlns:p14="http://schemas.microsoft.com/office/powerpoint/2010/main" val="37746642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sil gambar untuk bersuju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385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1"/>
          </p:nvPr>
        </p:nvSpPr>
        <p:spPr>
          <a:xfrm>
            <a:off x="6096929" y="2742341"/>
            <a:ext cx="5042708" cy="3192087"/>
          </a:xfrm>
        </p:spPr>
        <p:txBody>
          <a:bodyPr>
            <a:normAutofit/>
          </a:bodyPr>
          <a:lstStyle/>
          <a:p>
            <a:pPr marL="0" indent="0" algn="just">
              <a:lnSpc>
                <a:spcPct val="150000"/>
              </a:lnSpc>
              <a:buNone/>
            </a:pPr>
            <a:r>
              <a:rPr lang="en-US" sz="2800" b="1" cap="none" dirty="0" err="1" smtClean="0">
                <a:solidFill>
                  <a:schemeClr val="bg1"/>
                </a:solidFill>
                <a:latin typeface="Segoe Print" panose="02000600000000000000" pitchFamily="2" charset="0"/>
              </a:rPr>
              <a:t>Marilah</a:t>
            </a:r>
            <a:r>
              <a:rPr lang="en-US" sz="2800" b="1" cap="none" dirty="0" smtClean="0">
                <a:solidFill>
                  <a:schemeClr val="bg1"/>
                </a:solidFill>
                <a:latin typeface="Segoe Print" panose="02000600000000000000" pitchFamily="2" charset="0"/>
              </a:rPr>
              <a:t> </a:t>
            </a:r>
            <a:r>
              <a:rPr lang="id-ID" sz="2800" b="1" cap="none" dirty="0" smtClean="0">
                <a:solidFill>
                  <a:schemeClr val="bg1"/>
                </a:solidFill>
                <a:latin typeface="Segoe Print" panose="02000600000000000000" pitchFamily="2" charset="0"/>
              </a:rPr>
              <a:t>memanjatkan </a:t>
            </a:r>
            <a:r>
              <a:rPr lang="id-ID" sz="2800" b="1" cap="none" dirty="0">
                <a:solidFill>
                  <a:schemeClr val="bg1"/>
                </a:solidFill>
                <a:latin typeface="Segoe Print" panose="02000600000000000000" pitchFamily="2" charset="0"/>
              </a:rPr>
              <a:t>puji syukur kehadirat Allah SWT, atas segala limpahan rahmat dan karunia-Nya</a:t>
            </a:r>
          </a:p>
        </p:txBody>
      </p:sp>
      <p:sp>
        <p:nvSpPr>
          <p:cNvPr id="5" name="Slide Number Placeholder 1"/>
          <p:cNvSpPr>
            <a:spLocks noGrp="1"/>
          </p:cNvSpPr>
          <p:nvPr>
            <p:ph type="sldNum" sz="quarter" idx="12"/>
          </p:nvPr>
        </p:nvSpPr>
        <p:spPr>
          <a:xfrm>
            <a:off x="11410950" y="6362700"/>
            <a:ext cx="782908" cy="358785"/>
          </a:xfrm>
        </p:spPr>
        <p:txBody>
          <a:bodyPr/>
          <a:lstStyle/>
          <a:p>
            <a:pPr algn="ctr">
              <a:defRPr/>
            </a:pPr>
            <a:fld id="{62F67C14-8B30-4914-8FE9-2F20989C2D48}" type="slidenum">
              <a:rPr lang="en-AU" sz="1600" b="1" smtClean="0">
                <a:solidFill>
                  <a:prstClr val="white"/>
                </a:solidFill>
                <a:latin typeface="Tahoma" panose="020B0604030504040204" pitchFamily="34" charset="0"/>
                <a:ea typeface="Tahoma" panose="020B0604030504040204" pitchFamily="34" charset="0"/>
                <a:cs typeface="Tahoma" panose="020B0604030504040204" pitchFamily="34" charset="0"/>
              </a:rPr>
              <a:pPr algn="ctr">
                <a:defRPr/>
              </a:pPr>
              <a:t>2</a:t>
            </a:fld>
            <a:endParaRPr lang="en-AU" sz="1600" b="1"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6" name="Parallelogram 5"/>
          <p:cNvSpPr/>
          <p:nvPr/>
        </p:nvSpPr>
        <p:spPr>
          <a:xfrm>
            <a:off x="-396550" y="188651"/>
            <a:ext cx="12455200" cy="504045"/>
          </a:xfrm>
          <a:prstGeom prst="parallelogram">
            <a:avLst>
              <a:gd name="adj" fmla="val 47676"/>
            </a:avLst>
          </a:prstGeom>
          <a:solidFill>
            <a:schemeClr val="bg1">
              <a:lumMod val="95000"/>
              <a:lumOff val="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6000" algn="just"/>
            <a:r>
              <a:rPr lang="en-US" sz="2800" dirty="0" err="1" smtClean="0">
                <a:solidFill>
                  <a:prstClr val="white"/>
                </a:solidFill>
                <a:latin typeface="Cooper Black" pitchFamily="18" charset="0"/>
              </a:rPr>
              <a:t>Puji</a:t>
            </a:r>
            <a:r>
              <a:rPr lang="en-US" sz="2800" dirty="0" smtClean="0">
                <a:solidFill>
                  <a:prstClr val="white"/>
                </a:solidFill>
                <a:latin typeface="Cooper Black" pitchFamily="18" charset="0"/>
              </a:rPr>
              <a:t> </a:t>
            </a:r>
            <a:r>
              <a:rPr lang="en-US" sz="2800" dirty="0" err="1" smtClean="0">
                <a:solidFill>
                  <a:prstClr val="white"/>
                </a:solidFill>
                <a:latin typeface="Cooper Black" pitchFamily="18" charset="0"/>
              </a:rPr>
              <a:t>Syukur</a:t>
            </a:r>
            <a:endParaRPr lang="en-US" sz="2800" dirty="0">
              <a:solidFill>
                <a:prstClr val="white"/>
              </a:solidFill>
              <a:latin typeface="Cooper Black" pitchFamily="18" charset="0"/>
            </a:endParaRPr>
          </a:p>
        </p:txBody>
      </p:sp>
      <p:pic>
        <p:nvPicPr>
          <p:cNvPr id="7" name="Picture 2" descr="E:\FOLDER KERJA\Logo\logo jawa timur Fix.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79512" y="87352"/>
            <a:ext cx="506288" cy="720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9470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rallelogram 5"/>
          <p:cNvSpPr/>
          <p:nvPr/>
        </p:nvSpPr>
        <p:spPr>
          <a:xfrm>
            <a:off x="-396550" y="188651"/>
            <a:ext cx="12455200" cy="504045"/>
          </a:xfrm>
          <a:prstGeom prst="parallelogram">
            <a:avLst>
              <a:gd name="adj" fmla="val 47676"/>
            </a:avLst>
          </a:prstGeom>
          <a:solidFill>
            <a:schemeClr val="bg1">
              <a:lumMod val="95000"/>
              <a:lumOff val="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44000" algn="just"/>
            <a:r>
              <a:rPr lang="en-US" sz="2800" dirty="0">
                <a:solidFill>
                  <a:prstClr val="white"/>
                </a:solidFill>
                <a:latin typeface="Cooper Black" pitchFamily="18" charset="0"/>
              </a:rPr>
              <a:t>Sembilan </a:t>
            </a:r>
            <a:r>
              <a:rPr lang="en-US" sz="2800" dirty="0" err="1">
                <a:solidFill>
                  <a:prstClr val="white"/>
                </a:solidFill>
                <a:latin typeface="Cooper Black" pitchFamily="18" charset="0"/>
              </a:rPr>
              <a:t>indikator</a:t>
            </a:r>
            <a:r>
              <a:rPr lang="en-US" sz="2800" dirty="0">
                <a:solidFill>
                  <a:prstClr val="white"/>
                </a:solidFill>
                <a:latin typeface="Cooper Black" pitchFamily="18" charset="0"/>
              </a:rPr>
              <a:t> merit </a:t>
            </a:r>
            <a:r>
              <a:rPr lang="en-US" sz="2800" dirty="0" err="1">
                <a:solidFill>
                  <a:prstClr val="white"/>
                </a:solidFill>
                <a:latin typeface="Cooper Black" pitchFamily="18" charset="0"/>
              </a:rPr>
              <a:t>sistem</a:t>
            </a:r>
            <a:endParaRPr lang="en-US" sz="2800" dirty="0">
              <a:solidFill>
                <a:prstClr val="white"/>
              </a:solidFill>
              <a:latin typeface="Cooper Black" pitchFamily="18" charset="0"/>
            </a:endParaRPr>
          </a:p>
        </p:txBody>
      </p:sp>
      <p:pic>
        <p:nvPicPr>
          <p:cNvPr id="7" name="Picture 2" descr="E:\FOLDER KERJA\Logo\logo jawa timur Fi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79512" y="87352"/>
            <a:ext cx="506288" cy="720070"/>
          </a:xfrm>
          <a:prstGeom prst="rect">
            <a:avLst/>
          </a:prstGeom>
          <a:noFill/>
          <a:extLst>
            <a:ext uri="{909E8E84-426E-40DD-AFC4-6F175D3DCCD1}">
              <a14:hiddenFill xmlns:a14="http://schemas.microsoft.com/office/drawing/2010/main">
                <a:solidFill>
                  <a:srgbClr val="FFFFFF"/>
                </a:solidFill>
              </a14:hiddenFill>
            </a:ext>
          </a:extLst>
        </p:spPr>
      </p:pic>
      <p:sp>
        <p:nvSpPr>
          <p:cNvPr id="21" name="Rounded Rectangle 20"/>
          <p:cNvSpPr/>
          <p:nvPr/>
        </p:nvSpPr>
        <p:spPr>
          <a:xfrm>
            <a:off x="291478" y="946043"/>
            <a:ext cx="7938122" cy="1744999"/>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1440000" lvl="0" algn="just" defTabSz="914400"/>
            <a:r>
              <a:rPr lang="id-ID" sz="2800" kern="0" dirty="0" smtClean="0">
                <a:solidFill>
                  <a:prstClr val="black"/>
                </a:solidFill>
                <a:latin typeface="Forte" panose="03060902040502070203" pitchFamily="66" charset="0"/>
              </a:rPr>
              <a:t>Seluruh </a:t>
            </a:r>
            <a:r>
              <a:rPr lang="id-ID" sz="2800" kern="0" dirty="0">
                <a:solidFill>
                  <a:prstClr val="black"/>
                </a:solidFill>
                <a:latin typeface="Forte" panose="03060902040502070203" pitchFamily="66" charset="0"/>
              </a:rPr>
              <a:t>jabatan telah memiliki standar kompetensi jabatan</a:t>
            </a:r>
          </a:p>
        </p:txBody>
      </p:sp>
      <p:sp>
        <p:nvSpPr>
          <p:cNvPr id="22" name="Rounded Rectangle 21"/>
          <p:cNvSpPr/>
          <p:nvPr/>
        </p:nvSpPr>
        <p:spPr>
          <a:xfrm>
            <a:off x="291478" y="2870984"/>
            <a:ext cx="7938122" cy="1744999"/>
          </a:xfrm>
          <a:prstGeom prst="round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rtlCol="0" anchor="ctr"/>
          <a:lstStyle/>
          <a:p>
            <a:pPr marL="1440000" lvl="0" algn="just" defTabSz="914400"/>
            <a:r>
              <a:rPr lang="id-ID" sz="2800" kern="0" dirty="0" smtClean="0">
                <a:solidFill>
                  <a:prstClr val="black"/>
                </a:solidFill>
                <a:latin typeface="Forte" panose="03060902040502070203" pitchFamily="66" charset="0"/>
              </a:rPr>
              <a:t>Perencanaan </a:t>
            </a:r>
            <a:r>
              <a:rPr lang="id-ID" sz="2800" kern="0" dirty="0">
                <a:solidFill>
                  <a:prstClr val="black"/>
                </a:solidFill>
                <a:latin typeface="Forte" panose="03060902040502070203" pitchFamily="66" charset="0"/>
              </a:rPr>
              <a:t>kebutuhan pegawai sesuai dengan beban kerja</a:t>
            </a:r>
          </a:p>
        </p:txBody>
      </p:sp>
      <p:sp>
        <p:nvSpPr>
          <p:cNvPr id="23" name="Rounded Rectangle 22"/>
          <p:cNvSpPr/>
          <p:nvPr/>
        </p:nvSpPr>
        <p:spPr>
          <a:xfrm>
            <a:off x="291478" y="4795925"/>
            <a:ext cx="7938122" cy="1744999"/>
          </a:xfrm>
          <a:prstGeom prst="round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0" anchor="ctr"/>
          <a:lstStyle/>
          <a:p>
            <a:pPr marL="1440000" lvl="0" algn="just" defTabSz="914400"/>
            <a:r>
              <a:rPr lang="fi-FI" sz="2800" kern="0" dirty="0" smtClean="0">
                <a:solidFill>
                  <a:prstClr val="black"/>
                </a:solidFill>
                <a:latin typeface="Forte" panose="03060902040502070203" pitchFamily="66" charset="0"/>
              </a:rPr>
              <a:t>Pelaksanaan </a:t>
            </a:r>
            <a:r>
              <a:rPr lang="fi-FI" sz="2800" kern="0" dirty="0">
                <a:solidFill>
                  <a:prstClr val="black"/>
                </a:solidFill>
                <a:latin typeface="Forte" panose="03060902040502070203" pitchFamily="66" charset="0"/>
              </a:rPr>
              <a:t>seleksi dan promosi dilakukan secara terbuka</a:t>
            </a:r>
            <a:endParaRPr kumimoji="0" lang="id-ID" sz="2800" b="0" i="0" u="none" strike="noStrike" kern="0" cap="none" spc="0" normalizeH="0" baseline="0" noProof="0" dirty="0" smtClean="0">
              <a:ln>
                <a:noFill/>
              </a:ln>
              <a:solidFill>
                <a:prstClr val="black"/>
              </a:solidFill>
              <a:effectLst/>
              <a:uLnTx/>
              <a:uFillTx/>
              <a:latin typeface="Forte" panose="03060902040502070203" pitchFamily="66" charset="0"/>
            </a:endParaRPr>
          </a:p>
        </p:txBody>
      </p:sp>
      <p:sp>
        <p:nvSpPr>
          <p:cNvPr id="24" name="Rounded Rectangle 23"/>
          <p:cNvSpPr/>
          <p:nvPr/>
        </p:nvSpPr>
        <p:spPr>
          <a:xfrm>
            <a:off x="563283" y="1258705"/>
            <a:ext cx="1082351" cy="1119674"/>
          </a:xfrm>
          <a:prstGeom prst="round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a:noFill/>
                </a:ln>
                <a:solidFill>
                  <a:prstClr val="white"/>
                </a:solidFill>
                <a:effectLst/>
                <a:uLnTx/>
                <a:uFillTx/>
                <a:latin typeface="Forte" panose="03060902040502070203" pitchFamily="66" charset="0"/>
              </a:rPr>
              <a:t>1</a:t>
            </a:r>
            <a:endParaRPr kumimoji="0" lang="id-ID" sz="5400" b="0" i="0" u="none" strike="noStrike" kern="0" cap="none" spc="0" normalizeH="0" baseline="0" noProof="0" dirty="0" smtClean="0">
              <a:ln>
                <a:noFill/>
              </a:ln>
              <a:solidFill>
                <a:prstClr val="white"/>
              </a:solidFill>
              <a:effectLst/>
              <a:uLnTx/>
              <a:uFillTx/>
              <a:latin typeface="Forte" panose="03060902040502070203" pitchFamily="66" charset="0"/>
            </a:endParaRPr>
          </a:p>
        </p:txBody>
      </p:sp>
      <p:sp>
        <p:nvSpPr>
          <p:cNvPr id="25" name="Rounded Rectangle 24"/>
          <p:cNvSpPr/>
          <p:nvPr/>
        </p:nvSpPr>
        <p:spPr>
          <a:xfrm>
            <a:off x="563283" y="3183646"/>
            <a:ext cx="1082351" cy="1119674"/>
          </a:xfrm>
          <a:prstGeom prst="round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a:noFill/>
                </a:ln>
                <a:solidFill>
                  <a:prstClr val="white"/>
                </a:solidFill>
                <a:effectLst/>
                <a:uLnTx/>
                <a:uFillTx/>
                <a:latin typeface="Forte" panose="03060902040502070203" pitchFamily="66" charset="0"/>
              </a:rPr>
              <a:t>2</a:t>
            </a:r>
            <a:endParaRPr kumimoji="0" lang="id-ID" sz="5400" b="0" i="0" u="none" strike="noStrike" kern="0" cap="none" spc="0" normalizeH="0" baseline="0" noProof="0" dirty="0" smtClean="0">
              <a:ln>
                <a:noFill/>
              </a:ln>
              <a:solidFill>
                <a:prstClr val="white"/>
              </a:solidFill>
              <a:effectLst/>
              <a:uLnTx/>
              <a:uFillTx/>
              <a:latin typeface="Forte" panose="03060902040502070203" pitchFamily="66" charset="0"/>
            </a:endParaRPr>
          </a:p>
        </p:txBody>
      </p:sp>
      <p:sp>
        <p:nvSpPr>
          <p:cNvPr id="26" name="Rounded Rectangle 25"/>
          <p:cNvSpPr/>
          <p:nvPr/>
        </p:nvSpPr>
        <p:spPr>
          <a:xfrm>
            <a:off x="563282" y="5108587"/>
            <a:ext cx="1082351" cy="1119674"/>
          </a:xfrm>
          <a:prstGeom prst="roundRect">
            <a:avLst/>
          </a:pr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a:noFill/>
                </a:ln>
                <a:solidFill>
                  <a:prstClr val="white"/>
                </a:solidFill>
                <a:effectLst/>
                <a:uLnTx/>
                <a:uFillTx/>
                <a:latin typeface="Forte" panose="03060902040502070203" pitchFamily="66" charset="0"/>
              </a:rPr>
              <a:t>3</a:t>
            </a:r>
            <a:endParaRPr kumimoji="0" lang="id-ID" sz="5400" b="0" i="0" u="none" strike="noStrike" kern="0" cap="none" spc="0" normalizeH="0" baseline="0" noProof="0" dirty="0" smtClean="0">
              <a:ln>
                <a:noFill/>
              </a:ln>
              <a:solidFill>
                <a:prstClr val="white"/>
              </a:solidFill>
              <a:effectLst/>
              <a:uLnTx/>
              <a:uFillTx/>
              <a:latin typeface="Forte" panose="03060902040502070203" pitchFamily="66" charset="0"/>
            </a:endParaRPr>
          </a:p>
        </p:txBody>
      </p:sp>
      <p:sp>
        <p:nvSpPr>
          <p:cNvPr id="32" name="Slide Number Placeholder 1"/>
          <p:cNvSpPr>
            <a:spLocks noGrp="1"/>
          </p:cNvSpPr>
          <p:nvPr>
            <p:ph type="sldNum" sz="quarter" idx="12"/>
          </p:nvPr>
        </p:nvSpPr>
        <p:spPr>
          <a:xfrm>
            <a:off x="11410950" y="6362700"/>
            <a:ext cx="782908" cy="358785"/>
          </a:xfrm>
        </p:spPr>
        <p:txBody>
          <a:bodyPr/>
          <a:lstStyle/>
          <a:p>
            <a:pPr algn="ctr">
              <a:defRPr/>
            </a:pPr>
            <a:r>
              <a:rPr lang="en-AU" sz="1600" b="1" dirty="0" smtClean="0">
                <a:solidFill>
                  <a:prstClr val="white"/>
                </a:solidFill>
                <a:latin typeface="Tahoma" panose="020B0604030504040204" pitchFamily="34" charset="0"/>
                <a:ea typeface="Tahoma" panose="020B0604030504040204" pitchFamily="34" charset="0"/>
                <a:cs typeface="Tahoma" panose="020B0604030504040204" pitchFamily="34" charset="0"/>
              </a:rPr>
              <a:t>3</a:t>
            </a:r>
            <a:endParaRPr lang="en-AU" sz="1600" b="1"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pic>
        <p:nvPicPr>
          <p:cNvPr id="1026" name="Picture 2" descr="Hasil gambar untuk pelantikan pejabat jat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7382" y="946043"/>
            <a:ext cx="3165021" cy="174437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asil gambar untuk seleksi jabat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7382" y="4795924"/>
            <a:ext cx="3165021" cy="174499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asil gambar untuk pns kerj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7383" y="2870983"/>
            <a:ext cx="3165021" cy="1744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912953"/>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asil gambar untuk lelang jabat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7381" y="946042"/>
            <a:ext cx="3165021" cy="1744999"/>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1"/>
          <p:cNvSpPr>
            <a:spLocks noGrp="1"/>
          </p:cNvSpPr>
          <p:nvPr>
            <p:ph type="sldNum" sz="quarter" idx="12"/>
          </p:nvPr>
        </p:nvSpPr>
        <p:spPr>
          <a:xfrm>
            <a:off x="11410950" y="6362700"/>
            <a:ext cx="782908" cy="358785"/>
          </a:xfrm>
        </p:spPr>
        <p:txBody>
          <a:bodyPr/>
          <a:lstStyle/>
          <a:p>
            <a:pPr algn="ctr">
              <a:defRPr/>
            </a:pPr>
            <a:fld id="{62F67C14-8B30-4914-8FE9-2F20989C2D48}" type="slidenum">
              <a:rPr lang="en-AU" sz="1600" b="1" smtClean="0">
                <a:solidFill>
                  <a:prstClr val="white"/>
                </a:solidFill>
                <a:latin typeface="Tahoma" panose="020B0604030504040204" pitchFamily="34" charset="0"/>
                <a:ea typeface="Tahoma" panose="020B0604030504040204" pitchFamily="34" charset="0"/>
                <a:cs typeface="Tahoma" panose="020B0604030504040204" pitchFamily="34" charset="0"/>
              </a:rPr>
              <a:pPr algn="ctr">
                <a:defRPr/>
              </a:pPr>
              <a:t>4</a:t>
            </a:fld>
            <a:endParaRPr lang="en-AU" sz="1600" b="1"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6" name="Parallelogram 5"/>
          <p:cNvSpPr/>
          <p:nvPr/>
        </p:nvSpPr>
        <p:spPr>
          <a:xfrm>
            <a:off x="-396550" y="188651"/>
            <a:ext cx="12455200" cy="504045"/>
          </a:xfrm>
          <a:prstGeom prst="parallelogram">
            <a:avLst>
              <a:gd name="adj" fmla="val 47676"/>
            </a:avLst>
          </a:prstGeom>
          <a:solidFill>
            <a:schemeClr val="bg1">
              <a:lumMod val="95000"/>
              <a:lumOff val="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44000" algn="just"/>
            <a:r>
              <a:rPr lang="en-US" sz="2800" dirty="0">
                <a:solidFill>
                  <a:prstClr val="white"/>
                </a:solidFill>
                <a:latin typeface="Cooper Black" pitchFamily="18" charset="0"/>
              </a:rPr>
              <a:t>Sembilan </a:t>
            </a:r>
            <a:r>
              <a:rPr lang="en-US" sz="2800" dirty="0" err="1">
                <a:solidFill>
                  <a:prstClr val="white"/>
                </a:solidFill>
                <a:latin typeface="Cooper Black" pitchFamily="18" charset="0"/>
              </a:rPr>
              <a:t>indikator</a:t>
            </a:r>
            <a:r>
              <a:rPr lang="en-US" sz="2800" dirty="0">
                <a:solidFill>
                  <a:prstClr val="white"/>
                </a:solidFill>
                <a:latin typeface="Cooper Black" pitchFamily="18" charset="0"/>
              </a:rPr>
              <a:t> merit </a:t>
            </a:r>
            <a:r>
              <a:rPr lang="en-US" sz="2800" dirty="0" err="1">
                <a:solidFill>
                  <a:prstClr val="white"/>
                </a:solidFill>
                <a:latin typeface="Cooper Black" pitchFamily="18" charset="0"/>
              </a:rPr>
              <a:t>sistem</a:t>
            </a:r>
            <a:endParaRPr lang="en-US" sz="2800" dirty="0">
              <a:solidFill>
                <a:prstClr val="white"/>
              </a:solidFill>
              <a:latin typeface="Cooper Black" pitchFamily="18" charset="0"/>
            </a:endParaRPr>
          </a:p>
        </p:txBody>
      </p:sp>
      <p:pic>
        <p:nvPicPr>
          <p:cNvPr id="7" name="Picture 2" descr="E:\FOLDER KERJA\Logo\logo jawa timur Fix.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79512" y="87352"/>
            <a:ext cx="506288" cy="720070"/>
          </a:xfrm>
          <a:prstGeom prst="rect">
            <a:avLst/>
          </a:prstGeom>
          <a:noFill/>
          <a:extLst>
            <a:ext uri="{909E8E84-426E-40DD-AFC4-6F175D3DCCD1}">
              <a14:hiddenFill xmlns:a14="http://schemas.microsoft.com/office/drawing/2010/main">
                <a:solidFill>
                  <a:srgbClr val="FFFFFF"/>
                </a:solidFill>
              </a14:hiddenFill>
            </a:ext>
          </a:extLst>
        </p:spPr>
      </p:pic>
      <p:sp>
        <p:nvSpPr>
          <p:cNvPr id="19" name="Rounded Rectangle 18"/>
          <p:cNvSpPr/>
          <p:nvPr/>
        </p:nvSpPr>
        <p:spPr>
          <a:xfrm>
            <a:off x="291478" y="946043"/>
            <a:ext cx="7938122" cy="1744999"/>
          </a:xfrm>
          <a:prstGeom prst="roundRect">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ln>
          <a:effectLst>
            <a:outerShdw blurRad="40000" dist="20000" dir="5400000" rotWithShape="0">
              <a:srgbClr val="000000">
                <a:alpha val="38000"/>
              </a:srgbClr>
            </a:outerShdw>
          </a:effectLst>
        </p:spPr>
        <p:txBody>
          <a:bodyPr rtlCol="0" anchor="ctr"/>
          <a:lstStyle/>
          <a:p>
            <a:pPr marL="1440000" lvl="0" algn="just" defTabSz="914400"/>
            <a:r>
              <a:rPr lang="id-ID" sz="2800" kern="0" dirty="0" smtClean="0">
                <a:solidFill>
                  <a:prstClr val="black"/>
                </a:solidFill>
                <a:latin typeface="Forte" panose="03060902040502070203" pitchFamily="66" charset="0"/>
              </a:rPr>
              <a:t>Menerapkan </a:t>
            </a:r>
            <a:r>
              <a:rPr lang="id-ID" sz="2800" kern="0" dirty="0">
                <a:solidFill>
                  <a:prstClr val="black"/>
                </a:solidFill>
                <a:latin typeface="Forte" panose="03060902040502070203" pitchFamily="66" charset="0"/>
              </a:rPr>
              <a:t>manajemen karier, perencanaan, pengembangan, pola karier dan kelompok rencana suksesi yang diperoleh dari manajemen talenta</a:t>
            </a:r>
          </a:p>
        </p:txBody>
      </p:sp>
      <p:sp>
        <p:nvSpPr>
          <p:cNvPr id="20" name="Rounded Rectangle 19"/>
          <p:cNvSpPr/>
          <p:nvPr/>
        </p:nvSpPr>
        <p:spPr>
          <a:xfrm>
            <a:off x="291478" y="2870984"/>
            <a:ext cx="7938122" cy="1744999"/>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1440000" lvl="0" algn="just" defTabSz="914400"/>
            <a:r>
              <a:rPr lang="id-ID" sz="2800" kern="0" dirty="0" smtClean="0">
                <a:solidFill>
                  <a:prstClr val="black"/>
                </a:solidFill>
                <a:latin typeface="Forte" panose="03060902040502070203" pitchFamily="66" charset="0"/>
              </a:rPr>
              <a:t>Menerapkan </a:t>
            </a:r>
            <a:r>
              <a:rPr lang="id-ID" sz="2800" kern="0" dirty="0">
                <a:solidFill>
                  <a:prstClr val="black"/>
                </a:solidFill>
                <a:latin typeface="Forte" panose="03060902040502070203" pitchFamily="66" charset="0"/>
              </a:rPr>
              <a:t>kode etik dan kode perilaku pegawai asn</a:t>
            </a:r>
          </a:p>
        </p:txBody>
      </p:sp>
      <p:sp>
        <p:nvSpPr>
          <p:cNvPr id="21" name="Rounded Rectangle 20"/>
          <p:cNvSpPr/>
          <p:nvPr/>
        </p:nvSpPr>
        <p:spPr>
          <a:xfrm>
            <a:off x="291478" y="4795925"/>
            <a:ext cx="7938122" cy="1744999"/>
          </a:xfrm>
          <a:prstGeom prst="round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1440000" lvl="0" algn="just" defTabSz="914400"/>
            <a:r>
              <a:rPr lang="id-ID" sz="2800" kern="0" dirty="0" smtClean="0">
                <a:solidFill>
                  <a:prstClr val="black"/>
                </a:solidFill>
                <a:latin typeface="Forte" panose="03060902040502070203" pitchFamily="66" charset="0"/>
              </a:rPr>
              <a:t>Memberikan </a:t>
            </a:r>
            <a:r>
              <a:rPr lang="id-ID" sz="2800" kern="0" dirty="0">
                <a:solidFill>
                  <a:prstClr val="black"/>
                </a:solidFill>
                <a:latin typeface="Forte" panose="03060902040502070203" pitchFamily="66" charset="0"/>
              </a:rPr>
              <a:t>penghargaan dan mengenakan sanksi berdasarkan pada penilaian kinerja yang objektif dan transparan</a:t>
            </a:r>
          </a:p>
        </p:txBody>
      </p:sp>
      <p:sp>
        <p:nvSpPr>
          <p:cNvPr id="22" name="Rounded Rectangle 21"/>
          <p:cNvSpPr/>
          <p:nvPr/>
        </p:nvSpPr>
        <p:spPr>
          <a:xfrm>
            <a:off x="563283" y="1258705"/>
            <a:ext cx="1082351" cy="1119674"/>
          </a:xfrm>
          <a:prstGeom prst="roundRect">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a:noFill/>
                </a:ln>
                <a:solidFill>
                  <a:prstClr val="white"/>
                </a:solidFill>
                <a:effectLst/>
                <a:uLnTx/>
                <a:uFillTx/>
                <a:latin typeface="Forte" panose="03060902040502070203" pitchFamily="66" charset="0"/>
              </a:rPr>
              <a:t>4</a:t>
            </a:r>
            <a:endParaRPr kumimoji="0" lang="id-ID" sz="5400" b="0" i="0" u="none" strike="noStrike" kern="0" cap="none" spc="0" normalizeH="0" baseline="0" noProof="0" dirty="0" smtClean="0">
              <a:ln>
                <a:noFill/>
              </a:ln>
              <a:solidFill>
                <a:prstClr val="white"/>
              </a:solidFill>
              <a:effectLst/>
              <a:uLnTx/>
              <a:uFillTx/>
              <a:latin typeface="Forte" panose="03060902040502070203" pitchFamily="66" charset="0"/>
            </a:endParaRPr>
          </a:p>
        </p:txBody>
      </p:sp>
      <p:sp>
        <p:nvSpPr>
          <p:cNvPr id="23" name="Rounded Rectangle 22"/>
          <p:cNvSpPr/>
          <p:nvPr/>
        </p:nvSpPr>
        <p:spPr>
          <a:xfrm>
            <a:off x="563283" y="3183646"/>
            <a:ext cx="1082351" cy="1119674"/>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a:noFill/>
                </a:ln>
                <a:solidFill>
                  <a:prstClr val="white"/>
                </a:solidFill>
                <a:effectLst/>
                <a:uLnTx/>
                <a:uFillTx/>
                <a:latin typeface="Forte" panose="03060902040502070203" pitchFamily="66" charset="0"/>
              </a:rPr>
              <a:t>5</a:t>
            </a:r>
            <a:endParaRPr kumimoji="0" lang="id-ID" sz="5400" b="0" i="0" u="none" strike="noStrike" kern="0" cap="none" spc="0" normalizeH="0" baseline="0" noProof="0" dirty="0" smtClean="0">
              <a:ln>
                <a:noFill/>
              </a:ln>
              <a:solidFill>
                <a:prstClr val="white"/>
              </a:solidFill>
              <a:effectLst/>
              <a:uLnTx/>
              <a:uFillTx/>
              <a:latin typeface="Forte" panose="03060902040502070203" pitchFamily="66" charset="0"/>
            </a:endParaRPr>
          </a:p>
        </p:txBody>
      </p:sp>
      <p:sp>
        <p:nvSpPr>
          <p:cNvPr id="24" name="Rounded Rectangle 23"/>
          <p:cNvSpPr/>
          <p:nvPr/>
        </p:nvSpPr>
        <p:spPr>
          <a:xfrm>
            <a:off x="563282" y="5108587"/>
            <a:ext cx="1082351" cy="1119674"/>
          </a:xfrm>
          <a:prstGeom prst="roundRect">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a:noFill/>
                </a:ln>
                <a:solidFill>
                  <a:prstClr val="white"/>
                </a:solidFill>
                <a:effectLst/>
                <a:uLnTx/>
                <a:uFillTx/>
                <a:latin typeface="Forte" panose="03060902040502070203" pitchFamily="66" charset="0"/>
              </a:rPr>
              <a:t>6</a:t>
            </a:r>
            <a:endParaRPr kumimoji="0" lang="id-ID" sz="5400" b="0" i="0" u="none" strike="noStrike" kern="0" cap="none" spc="0" normalizeH="0" baseline="0" noProof="0" dirty="0" smtClean="0">
              <a:ln>
                <a:noFill/>
              </a:ln>
              <a:solidFill>
                <a:prstClr val="white"/>
              </a:solidFill>
              <a:effectLst/>
              <a:uLnTx/>
              <a:uFillTx/>
              <a:latin typeface="Forte" panose="03060902040502070203" pitchFamily="66" charset="0"/>
            </a:endParaRPr>
          </a:p>
        </p:txBody>
      </p:sp>
      <p:sp>
        <p:nvSpPr>
          <p:cNvPr id="25" name="Content Placeholder 26"/>
          <p:cNvSpPr>
            <a:spLocks noGrp="1"/>
          </p:cNvSpPr>
          <p:nvPr>
            <p:ph idx="1"/>
          </p:nvPr>
        </p:nvSpPr>
        <p:spPr>
          <a:xfrm rot="2105483">
            <a:off x="9770650" y="229072"/>
            <a:ext cx="2911352" cy="1275998"/>
          </a:xfrm>
        </p:spPr>
        <p:txBody>
          <a:bodyPr>
            <a:normAutofit/>
          </a:bodyPr>
          <a:lstStyle/>
          <a:p>
            <a:pPr marL="0" indent="0" algn="ctr">
              <a:buNone/>
            </a:pPr>
            <a:r>
              <a:rPr lang="en-US" sz="4800" cap="none" dirty="0" err="1" smtClean="0">
                <a:ln>
                  <a:solidFill>
                    <a:srgbClr val="FFFF00"/>
                  </a:solidFill>
                </a:ln>
                <a:solidFill>
                  <a:srgbClr val="FF0000"/>
                </a:solidFill>
                <a:latin typeface="Mistral" panose="03090702030407020403" pitchFamily="66" charset="0"/>
              </a:rPr>
              <a:t>Lanjutan</a:t>
            </a:r>
            <a:endParaRPr lang="id-ID" sz="4800" cap="none" dirty="0">
              <a:ln>
                <a:solidFill>
                  <a:srgbClr val="FFFF00"/>
                </a:solidFill>
              </a:ln>
              <a:solidFill>
                <a:srgbClr val="FF0000"/>
              </a:solidFill>
              <a:latin typeface="Mistral" panose="03090702030407020403" pitchFamily="66" charset="0"/>
            </a:endParaRPr>
          </a:p>
        </p:txBody>
      </p:sp>
      <p:pic>
        <p:nvPicPr>
          <p:cNvPr id="2052" name="Picture 4" descr="Gambar terka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7381" y="2870984"/>
            <a:ext cx="3165021" cy="174499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Gambar terka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7381" y="4795924"/>
            <a:ext cx="3165021" cy="1744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946943"/>
      </p:ext>
    </p:extLst>
  </p:cSld>
  <p:clrMapOvr>
    <a:masterClrMapping/>
  </p:clrMapOvr>
  <p:transition spd="slow">
    <p:comb/>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asil gambar untuk diklat pim  jawa timu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7382" y="941058"/>
            <a:ext cx="3165020" cy="174998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1"/>
          <p:cNvSpPr>
            <a:spLocks noGrp="1"/>
          </p:cNvSpPr>
          <p:nvPr>
            <p:ph type="sldNum" sz="quarter" idx="12"/>
          </p:nvPr>
        </p:nvSpPr>
        <p:spPr>
          <a:xfrm>
            <a:off x="11410950" y="6362700"/>
            <a:ext cx="782908" cy="358785"/>
          </a:xfrm>
        </p:spPr>
        <p:txBody>
          <a:bodyPr/>
          <a:lstStyle/>
          <a:p>
            <a:pPr algn="ctr">
              <a:defRPr/>
            </a:pPr>
            <a:fld id="{62F67C14-8B30-4914-8FE9-2F20989C2D48}" type="slidenum">
              <a:rPr lang="en-AU" sz="1600" b="1" smtClean="0">
                <a:solidFill>
                  <a:prstClr val="white"/>
                </a:solidFill>
                <a:latin typeface="Tahoma" panose="020B0604030504040204" pitchFamily="34" charset="0"/>
                <a:ea typeface="Tahoma" panose="020B0604030504040204" pitchFamily="34" charset="0"/>
                <a:cs typeface="Tahoma" panose="020B0604030504040204" pitchFamily="34" charset="0"/>
              </a:rPr>
              <a:pPr algn="ctr">
                <a:defRPr/>
              </a:pPr>
              <a:t>5</a:t>
            </a:fld>
            <a:endParaRPr lang="en-AU" sz="1600" b="1"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6" name="Parallelogram 5"/>
          <p:cNvSpPr/>
          <p:nvPr/>
        </p:nvSpPr>
        <p:spPr>
          <a:xfrm>
            <a:off x="-396550" y="188651"/>
            <a:ext cx="12455200" cy="504045"/>
          </a:xfrm>
          <a:prstGeom prst="parallelogram">
            <a:avLst>
              <a:gd name="adj" fmla="val 47676"/>
            </a:avLst>
          </a:prstGeom>
          <a:solidFill>
            <a:schemeClr val="bg1">
              <a:lumMod val="95000"/>
              <a:lumOff val="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44000" algn="just"/>
            <a:r>
              <a:rPr lang="en-US" sz="2800" dirty="0">
                <a:solidFill>
                  <a:prstClr val="white"/>
                </a:solidFill>
                <a:latin typeface="Cooper Black" pitchFamily="18" charset="0"/>
              </a:rPr>
              <a:t>Sembilan </a:t>
            </a:r>
            <a:r>
              <a:rPr lang="en-US" sz="2800" dirty="0" err="1">
                <a:solidFill>
                  <a:prstClr val="white"/>
                </a:solidFill>
                <a:latin typeface="Cooper Black" pitchFamily="18" charset="0"/>
              </a:rPr>
              <a:t>indikator</a:t>
            </a:r>
            <a:r>
              <a:rPr lang="en-US" sz="2800" dirty="0">
                <a:solidFill>
                  <a:prstClr val="white"/>
                </a:solidFill>
                <a:latin typeface="Cooper Black" pitchFamily="18" charset="0"/>
              </a:rPr>
              <a:t> merit </a:t>
            </a:r>
            <a:r>
              <a:rPr lang="en-US" sz="2800" dirty="0" err="1">
                <a:solidFill>
                  <a:prstClr val="white"/>
                </a:solidFill>
                <a:latin typeface="Cooper Black" pitchFamily="18" charset="0"/>
              </a:rPr>
              <a:t>sistem</a:t>
            </a:r>
            <a:endParaRPr lang="en-US" sz="2800" dirty="0">
              <a:solidFill>
                <a:prstClr val="white"/>
              </a:solidFill>
              <a:latin typeface="Cooper Black" pitchFamily="18" charset="0"/>
            </a:endParaRPr>
          </a:p>
        </p:txBody>
      </p:sp>
      <p:pic>
        <p:nvPicPr>
          <p:cNvPr id="7" name="Picture 2" descr="E:\FOLDER KERJA\Logo\logo jawa timur Fix.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79512" y="87352"/>
            <a:ext cx="506288" cy="720070"/>
          </a:xfrm>
          <a:prstGeom prst="rect">
            <a:avLst/>
          </a:prstGeom>
          <a:noFill/>
          <a:extLst>
            <a:ext uri="{909E8E84-426E-40DD-AFC4-6F175D3DCCD1}">
              <a14:hiddenFill xmlns:a14="http://schemas.microsoft.com/office/drawing/2010/main">
                <a:solidFill>
                  <a:srgbClr val="FFFFFF"/>
                </a:solidFill>
              </a14:hiddenFill>
            </a:ext>
          </a:extLst>
        </p:spPr>
      </p:pic>
      <p:sp>
        <p:nvSpPr>
          <p:cNvPr id="19" name="Rounded Rectangle 18"/>
          <p:cNvSpPr/>
          <p:nvPr/>
        </p:nvSpPr>
        <p:spPr>
          <a:xfrm>
            <a:off x="291478" y="946043"/>
            <a:ext cx="7938122" cy="1744999"/>
          </a:xfrm>
          <a:prstGeom prst="roundRect">
            <a:avLst/>
          </a:prstGeom>
          <a:gradFill rotWithShape="1">
            <a:gsLst>
              <a:gs pos="0">
                <a:srgbClr val="00FFFF"/>
              </a:gs>
              <a:gs pos="35000">
                <a:srgbClr val="5DFFFF"/>
              </a:gs>
              <a:gs pos="100000">
                <a:srgbClr val="CDFFFF"/>
              </a:gs>
            </a:gsLst>
            <a:lin ang="16200000" scaled="1"/>
          </a:gradFill>
          <a:ln w="9525" cap="flat" cmpd="sng" algn="ctr">
            <a:solidFill>
              <a:srgbClr val="00FFFF"/>
            </a:solidFill>
            <a:prstDash val="solid"/>
          </a:ln>
          <a:effectLst>
            <a:outerShdw blurRad="40000" dist="20000" dir="5400000" rotWithShape="0">
              <a:srgbClr val="000000">
                <a:alpha val="38000"/>
              </a:srgbClr>
            </a:outerShdw>
          </a:effectLst>
        </p:spPr>
        <p:txBody>
          <a:bodyPr rtlCol="0" anchor="ctr"/>
          <a:lstStyle/>
          <a:p>
            <a:pPr marL="1440000" lvl="0" algn="just" defTabSz="914400"/>
            <a:r>
              <a:rPr lang="id-ID" sz="2800" kern="0" dirty="0" smtClean="0">
                <a:solidFill>
                  <a:prstClr val="black"/>
                </a:solidFill>
                <a:latin typeface="Forte" panose="03060902040502070203" pitchFamily="66" charset="0"/>
              </a:rPr>
              <a:t>Merencanakan </a:t>
            </a:r>
            <a:r>
              <a:rPr lang="id-ID" sz="2800" kern="0" dirty="0">
                <a:solidFill>
                  <a:prstClr val="black"/>
                </a:solidFill>
                <a:latin typeface="Forte" panose="03060902040502070203" pitchFamily="66" charset="0"/>
              </a:rPr>
              <a:t>dan memberikan kesempatan pengembangan kompetensi sesuai hasil penilaian kinerja</a:t>
            </a:r>
          </a:p>
        </p:txBody>
      </p:sp>
      <p:sp>
        <p:nvSpPr>
          <p:cNvPr id="20" name="Rounded Rectangle 19"/>
          <p:cNvSpPr/>
          <p:nvPr/>
        </p:nvSpPr>
        <p:spPr>
          <a:xfrm>
            <a:off x="291478" y="2870984"/>
            <a:ext cx="7938122" cy="1744999"/>
          </a:xfrm>
          <a:prstGeom prst="roundRect">
            <a:avLst/>
          </a:prstGeom>
          <a:gradFill rotWithShape="1">
            <a:gsLst>
              <a:gs pos="0">
                <a:srgbClr val="CBA9E5"/>
              </a:gs>
              <a:gs pos="35000">
                <a:srgbClr val="DAC1ED"/>
              </a:gs>
              <a:gs pos="100000">
                <a:srgbClr val="DEC8EE"/>
              </a:gs>
            </a:gsLst>
            <a:lin ang="16200000" scaled="1"/>
          </a:gradFill>
          <a:ln w="9525" cap="flat" cmpd="sng" algn="ctr">
            <a:solidFill>
              <a:srgbClr val="7030A0"/>
            </a:solidFill>
            <a:prstDash val="solid"/>
          </a:ln>
          <a:effectLst>
            <a:outerShdw blurRad="40000" dist="20000" dir="5400000" rotWithShape="0">
              <a:srgbClr val="000000">
                <a:alpha val="38000"/>
              </a:srgbClr>
            </a:outerShdw>
          </a:effectLst>
        </p:spPr>
        <p:txBody>
          <a:bodyPr rtlCol="0" anchor="ctr"/>
          <a:lstStyle/>
          <a:p>
            <a:pPr marL="1440000" lvl="0" algn="just" defTabSz="914400"/>
            <a:r>
              <a:rPr lang="id-ID" sz="2800" kern="0" dirty="0" smtClean="0">
                <a:solidFill>
                  <a:prstClr val="black"/>
                </a:solidFill>
                <a:latin typeface="Forte" panose="03060902040502070203" pitchFamily="66" charset="0"/>
              </a:rPr>
              <a:t>Memberikan </a:t>
            </a:r>
            <a:r>
              <a:rPr lang="id-ID" sz="2800" kern="0" dirty="0">
                <a:solidFill>
                  <a:prstClr val="black"/>
                </a:solidFill>
                <a:latin typeface="Forte" panose="03060902040502070203" pitchFamily="66" charset="0"/>
              </a:rPr>
              <a:t>perlindungan kepada pegawai asn dari tindakan penyalahgunaan wewenang</a:t>
            </a:r>
          </a:p>
        </p:txBody>
      </p:sp>
      <p:sp>
        <p:nvSpPr>
          <p:cNvPr id="21" name="Rounded Rectangle 20"/>
          <p:cNvSpPr/>
          <p:nvPr/>
        </p:nvSpPr>
        <p:spPr>
          <a:xfrm>
            <a:off x="291478" y="4795925"/>
            <a:ext cx="7938122" cy="1744999"/>
          </a:xfrm>
          <a:prstGeom prst="roundRect">
            <a:avLst/>
          </a:prstGeom>
          <a:ln>
            <a:solidFill>
              <a:srgbClr val="FFFF00"/>
            </a:solidFill>
          </a:ln>
        </p:spPr>
        <p:style>
          <a:lnRef idx="1">
            <a:schemeClr val="accent3"/>
          </a:lnRef>
          <a:fillRef idx="2">
            <a:schemeClr val="accent3"/>
          </a:fillRef>
          <a:effectRef idx="1">
            <a:schemeClr val="accent3"/>
          </a:effectRef>
          <a:fontRef idx="minor">
            <a:schemeClr val="dk1"/>
          </a:fontRef>
        </p:style>
        <p:txBody>
          <a:bodyPr rtlCol="0" anchor="ctr"/>
          <a:lstStyle/>
          <a:p>
            <a:pPr marL="1440000" lvl="0" algn="just" defTabSz="914400"/>
            <a:r>
              <a:rPr lang="id-ID" sz="2800" kern="0" dirty="0" smtClean="0">
                <a:solidFill>
                  <a:prstClr val="black"/>
                </a:solidFill>
                <a:latin typeface="Forte" panose="03060902040502070203" pitchFamily="66" charset="0"/>
              </a:rPr>
              <a:t>Memiliki </a:t>
            </a:r>
            <a:r>
              <a:rPr lang="id-ID" sz="2800" kern="0" dirty="0">
                <a:solidFill>
                  <a:prstClr val="black"/>
                </a:solidFill>
                <a:latin typeface="Forte" panose="03060902040502070203" pitchFamily="66" charset="0"/>
              </a:rPr>
              <a:t>sistem informasi berbasis kompetensi yang terintegrasi dan dapat diakses </a:t>
            </a:r>
            <a:r>
              <a:rPr lang="id-ID" sz="2800" kern="0" dirty="0" smtClean="0">
                <a:solidFill>
                  <a:prstClr val="black"/>
                </a:solidFill>
                <a:latin typeface="Forte" panose="03060902040502070203" pitchFamily="66" charset="0"/>
              </a:rPr>
              <a:t>oleh </a:t>
            </a:r>
            <a:r>
              <a:rPr lang="id-ID" sz="2800" kern="0" dirty="0">
                <a:solidFill>
                  <a:prstClr val="black"/>
                </a:solidFill>
                <a:latin typeface="Forte" panose="03060902040502070203" pitchFamily="66" charset="0"/>
              </a:rPr>
              <a:t>seluruh pegawai asn</a:t>
            </a:r>
          </a:p>
        </p:txBody>
      </p:sp>
      <p:sp>
        <p:nvSpPr>
          <p:cNvPr id="22" name="Rounded Rectangle 21"/>
          <p:cNvSpPr/>
          <p:nvPr/>
        </p:nvSpPr>
        <p:spPr>
          <a:xfrm>
            <a:off x="563283" y="1258705"/>
            <a:ext cx="1082351" cy="1119674"/>
          </a:xfrm>
          <a:prstGeom prst="roundRect">
            <a:avLst/>
          </a:prstGeom>
          <a:gradFill rotWithShape="1">
            <a:gsLst>
              <a:gs pos="0">
                <a:srgbClr val="004240"/>
              </a:gs>
              <a:gs pos="80000">
                <a:srgbClr val="009692"/>
              </a:gs>
              <a:gs pos="100000">
                <a:srgbClr val="00C0BC"/>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a:noFill/>
                </a:ln>
                <a:solidFill>
                  <a:prstClr val="white"/>
                </a:solidFill>
                <a:effectLst/>
                <a:uLnTx/>
                <a:uFillTx/>
                <a:latin typeface="Forte" panose="03060902040502070203" pitchFamily="66" charset="0"/>
              </a:rPr>
              <a:t>7</a:t>
            </a:r>
            <a:endParaRPr kumimoji="0" lang="id-ID" sz="5400" b="0" i="0" u="none" strike="noStrike" kern="0" cap="none" spc="0" normalizeH="0" baseline="0" noProof="0" dirty="0" smtClean="0">
              <a:ln>
                <a:noFill/>
              </a:ln>
              <a:solidFill>
                <a:prstClr val="white"/>
              </a:solidFill>
              <a:effectLst/>
              <a:uLnTx/>
              <a:uFillTx/>
              <a:latin typeface="Forte" panose="03060902040502070203" pitchFamily="66" charset="0"/>
            </a:endParaRPr>
          </a:p>
        </p:txBody>
      </p:sp>
      <p:sp>
        <p:nvSpPr>
          <p:cNvPr id="23" name="Rounded Rectangle 22"/>
          <p:cNvSpPr/>
          <p:nvPr/>
        </p:nvSpPr>
        <p:spPr>
          <a:xfrm>
            <a:off x="563283" y="3183646"/>
            <a:ext cx="1082351" cy="1119674"/>
          </a:xfrm>
          <a:prstGeom prst="roundRect">
            <a:avLst/>
          </a:prstGeom>
          <a:gradFill rotWithShape="1">
            <a:gsLst>
              <a:gs pos="0">
                <a:srgbClr val="461E64"/>
              </a:gs>
              <a:gs pos="80000">
                <a:srgbClr val="552579"/>
              </a:gs>
              <a:gs pos="100000">
                <a:srgbClr val="7030A0"/>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a:noFill/>
                </a:ln>
                <a:solidFill>
                  <a:prstClr val="white"/>
                </a:solidFill>
                <a:effectLst/>
                <a:uLnTx/>
                <a:uFillTx/>
                <a:latin typeface="Forte" panose="03060902040502070203" pitchFamily="66" charset="0"/>
              </a:rPr>
              <a:t>8</a:t>
            </a:r>
            <a:endParaRPr kumimoji="0" lang="id-ID" sz="5400" b="0" i="0" u="none" strike="noStrike" kern="0" cap="none" spc="0" normalizeH="0" baseline="0" noProof="0" dirty="0" smtClean="0">
              <a:ln>
                <a:noFill/>
              </a:ln>
              <a:solidFill>
                <a:prstClr val="white"/>
              </a:solidFill>
              <a:effectLst/>
              <a:uLnTx/>
              <a:uFillTx/>
              <a:latin typeface="Forte" panose="03060902040502070203" pitchFamily="66" charset="0"/>
            </a:endParaRPr>
          </a:p>
        </p:txBody>
      </p:sp>
      <p:sp>
        <p:nvSpPr>
          <p:cNvPr id="24" name="Rounded Rectangle 23"/>
          <p:cNvSpPr/>
          <p:nvPr/>
        </p:nvSpPr>
        <p:spPr>
          <a:xfrm>
            <a:off x="563282" y="5108587"/>
            <a:ext cx="1082351" cy="1119674"/>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a:noFill/>
                </a:ln>
                <a:solidFill>
                  <a:prstClr val="white"/>
                </a:solidFill>
                <a:effectLst/>
                <a:uLnTx/>
                <a:uFillTx/>
                <a:latin typeface="Forte" panose="03060902040502070203" pitchFamily="66" charset="0"/>
              </a:rPr>
              <a:t>9</a:t>
            </a:r>
            <a:endParaRPr kumimoji="0" lang="id-ID" sz="5400" b="0" i="0" u="none" strike="noStrike" kern="0" cap="none" spc="0" normalizeH="0" baseline="0" noProof="0" dirty="0" smtClean="0">
              <a:ln>
                <a:noFill/>
              </a:ln>
              <a:solidFill>
                <a:prstClr val="white"/>
              </a:solidFill>
              <a:effectLst/>
              <a:uLnTx/>
              <a:uFillTx/>
              <a:latin typeface="Forte" panose="03060902040502070203" pitchFamily="66" charset="0"/>
            </a:endParaRPr>
          </a:p>
        </p:txBody>
      </p:sp>
      <p:sp>
        <p:nvSpPr>
          <p:cNvPr id="25" name="Content Placeholder 26"/>
          <p:cNvSpPr>
            <a:spLocks noGrp="1"/>
          </p:cNvSpPr>
          <p:nvPr>
            <p:ph idx="1"/>
          </p:nvPr>
        </p:nvSpPr>
        <p:spPr>
          <a:xfrm rot="2105483">
            <a:off x="9770650" y="229072"/>
            <a:ext cx="2911352" cy="1275998"/>
          </a:xfrm>
        </p:spPr>
        <p:txBody>
          <a:bodyPr>
            <a:normAutofit/>
          </a:bodyPr>
          <a:lstStyle/>
          <a:p>
            <a:pPr marL="0" indent="0" algn="ctr">
              <a:buNone/>
            </a:pPr>
            <a:r>
              <a:rPr lang="en-US" sz="4800" cap="none" dirty="0" err="1" smtClean="0">
                <a:ln>
                  <a:solidFill>
                    <a:srgbClr val="FFFF00"/>
                  </a:solidFill>
                </a:ln>
                <a:solidFill>
                  <a:srgbClr val="FF0000"/>
                </a:solidFill>
                <a:latin typeface="Mistral" panose="03090702030407020403" pitchFamily="66" charset="0"/>
              </a:rPr>
              <a:t>Lanjutan</a:t>
            </a:r>
            <a:endParaRPr lang="id-ID" sz="4800" cap="none" dirty="0">
              <a:ln>
                <a:solidFill>
                  <a:srgbClr val="FFFF00"/>
                </a:solidFill>
              </a:ln>
              <a:solidFill>
                <a:srgbClr val="FF0000"/>
              </a:solidFill>
              <a:latin typeface="Mistral" panose="03090702030407020403" pitchFamily="66" charset="0"/>
            </a:endParaRPr>
          </a:p>
        </p:txBody>
      </p:sp>
      <p:pic>
        <p:nvPicPr>
          <p:cNvPr id="13" name="Picture 6" descr="Hasil gambar untuk korpr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7381" y="2870983"/>
            <a:ext cx="3165021" cy="174499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asil gambar untuk seleksi jabata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7381" y="4795923"/>
            <a:ext cx="3165021" cy="1745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3997285"/>
      </p:ext>
    </p:extLst>
  </p:cSld>
  <p:clrMapOvr>
    <a:masterClrMapping/>
  </p:clrMapOvr>
  <mc:AlternateContent xmlns:mc="http://schemas.openxmlformats.org/markup-compatibility/2006" xmlns:p14="http://schemas.microsoft.com/office/powerpoint/2010/main">
    <mc:Choice Requires="p14">
      <p:transition spd="slow" p14:dur="1250">
        <p:blinds dir="vert"/>
      </p:transition>
    </mc:Choice>
    <mc:Fallback xmlns="">
      <p:transition spd="slow">
        <p:blinds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9512" y="908721"/>
            <a:ext cx="5760000" cy="2692895"/>
          </a:xfrm>
          <a:ln>
            <a:solidFill>
              <a:schemeClr val="tx1"/>
            </a:solidFill>
          </a:ln>
        </p:spPr>
        <p:txBody>
          <a:bodyPr>
            <a:normAutofit/>
          </a:bodyPr>
          <a:lstStyle/>
          <a:p>
            <a:pPr marL="0" indent="0" algn="just">
              <a:lnSpc>
                <a:spcPct val="150000"/>
              </a:lnSpc>
              <a:spcAft>
                <a:spcPts val="0"/>
              </a:spcAft>
              <a:buNone/>
            </a:pPr>
            <a:r>
              <a:rPr lang="en-US" sz="2400" b="1" cap="none" dirty="0" smtClean="0">
                <a:solidFill>
                  <a:schemeClr val="tx1"/>
                </a:solidFill>
                <a:latin typeface="Segoe Print" panose="02000600000000000000" pitchFamily="2" charset="0"/>
              </a:rPr>
              <a:t>U</a:t>
            </a:r>
            <a:r>
              <a:rPr lang="id-ID" sz="2400" b="1" cap="none" dirty="0" smtClean="0">
                <a:solidFill>
                  <a:schemeClr val="tx1"/>
                </a:solidFill>
                <a:latin typeface="Segoe Print" panose="02000600000000000000" pitchFamily="2" charset="0"/>
              </a:rPr>
              <a:t>ntuk </a:t>
            </a:r>
            <a:r>
              <a:rPr lang="id-ID" sz="2400" b="1" cap="none" dirty="0">
                <a:solidFill>
                  <a:schemeClr val="tx1"/>
                </a:solidFill>
                <a:latin typeface="Segoe Print" panose="02000600000000000000" pitchFamily="2" charset="0"/>
              </a:rPr>
              <a:t>meningkatkan kemampuan petugas kepegawaian di setiap perangkat daerah dalam menyelesaikan </a:t>
            </a:r>
            <a:r>
              <a:rPr lang="id-ID" sz="2400" b="1" cap="none" dirty="0" smtClean="0">
                <a:solidFill>
                  <a:schemeClr val="tx1"/>
                </a:solidFill>
                <a:latin typeface="Segoe Print" panose="02000600000000000000" pitchFamily="2" charset="0"/>
              </a:rPr>
              <a:t>tugasnya</a:t>
            </a:r>
            <a:endParaRPr lang="en-US" sz="2400" b="1" cap="none" dirty="0" smtClean="0">
              <a:solidFill>
                <a:schemeClr val="tx1"/>
              </a:solidFill>
              <a:latin typeface="Segoe Print" panose="02000600000000000000" pitchFamily="2" charset="0"/>
            </a:endParaRPr>
          </a:p>
        </p:txBody>
      </p:sp>
      <p:sp>
        <p:nvSpPr>
          <p:cNvPr id="5" name="Slide Number Placeholder 1"/>
          <p:cNvSpPr>
            <a:spLocks noGrp="1"/>
          </p:cNvSpPr>
          <p:nvPr>
            <p:ph type="sldNum" sz="quarter" idx="12"/>
          </p:nvPr>
        </p:nvSpPr>
        <p:spPr>
          <a:xfrm>
            <a:off x="11410950" y="6362700"/>
            <a:ext cx="782908" cy="358785"/>
          </a:xfrm>
        </p:spPr>
        <p:txBody>
          <a:bodyPr/>
          <a:lstStyle/>
          <a:p>
            <a:pPr algn="ctr">
              <a:defRPr/>
            </a:pPr>
            <a:fld id="{62F67C14-8B30-4914-8FE9-2F20989C2D48}" type="slidenum">
              <a:rPr lang="en-AU" sz="1600" b="1" smtClean="0">
                <a:solidFill>
                  <a:prstClr val="white"/>
                </a:solidFill>
                <a:latin typeface="Tahoma" panose="020B0604030504040204" pitchFamily="34" charset="0"/>
                <a:ea typeface="Tahoma" panose="020B0604030504040204" pitchFamily="34" charset="0"/>
                <a:cs typeface="Tahoma" panose="020B0604030504040204" pitchFamily="34" charset="0"/>
              </a:rPr>
              <a:pPr algn="ctr">
                <a:defRPr/>
              </a:pPr>
              <a:t>6</a:t>
            </a:fld>
            <a:endParaRPr lang="en-AU" sz="1600" b="1"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6" name="Parallelogram 5"/>
          <p:cNvSpPr/>
          <p:nvPr/>
        </p:nvSpPr>
        <p:spPr>
          <a:xfrm>
            <a:off x="-396550" y="188651"/>
            <a:ext cx="12455200" cy="504045"/>
          </a:xfrm>
          <a:prstGeom prst="parallelogram">
            <a:avLst>
              <a:gd name="adj" fmla="val 47676"/>
            </a:avLst>
          </a:prstGeom>
          <a:solidFill>
            <a:schemeClr val="bg1">
              <a:lumMod val="95000"/>
              <a:lumOff val="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44000" algn="just"/>
            <a:r>
              <a:rPr lang="en-US" sz="2800" dirty="0" err="1" smtClean="0">
                <a:solidFill>
                  <a:prstClr val="white"/>
                </a:solidFill>
                <a:latin typeface="Cooper Black" pitchFamily="18" charset="0"/>
              </a:rPr>
              <a:t>Tujuan</a:t>
            </a:r>
            <a:r>
              <a:rPr lang="en-US" sz="2800" dirty="0" smtClean="0">
                <a:solidFill>
                  <a:prstClr val="white"/>
                </a:solidFill>
                <a:latin typeface="Cooper Black" pitchFamily="18" charset="0"/>
              </a:rPr>
              <a:t> </a:t>
            </a:r>
            <a:r>
              <a:rPr lang="en-US" sz="2800" dirty="0" err="1" smtClean="0">
                <a:solidFill>
                  <a:prstClr val="white"/>
                </a:solidFill>
                <a:latin typeface="Cooper Black" pitchFamily="18" charset="0"/>
              </a:rPr>
              <a:t>rapat</a:t>
            </a:r>
            <a:endParaRPr lang="en-US" sz="2800" dirty="0">
              <a:solidFill>
                <a:prstClr val="white"/>
              </a:solidFill>
              <a:latin typeface="Cooper Black" pitchFamily="18" charset="0"/>
            </a:endParaRPr>
          </a:p>
        </p:txBody>
      </p:sp>
      <p:pic>
        <p:nvPicPr>
          <p:cNvPr id="7" name="Picture 2" descr="E:\FOLDER KERJA\Logo\logo jawa timur Fi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79512" y="87352"/>
            <a:ext cx="506288" cy="720070"/>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3"/>
          <p:cNvSpPr>
            <a:spLocks noGrp="1"/>
          </p:cNvSpPr>
          <p:nvPr>
            <p:ph sz="half" idx="2"/>
          </p:nvPr>
        </p:nvSpPr>
        <p:spPr>
          <a:xfrm>
            <a:off x="6116089" y="3782543"/>
            <a:ext cx="5760000" cy="2692895"/>
          </a:xfrm>
          <a:ln>
            <a:solidFill>
              <a:schemeClr val="tx1"/>
            </a:solidFill>
          </a:ln>
        </p:spPr>
        <p:txBody>
          <a:bodyPr>
            <a:normAutofit/>
          </a:bodyPr>
          <a:lstStyle/>
          <a:p>
            <a:pPr marL="0" indent="0" algn="just">
              <a:lnSpc>
                <a:spcPct val="150000"/>
              </a:lnSpc>
              <a:buNone/>
            </a:pPr>
            <a:r>
              <a:rPr lang="sv-SE" sz="2400" b="1" cap="none" dirty="0" smtClean="0">
                <a:solidFill>
                  <a:schemeClr val="tx1"/>
                </a:solidFill>
                <a:latin typeface="Segoe Print" panose="02000600000000000000" pitchFamily="2" charset="0"/>
              </a:rPr>
              <a:t>Agar mampu </a:t>
            </a:r>
            <a:r>
              <a:rPr lang="sv-SE" sz="2400" b="1" cap="none" dirty="0">
                <a:solidFill>
                  <a:schemeClr val="tx1"/>
                </a:solidFill>
                <a:latin typeface="Segoe Print" panose="02000600000000000000" pitchFamily="2" charset="0"/>
              </a:rPr>
              <a:t>menangani permasalahan pelanggaran disiplin pns diselesaikan secara cepat dan tepat sesuai ketentuan yang berlaku</a:t>
            </a:r>
            <a:endParaRPr lang="id-ID" sz="2400" b="1" cap="none" dirty="0">
              <a:solidFill>
                <a:schemeClr val="tx1"/>
              </a:solidFill>
              <a:latin typeface="Segoe Print" panose="02000600000000000000" pitchFamily="2" charset="0"/>
            </a:endParaRPr>
          </a:p>
        </p:txBody>
      </p:sp>
      <p:pic>
        <p:nvPicPr>
          <p:cNvPr id="5126" name="Picture 6" descr="http://bkpsdmd.babelprov.go.id/sites/default/files/styles/galleryformatter_slide/public/images/berita/BIMTEK.JPG?itok=kiAkrT-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6089" y="908721"/>
            <a:ext cx="5760000" cy="2715381"/>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Gambar terka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3817641"/>
            <a:ext cx="5760000" cy="2657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575697"/>
      </p:ext>
    </p:extLst>
  </p:cSld>
  <p:clrMapOvr>
    <a:masterClrMapping/>
  </p:clrMapOvr>
  <mc:AlternateContent xmlns:mc="http://schemas.openxmlformats.org/markup-compatibility/2006" xmlns:p14="http://schemas.microsoft.com/office/powerpoint/2010/main">
    <mc:Choice Requires="p14">
      <p:transition spd="slow" p14:dur="125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0" dur="500"/>
                                        <p:tgtEl>
                                          <p:spTgt spid="3">
                                            <p:txEl>
                                              <p:pRg st="0" end="0"/>
                                            </p:txEl>
                                          </p:spTgt>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2">
                                            <p:bg/>
                                          </p:spTgt>
                                        </p:tgtEl>
                                        <p:attrNameLst>
                                          <p:attrName>style.visibility</p:attrName>
                                        </p:attrNameLst>
                                      </p:cBhvr>
                                      <p:to>
                                        <p:strVal val="visible"/>
                                      </p:to>
                                    </p:set>
                                    <p:animEffect transition="in" filter="randombar(horizontal)">
                                      <p:cBhvr>
                                        <p:cTn id="14" dur="500"/>
                                        <p:tgtEl>
                                          <p:spTgt spid="12">
                                            <p:bg/>
                                          </p:spTgt>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17"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12"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35495" y="815416"/>
            <a:ext cx="11707688" cy="2110217"/>
          </a:xfrm>
        </p:spPr>
        <p:txBody>
          <a:bodyPr>
            <a:normAutofit/>
          </a:bodyPr>
          <a:lstStyle/>
          <a:p>
            <a:pPr marL="0" indent="0" algn="just">
              <a:lnSpc>
                <a:spcPct val="150000"/>
              </a:lnSpc>
              <a:spcAft>
                <a:spcPts val="0"/>
              </a:spcAft>
              <a:buNone/>
            </a:pPr>
            <a:r>
              <a:rPr lang="en-US" sz="2000" b="1" cap="none" dirty="0" smtClean="0">
                <a:solidFill>
                  <a:schemeClr val="tx1"/>
                </a:solidFill>
                <a:latin typeface="Segoe Print" panose="02000600000000000000" pitchFamily="2" charset="0"/>
              </a:rPr>
              <a:t>M</a:t>
            </a:r>
            <a:r>
              <a:rPr lang="id-ID" sz="2000" b="1" cap="none" dirty="0" smtClean="0">
                <a:solidFill>
                  <a:schemeClr val="tx1"/>
                </a:solidFill>
                <a:latin typeface="Segoe Print" panose="02000600000000000000" pitchFamily="2" charset="0"/>
              </a:rPr>
              <a:t>erupakan </a:t>
            </a:r>
            <a:r>
              <a:rPr lang="id-ID" sz="2000" b="1" cap="none" dirty="0">
                <a:solidFill>
                  <a:schemeClr val="tx1"/>
                </a:solidFill>
                <a:latin typeface="Segoe Print" panose="02000600000000000000" pitchFamily="2" charset="0"/>
              </a:rPr>
              <a:t>suatu upaya untuk meningkatkan efisiensi, efektifitas dan derajat profesionalisme penyelenggaraan tugas dan fungsi serta kewajiban kepegawaian, sejak perencanaan, pengadaan, pengembangan kualitas, penempatan, promosi, penggajian, dan kesejahteraan serta pemberhentiannya, membutuhkan pegawai yang handal.</a:t>
            </a:r>
          </a:p>
        </p:txBody>
      </p:sp>
      <p:sp>
        <p:nvSpPr>
          <p:cNvPr id="5" name="Slide Number Placeholder 1"/>
          <p:cNvSpPr>
            <a:spLocks noGrp="1"/>
          </p:cNvSpPr>
          <p:nvPr>
            <p:ph type="sldNum" sz="quarter" idx="12"/>
          </p:nvPr>
        </p:nvSpPr>
        <p:spPr>
          <a:xfrm>
            <a:off x="11410950" y="6362700"/>
            <a:ext cx="782908" cy="358785"/>
          </a:xfrm>
        </p:spPr>
        <p:txBody>
          <a:bodyPr/>
          <a:lstStyle/>
          <a:p>
            <a:pPr algn="ctr">
              <a:defRPr/>
            </a:pPr>
            <a:fld id="{62F67C14-8B30-4914-8FE9-2F20989C2D48}" type="slidenum">
              <a:rPr lang="en-AU" sz="1600" b="1" smtClean="0">
                <a:solidFill>
                  <a:prstClr val="white"/>
                </a:solidFill>
                <a:latin typeface="Tahoma" panose="020B0604030504040204" pitchFamily="34" charset="0"/>
                <a:ea typeface="Tahoma" panose="020B0604030504040204" pitchFamily="34" charset="0"/>
                <a:cs typeface="Tahoma" panose="020B0604030504040204" pitchFamily="34" charset="0"/>
              </a:rPr>
              <a:pPr algn="ctr">
                <a:defRPr/>
              </a:pPr>
              <a:t>7</a:t>
            </a:fld>
            <a:endParaRPr lang="en-AU" sz="1600" b="1"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6" name="Parallelogram 5"/>
          <p:cNvSpPr/>
          <p:nvPr/>
        </p:nvSpPr>
        <p:spPr>
          <a:xfrm>
            <a:off x="-396550" y="188651"/>
            <a:ext cx="12455200" cy="504045"/>
          </a:xfrm>
          <a:prstGeom prst="parallelogram">
            <a:avLst>
              <a:gd name="adj" fmla="val 47676"/>
            </a:avLst>
          </a:prstGeom>
          <a:solidFill>
            <a:schemeClr val="bg1">
              <a:lumMod val="95000"/>
              <a:lumOff val="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44000" algn="just"/>
            <a:r>
              <a:rPr lang="en-US" sz="2800" dirty="0" err="1">
                <a:solidFill>
                  <a:prstClr val="white"/>
                </a:solidFill>
                <a:latin typeface="Cooper Black" pitchFamily="18" charset="0"/>
              </a:rPr>
              <a:t>Penerapan</a:t>
            </a:r>
            <a:r>
              <a:rPr lang="en-US" sz="2800" dirty="0">
                <a:solidFill>
                  <a:prstClr val="white"/>
                </a:solidFill>
                <a:latin typeface="Cooper Black" pitchFamily="18" charset="0"/>
              </a:rPr>
              <a:t> </a:t>
            </a:r>
            <a:r>
              <a:rPr lang="en-US" sz="2800" dirty="0" err="1">
                <a:solidFill>
                  <a:prstClr val="white"/>
                </a:solidFill>
                <a:latin typeface="Cooper Black" pitchFamily="18" charset="0"/>
              </a:rPr>
              <a:t>manajemen</a:t>
            </a:r>
            <a:r>
              <a:rPr lang="en-US" sz="2800" dirty="0">
                <a:solidFill>
                  <a:prstClr val="white"/>
                </a:solidFill>
                <a:latin typeface="Cooper Black" pitchFamily="18" charset="0"/>
              </a:rPr>
              <a:t> </a:t>
            </a:r>
            <a:r>
              <a:rPr lang="en-US" sz="2800" dirty="0" err="1">
                <a:solidFill>
                  <a:prstClr val="white"/>
                </a:solidFill>
                <a:latin typeface="Cooper Black" pitchFamily="18" charset="0"/>
              </a:rPr>
              <a:t>kepegawaian</a:t>
            </a:r>
            <a:endParaRPr lang="en-US" sz="2800" dirty="0">
              <a:solidFill>
                <a:prstClr val="white"/>
              </a:solidFill>
              <a:latin typeface="Cooper Black" pitchFamily="18" charset="0"/>
            </a:endParaRPr>
          </a:p>
        </p:txBody>
      </p:sp>
      <p:pic>
        <p:nvPicPr>
          <p:cNvPr id="7" name="Picture 2" descr="E:\FOLDER KERJA\Logo\logo jawa timur Fi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79512" y="87352"/>
            <a:ext cx="506288" cy="72007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asil gambar untuk rekrutmen cp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495" y="2925633"/>
            <a:ext cx="5657305" cy="357187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asil gambar untuk pns bekerj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760" y="2925633"/>
            <a:ext cx="5867400" cy="357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206151"/>
      </p:ext>
    </p:extLst>
  </p:cSld>
  <p:clrMapOvr>
    <a:masterClrMapping/>
  </p:clrMapOvr>
  <mc:AlternateContent xmlns:mc="http://schemas.openxmlformats.org/markup-compatibility/2006" xmlns:p14="http://schemas.microsoft.com/office/powerpoint/2010/main">
    <mc:Choice Requires="p14">
      <p:transition spd="slow" p14:dur="125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9511" y="946043"/>
            <a:ext cx="7247655" cy="2039749"/>
          </a:xfrm>
        </p:spPr>
        <p:txBody>
          <a:bodyPr>
            <a:normAutofit fontScale="92500" lnSpcReduction="10000"/>
          </a:bodyPr>
          <a:lstStyle/>
          <a:p>
            <a:pPr marL="0" indent="0" algn="just">
              <a:lnSpc>
                <a:spcPct val="160000"/>
              </a:lnSpc>
              <a:spcAft>
                <a:spcPts val="0"/>
              </a:spcAft>
              <a:buNone/>
            </a:pPr>
            <a:r>
              <a:rPr lang="id-ID" sz="2000" b="1" cap="none" dirty="0" smtClean="0">
                <a:solidFill>
                  <a:srgbClr val="FFFF00"/>
                </a:solidFill>
                <a:latin typeface="Segoe Print" panose="02000600000000000000" pitchFamily="2" charset="0"/>
              </a:rPr>
              <a:t>Pelanggaran </a:t>
            </a:r>
            <a:r>
              <a:rPr lang="id-ID" sz="2000" b="1" cap="none" dirty="0">
                <a:solidFill>
                  <a:srgbClr val="FFFF00"/>
                </a:solidFill>
                <a:latin typeface="Segoe Print" panose="02000600000000000000" pitchFamily="2" charset="0"/>
              </a:rPr>
              <a:t>disiplin karena tindak pidana</a:t>
            </a:r>
            <a:r>
              <a:rPr lang="id-ID" sz="2000" b="1" cap="none" dirty="0">
                <a:solidFill>
                  <a:schemeClr val="tx1"/>
                </a:solidFill>
                <a:latin typeface="Segoe Print" panose="02000600000000000000" pitchFamily="2" charset="0"/>
              </a:rPr>
              <a:t> bisa </a:t>
            </a:r>
            <a:r>
              <a:rPr lang="en-US" sz="2000" b="1" cap="none" dirty="0" err="1" smtClean="0">
                <a:solidFill>
                  <a:schemeClr val="tx1"/>
                </a:solidFill>
                <a:latin typeface="Segoe Print" panose="02000600000000000000" pitchFamily="2" charset="0"/>
              </a:rPr>
              <a:t>terjadi</a:t>
            </a:r>
            <a:r>
              <a:rPr lang="en-US" sz="2000" b="1" cap="none" dirty="0" smtClean="0">
                <a:solidFill>
                  <a:schemeClr val="tx1"/>
                </a:solidFill>
                <a:latin typeface="Segoe Print" panose="02000600000000000000" pitchFamily="2" charset="0"/>
              </a:rPr>
              <a:t> </a:t>
            </a:r>
            <a:r>
              <a:rPr lang="id-ID" sz="2000" b="1" cap="none" dirty="0" smtClean="0">
                <a:solidFill>
                  <a:schemeClr val="tx1"/>
                </a:solidFill>
                <a:latin typeface="Segoe Print" panose="02000600000000000000" pitchFamily="2" charset="0"/>
              </a:rPr>
              <a:t>karena </a:t>
            </a:r>
            <a:r>
              <a:rPr lang="id-ID" sz="2000" b="1" cap="none" dirty="0">
                <a:solidFill>
                  <a:schemeClr val="tx1"/>
                </a:solidFill>
                <a:latin typeface="Segoe Print" panose="02000600000000000000" pitchFamily="2" charset="0"/>
              </a:rPr>
              <a:t>pidana jabatan atau pidana non jabatan, hal ini bisa dijatuhi hukuman tingkat berat berupa pemberhentian dari pns. </a:t>
            </a:r>
          </a:p>
        </p:txBody>
      </p:sp>
      <p:sp>
        <p:nvSpPr>
          <p:cNvPr id="5" name="Slide Number Placeholder 1"/>
          <p:cNvSpPr>
            <a:spLocks noGrp="1"/>
          </p:cNvSpPr>
          <p:nvPr>
            <p:ph type="sldNum" sz="quarter" idx="12"/>
          </p:nvPr>
        </p:nvSpPr>
        <p:spPr>
          <a:xfrm>
            <a:off x="11410950" y="6362700"/>
            <a:ext cx="782908" cy="358785"/>
          </a:xfrm>
        </p:spPr>
        <p:txBody>
          <a:bodyPr/>
          <a:lstStyle/>
          <a:p>
            <a:pPr algn="ctr">
              <a:defRPr/>
            </a:pPr>
            <a:fld id="{62F67C14-8B30-4914-8FE9-2F20989C2D48}" type="slidenum">
              <a:rPr lang="en-AU" sz="1600" b="1" smtClean="0">
                <a:solidFill>
                  <a:prstClr val="white"/>
                </a:solidFill>
                <a:latin typeface="Tahoma" panose="020B0604030504040204" pitchFamily="34" charset="0"/>
                <a:ea typeface="Tahoma" panose="020B0604030504040204" pitchFamily="34" charset="0"/>
                <a:cs typeface="Tahoma" panose="020B0604030504040204" pitchFamily="34" charset="0"/>
              </a:rPr>
              <a:pPr algn="ctr">
                <a:defRPr/>
              </a:pPr>
              <a:t>8</a:t>
            </a:fld>
            <a:endParaRPr lang="en-AU" sz="1600" b="1"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6" name="Parallelogram 5"/>
          <p:cNvSpPr/>
          <p:nvPr/>
        </p:nvSpPr>
        <p:spPr>
          <a:xfrm>
            <a:off x="-396550" y="188651"/>
            <a:ext cx="12455200" cy="504045"/>
          </a:xfrm>
          <a:prstGeom prst="parallelogram">
            <a:avLst>
              <a:gd name="adj" fmla="val 47676"/>
            </a:avLst>
          </a:prstGeom>
          <a:solidFill>
            <a:schemeClr val="bg1">
              <a:lumMod val="95000"/>
              <a:lumOff val="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44000" algn="just"/>
            <a:r>
              <a:rPr lang="en-US" sz="2800" dirty="0" err="1" smtClean="0">
                <a:solidFill>
                  <a:prstClr val="white"/>
                </a:solidFill>
                <a:latin typeface="Cooper Black" pitchFamily="18" charset="0"/>
              </a:rPr>
              <a:t>Pelanggaran</a:t>
            </a:r>
            <a:r>
              <a:rPr lang="en-US" sz="2800" dirty="0" smtClean="0">
                <a:solidFill>
                  <a:prstClr val="white"/>
                </a:solidFill>
                <a:latin typeface="Cooper Black" pitchFamily="18" charset="0"/>
              </a:rPr>
              <a:t> </a:t>
            </a:r>
            <a:r>
              <a:rPr lang="en-US" sz="2800" dirty="0" err="1" smtClean="0">
                <a:solidFill>
                  <a:prstClr val="white"/>
                </a:solidFill>
                <a:latin typeface="Cooper Black" pitchFamily="18" charset="0"/>
              </a:rPr>
              <a:t>Disiplin</a:t>
            </a:r>
            <a:endParaRPr lang="en-US" sz="2800" dirty="0">
              <a:solidFill>
                <a:prstClr val="white"/>
              </a:solidFill>
              <a:latin typeface="Cooper Black" pitchFamily="18" charset="0"/>
            </a:endParaRPr>
          </a:p>
        </p:txBody>
      </p:sp>
      <p:pic>
        <p:nvPicPr>
          <p:cNvPr id="7" name="Picture 2" descr="E:\FOLDER KERJA\Logo\logo jawa timur Fi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79512" y="87352"/>
            <a:ext cx="506288" cy="720070"/>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3"/>
          <p:cNvSpPr>
            <a:spLocks noGrp="1"/>
          </p:cNvSpPr>
          <p:nvPr>
            <p:ph sz="half" idx="2"/>
          </p:nvPr>
        </p:nvSpPr>
        <p:spPr>
          <a:xfrm>
            <a:off x="179511" y="2855169"/>
            <a:ext cx="7247655" cy="3686923"/>
          </a:xfrm>
        </p:spPr>
        <p:txBody>
          <a:bodyPr>
            <a:normAutofit fontScale="92500" lnSpcReduction="10000"/>
          </a:bodyPr>
          <a:lstStyle/>
          <a:p>
            <a:pPr marL="0" indent="0" algn="just">
              <a:lnSpc>
                <a:spcPct val="160000"/>
              </a:lnSpc>
              <a:buNone/>
            </a:pPr>
            <a:r>
              <a:rPr lang="sv-SE" sz="2000" b="1" cap="none" dirty="0" smtClean="0">
                <a:solidFill>
                  <a:srgbClr val="FFFF00"/>
                </a:solidFill>
                <a:latin typeface="Segoe Print" panose="02000600000000000000" pitchFamily="2" charset="0"/>
              </a:rPr>
              <a:t>Pelanggaran </a:t>
            </a:r>
            <a:r>
              <a:rPr lang="sv-SE" sz="2000" b="1" cap="none" dirty="0">
                <a:solidFill>
                  <a:srgbClr val="FFFF00"/>
                </a:solidFill>
                <a:latin typeface="Segoe Print" panose="02000600000000000000" pitchFamily="2" charset="0"/>
              </a:rPr>
              <a:t>disiplin karena </a:t>
            </a:r>
            <a:r>
              <a:rPr lang="sv-SE" sz="2000" b="1" cap="none" dirty="0" smtClean="0">
                <a:solidFill>
                  <a:srgbClr val="FFFF00"/>
                </a:solidFill>
                <a:latin typeface="Segoe Print" panose="02000600000000000000" pitchFamily="2" charset="0"/>
              </a:rPr>
              <a:t>bukan </a:t>
            </a:r>
            <a:r>
              <a:rPr lang="sv-SE" sz="2000" b="1" cap="none" dirty="0">
                <a:solidFill>
                  <a:srgbClr val="FFFF00"/>
                </a:solidFill>
                <a:latin typeface="Segoe Print" panose="02000600000000000000" pitchFamily="2" charset="0"/>
              </a:rPr>
              <a:t>pidana</a:t>
            </a:r>
            <a:r>
              <a:rPr lang="sv-SE" sz="2000" b="1" cap="none" dirty="0">
                <a:solidFill>
                  <a:schemeClr val="tx1"/>
                </a:solidFill>
                <a:latin typeface="Segoe Print" panose="02000600000000000000" pitchFamily="2" charset="0"/>
              </a:rPr>
              <a:t> bisa terjadi </a:t>
            </a:r>
            <a:r>
              <a:rPr lang="sv-SE" sz="2000" b="1" cap="none" dirty="0" smtClean="0">
                <a:solidFill>
                  <a:schemeClr val="tx1"/>
                </a:solidFill>
                <a:latin typeface="Segoe Print" panose="02000600000000000000" pitchFamily="2" charset="0"/>
              </a:rPr>
              <a:t>:</a:t>
            </a:r>
          </a:p>
          <a:p>
            <a:pPr marL="457200" indent="-457200" algn="just">
              <a:lnSpc>
                <a:spcPct val="160000"/>
              </a:lnSpc>
              <a:buFont typeface="+mj-lt"/>
              <a:buAutoNum type="arabicPeriod"/>
            </a:pPr>
            <a:r>
              <a:rPr lang="id-ID" sz="2000" b="1" cap="none" dirty="0" smtClean="0">
                <a:solidFill>
                  <a:schemeClr val="tx1"/>
                </a:solidFill>
                <a:latin typeface="Segoe Print" panose="02000600000000000000" pitchFamily="2" charset="0"/>
              </a:rPr>
              <a:t>Pns </a:t>
            </a:r>
            <a:r>
              <a:rPr lang="id-ID" sz="2000" b="1" cap="none" dirty="0">
                <a:solidFill>
                  <a:schemeClr val="tx1"/>
                </a:solidFill>
                <a:latin typeface="Segoe Print" panose="02000600000000000000" pitchFamily="2" charset="0"/>
              </a:rPr>
              <a:t>melanggar peraturan disiplin pns baik kewajiban maupun larangan pns;</a:t>
            </a:r>
          </a:p>
          <a:p>
            <a:pPr marL="457200" indent="-457200" algn="just">
              <a:lnSpc>
                <a:spcPct val="160000"/>
              </a:lnSpc>
              <a:buFont typeface="+mj-lt"/>
              <a:buAutoNum type="arabicPeriod"/>
            </a:pPr>
            <a:r>
              <a:rPr lang="id-ID" sz="2000" b="1" cap="none" dirty="0" smtClean="0">
                <a:solidFill>
                  <a:schemeClr val="tx1"/>
                </a:solidFill>
                <a:latin typeface="Segoe Print" panose="02000600000000000000" pitchFamily="2" charset="0"/>
              </a:rPr>
              <a:t>Pns </a:t>
            </a:r>
            <a:r>
              <a:rPr lang="id-ID" sz="2000" b="1" cap="none" dirty="0">
                <a:solidFill>
                  <a:schemeClr val="tx1"/>
                </a:solidFill>
                <a:latin typeface="Segoe Print" panose="02000600000000000000" pitchFamily="2" charset="0"/>
              </a:rPr>
              <a:t>laki-laki melakukan perkawinan kedua dan seterusnya atau pns melakukan perceraian tanpa ijin pembina kepegawaian;</a:t>
            </a:r>
          </a:p>
          <a:p>
            <a:pPr marL="457200" indent="-457200" algn="just">
              <a:lnSpc>
                <a:spcPct val="160000"/>
              </a:lnSpc>
              <a:buFont typeface="+mj-lt"/>
              <a:buAutoNum type="arabicPeriod"/>
            </a:pPr>
            <a:r>
              <a:rPr lang="id-ID" sz="2000" b="1" cap="none" dirty="0" smtClean="0">
                <a:solidFill>
                  <a:schemeClr val="tx1"/>
                </a:solidFill>
                <a:latin typeface="Segoe Print" panose="02000600000000000000" pitchFamily="2" charset="0"/>
              </a:rPr>
              <a:t>Pns </a:t>
            </a:r>
            <a:r>
              <a:rPr lang="id-ID" sz="2000" b="1" cap="none" dirty="0">
                <a:solidFill>
                  <a:schemeClr val="tx1"/>
                </a:solidFill>
                <a:latin typeface="Segoe Print" panose="02000600000000000000" pitchFamily="2" charset="0"/>
              </a:rPr>
              <a:t>menjadi anggota parpol</a:t>
            </a:r>
            <a:r>
              <a:rPr lang="id-ID" sz="2000" b="1" cap="none" dirty="0" smtClean="0">
                <a:solidFill>
                  <a:schemeClr val="tx1"/>
                </a:solidFill>
                <a:latin typeface="Segoe Print" panose="02000600000000000000" pitchFamily="2" charset="0"/>
              </a:rPr>
              <a:t>.</a:t>
            </a:r>
            <a:endParaRPr lang="id-ID" sz="2000" b="1" cap="none" dirty="0">
              <a:solidFill>
                <a:schemeClr val="tx1"/>
              </a:solidFill>
              <a:latin typeface="Segoe Print" panose="02000600000000000000" pitchFamily="2" charset="0"/>
            </a:endParaRPr>
          </a:p>
        </p:txBody>
      </p:sp>
      <p:pic>
        <p:nvPicPr>
          <p:cNvPr id="3074" name="Picture 2" descr="Hasil gambar untuk pns menjadi anggota parpol"/>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0" b="100000" l="10000" r="90000">
                        <a14:foregroundMark x1="40500" y1="10056" x2="35167" y2="31844"/>
                        <a14:foregroundMark x1="28667" y1="10615" x2="46333" y2="33520"/>
                        <a14:foregroundMark x1="23500" y1="29330" x2="30333" y2="40782"/>
                        <a14:foregroundMark x1="33667" y1="40223" x2="46167" y2="10894"/>
                        <a14:foregroundMark x1="25500" y1="29330" x2="37667" y2="1676"/>
                        <a14:foregroundMark x1="25500" y1="29330" x2="34167" y2="34916"/>
                        <a14:foregroundMark x1="30667" y1="29609" x2="41333" y2="3352"/>
                        <a14:foregroundMark x1="32667" y1="44693" x2="34167" y2="22067"/>
                        <a14:foregroundMark x1="29333" y1="16201" x2="25833" y2="25419"/>
                        <a14:foregroundMark x1="42833" y1="4190" x2="46333" y2="11732"/>
                        <a14:foregroundMark x1="47333" y1="10056" x2="37500" y2="37151"/>
                        <a14:foregroundMark x1="36000" y1="5028" x2="44000" y2="3631"/>
                        <a14:foregroundMark x1="72000" y1="86313" x2="71833" y2="87709"/>
                      </a14:backgroundRemoval>
                    </a14:imgEffect>
                  </a14:imgLayer>
                </a14:imgProps>
              </a:ext>
              <a:ext uri="{28A0092B-C50C-407E-A947-70E740481C1C}">
                <a14:useLocalDpi xmlns:a14="http://schemas.microsoft.com/office/drawing/2010/main" val="0"/>
              </a:ext>
            </a:extLst>
          </a:blip>
          <a:srcRect l="17411" r="15987"/>
          <a:stretch/>
        </p:blipFill>
        <p:spPr bwMode="auto">
          <a:xfrm>
            <a:off x="8606970" y="3681407"/>
            <a:ext cx="3193143" cy="286068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asil gambar untuk tindak pidana"/>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2250" b="90000" l="0" r="96667"/>
                    </a14:imgEffect>
                  </a14:imgLayer>
                </a14:imgProps>
              </a:ext>
              <a:ext uri="{28A0092B-C50C-407E-A947-70E740481C1C}">
                <a14:useLocalDpi xmlns:a14="http://schemas.microsoft.com/office/drawing/2010/main" val="0"/>
              </a:ext>
            </a:extLst>
          </a:blip>
          <a:srcRect/>
          <a:stretch>
            <a:fillRect/>
          </a:stretch>
        </p:blipFill>
        <p:spPr bwMode="auto">
          <a:xfrm>
            <a:off x="7780586" y="1047643"/>
            <a:ext cx="2657475" cy="3044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0523882"/>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11" dur="500"/>
                                        <p:tgtEl>
                                          <p:spTgt spid="1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12">
                                            <p:txEl>
                                              <p:pRg st="1" end="1"/>
                                            </p:txEl>
                                          </p:spTgt>
                                        </p:tgtEl>
                                        <p:attrNameLst>
                                          <p:attrName>style.visibility</p:attrName>
                                        </p:attrNameLst>
                                      </p:cBhvr>
                                      <p:to>
                                        <p:strVal val="visible"/>
                                      </p:to>
                                    </p:set>
                                    <p:animEffect transition="in" filter="randombar(horizontal)">
                                      <p:cBhvr>
                                        <p:cTn id="16" dur="500"/>
                                        <p:tgtEl>
                                          <p:spTgt spid="1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randombar(horizontal)">
                                      <p:cBhvr>
                                        <p:cTn id="21" dur="500"/>
                                        <p:tgtEl>
                                          <p:spTgt spid="1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2">
                                            <p:txEl>
                                              <p:pRg st="3" end="3"/>
                                            </p:txEl>
                                          </p:spTgt>
                                        </p:tgtEl>
                                        <p:attrNameLst>
                                          <p:attrName>style.visibility</p:attrName>
                                        </p:attrNameLst>
                                      </p:cBhvr>
                                      <p:to>
                                        <p:strVal val="visible"/>
                                      </p:to>
                                    </p:set>
                                    <p:animEffect transition="in" filter="randombar(horizontal)">
                                      <p:cBhvr>
                                        <p:cTn id="26"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9512" y="836151"/>
            <a:ext cx="5760000" cy="5666250"/>
          </a:xfrm>
        </p:spPr>
        <p:txBody>
          <a:bodyPr>
            <a:normAutofit fontScale="92500" lnSpcReduction="10000"/>
          </a:bodyPr>
          <a:lstStyle/>
          <a:p>
            <a:pPr marL="0" indent="0" algn="just">
              <a:lnSpc>
                <a:spcPct val="150000"/>
              </a:lnSpc>
              <a:spcAft>
                <a:spcPts val="0"/>
              </a:spcAft>
              <a:buNone/>
            </a:pPr>
            <a:r>
              <a:rPr lang="en-US" sz="2600" cap="none" dirty="0" err="1" smtClean="0">
                <a:solidFill>
                  <a:srgbClr val="00FFFF"/>
                </a:solidFill>
                <a:effectLst>
                  <a:glow rad="38100">
                    <a:schemeClr val="bg1">
                      <a:lumMod val="50000"/>
                      <a:lumOff val="50000"/>
                      <a:alpha val="20000"/>
                    </a:schemeClr>
                  </a:glow>
                </a:effectLst>
                <a:latin typeface="Cooper Black" panose="0208090404030B020404" pitchFamily="18" charset="0"/>
              </a:rPr>
              <a:t>Pelanggaran</a:t>
            </a:r>
            <a:r>
              <a:rPr lang="en-US" sz="2600" cap="none" dirty="0" smtClean="0">
                <a:solidFill>
                  <a:srgbClr val="00FFFF"/>
                </a:solidFill>
                <a:effectLst>
                  <a:glow rad="38100">
                    <a:schemeClr val="bg1">
                      <a:lumMod val="50000"/>
                      <a:lumOff val="50000"/>
                      <a:alpha val="20000"/>
                    </a:schemeClr>
                  </a:glow>
                </a:effectLst>
                <a:latin typeface="Cooper Black" panose="0208090404030B020404" pitchFamily="18" charset="0"/>
              </a:rPr>
              <a:t> </a:t>
            </a:r>
            <a:r>
              <a:rPr lang="en-US" sz="2600" cap="none" dirty="0" err="1" smtClean="0">
                <a:solidFill>
                  <a:srgbClr val="00FFFF"/>
                </a:solidFill>
                <a:effectLst>
                  <a:glow rad="38100">
                    <a:schemeClr val="bg1">
                      <a:lumMod val="50000"/>
                      <a:lumOff val="50000"/>
                      <a:alpha val="20000"/>
                    </a:schemeClr>
                  </a:glow>
                </a:effectLst>
                <a:latin typeface="Cooper Black" panose="0208090404030B020404" pitchFamily="18" charset="0"/>
              </a:rPr>
              <a:t>Kode</a:t>
            </a:r>
            <a:r>
              <a:rPr lang="en-US" sz="2600" cap="none" dirty="0" smtClean="0">
                <a:solidFill>
                  <a:srgbClr val="00FFFF"/>
                </a:solidFill>
                <a:effectLst>
                  <a:glow rad="38100">
                    <a:schemeClr val="bg1">
                      <a:lumMod val="50000"/>
                      <a:lumOff val="50000"/>
                      <a:alpha val="20000"/>
                    </a:schemeClr>
                  </a:glow>
                </a:effectLst>
                <a:latin typeface="Cooper Black" panose="0208090404030B020404" pitchFamily="18" charset="0"/>
              </a:rPr>
              <a:t> </a:t>
            </a:r>
            <a:r>
              <a:rPr lang="en-US" sz="2600" cap="none" dirty="0" err="1" smtClean="0">
                <a:solidFill>
                  <a:srgbClr val="00FFFF"/>
                </a:solidFill>
                <a:effectLst>
                  <a:glow rad="38100">
                    <a:schemeClr val="bg1">
                      <a:lumMod val="50000"/>
                      <a:lumOff val="50000"/>
                      <a:alpha val="20000"/>
                    </a:schemeClr>
                  </a:glow>
                </a:effectLst>
                <a:latin typeface="Cooper Black" panose="0208090404030B020404" pitchFamily="18" charset="0"/>
              </a:rPr>
              <a:t>Etik</a:t>
            </a:r>
            <a:endParaRPr lang="en-US" sz="2600" cap="none" dirty="0" smtClean="0">
              <a:solidFill>
                <a:srgbClr val="00FFFF"/>
              </a:solidFill>
              <a:effectLst>
                <a:glow rad="38100">
                  <a:schemeClr val="bg1">
                    <a:lumMod val="50000"/>
                    <a:lumOff val="50000"/>
                    <a:alpha val="20000"/>
                  </a:schemeClr>
                </a:glow>
              </a:effectLst>
              <a:latin typeface="Cooper Black" panose="0208090404030B020404" pitchFamily="18" charset="0"/>
            </a:endParaRPr>
          </a:p>
          <a:p>
            <a:pPr algn="just">
              <a:lnSpc>
                <a:spcPct val="150000"/>
              </a:lnSpc>
              <a:spcAft>
                <a:spcPts val="0"/>
              </a:spcAft>
              <a:buFont typeface="Wingdings" panose="05000000000000000000" pitchFamily="2" charset="2"/>
              <a:buChar char="Ø"/>
            </a:pPr>
            <a:r>
              <a:rPr lang="id-ID" sz="2000" b="1" cap="none" dirty="0" smtClean="0">
                <a:solidFill>
                  <a:schemeClr val="tx1"/>
                </a:solidFill>
                <a:latin typeface="Segoe Print" panose="02000600000000000000" pitchFamily="2" charset="0"/>
              </a:rPr>
              <a:t>mengunggah </a:t>
            </a:r>
            <a:r>
              <a:rPr lang="id-ID" sz="2000" b="1" cap="none" dirty="0">
                <a:solidFill>
                  <a:schemeClr val="tx1"/>
                </a:solidFill>
                <a:latin typeface="Segoe Print" panose="02000600000000000000" pitchFamily="2" charset="0"/>
              </a:rPr>
              <a:t>dan menanggapi (like, comment dan sejenisnya) atau menyebarluaskan foto calon kepala daerah melalui media </a:t>
            </a:r>
            <a:r>
              <a:rPr lang="id-ID" sz="2000" b="1" cap="none" dirty="0" smtClean="0">
                <a:solidFill>
                  <a:schemeClr val="tx1"/>
                </a:solidFill>
                <a:latin typeface="Segoe Print" panose="02000600000000000000" pitchFamily="2" charset="0"/>
              </a:rPr>
              <a:t>online</a:t>
            </a:r>
            <a:endParaRPr lang="en-US" sz="2000" b="1" cap="none" dirty="0" smtClean="0">
              <a:solidFill>
                <a:schemeClr val="tx1"/>
              </a:solidFill>
              <a:latin typeface="Segoe Print" panose="02000600000000000000" pitchFamily="2" charset="0"/>
            </a:endParaRPr>
          </a:p>
          <a:p>
            <a:pPr algn="just">
              <a:lnSpc>
                <a:spcPct val="150000"/>
              </a:lnSpc>
              <a:spcAft>
                <a:spcPts val="0"/>
              </a:spcAft>
              <a:buFont typeface="Wingdings" panose="05000000000000000000" pitchFamily="2" charset="2"/>
              <a:buChar char="Ø"/>
            </a:pPr>
            <a:r>
              <a:rPr lang="id-ID" sz="2000" b="1" cap="none" dirty="0">
                <a:solidFill>
                  <a:schemeClr val="tx1"/>
                </a:solidFill>
                <a:latin typeface="Segoe Print" panose="02000600000000000000" pitchFamily="2" charset="0"/>
              </a:rPr>
              <a:t>pns dilarang melakukan foto bersama dengan calon kepala daerah dengan mengikuti simbol tangan/gerakan yang digunakan sebagai bentuk keberpihakan</a:t>
            </a:r>
            <a:r>
              <a:rPr lang="id-ID" sz="2000" b="1" cap="none" dirty="0" smtClean="0">
                <a:solidFill>
                  <a:schemeClr val="tx1"/>
                </a:solidFill>
                <a:latin typeface="Segoe Print" panose="02000600000000000000" pitchFamily="2" charset="0"/>
              </a:rPr>
              <a:t>.</a:t>
            </a:r>
            <a:endParaRPr lang="en-US" sz="2000" b="1" cap="none" dirty="0" smtClean="0">
              <a:solidFill>
                <a:schemeClr val="tx1"/>
              </a:solidFill>
              <a:latin typeface="Segoe Print" panose="02000600000000000000" pitchFamily="2" charset="0"/>
            </a:endParaRPr>
          </a:p>
          <a:p>
            <a:pPr algn="just">
              <a:lnSpc>
                <a:spcPct val="150000"/>
              </a:lnSpc>
              <a:spcAft>
                <a:spcPts val="0"/>
              </a:spcAft>
              <a:buFont typeface="Wingdings" panose="05000000000000000000" pitchFamily="2" charset="2"/>
              <a:buChar char="Ø"/>
            </a:pPr>
            <a:r>
              <a:rPr lang="id-ID" sz="2000" b="1" cap="none" dirty="0">
                <a:solidFill>
                  <a:schemeClr val="tx1"/>
                </a:solidFill>
                <a:latin typeface="Segoe Print" panose="02000600000000000000" pitchFamily="2" charset="0"/>
              </a:rPr>
              <a:t>Pns juga dilarang menghadiri deklarasi bakal calon kepala daerah dengan atau tanpa menggunakan atribut bakal pasangan calon/atribut partai politik.</a:t>
            </a:r>
          </a:p>
        </p:txBody>
      </p:sp>
      <p:sp>
        <p:nvSpPr>
          <p:cNvPr id="5" name="Slide Number Placeholder 1"/>
          <p:cNvSpPr>
            <a:spLocks noGrp="1"/>
          </p:cNvSpPr>
          <p:nvPr>
            <p:ph type="sldNum" sz="quarter" idx="12"/>
          </p:nvPr>
        </p:nvSpPr>
        <p:spPr>
          <a:xfrm>
            <a:off x="11410950" y="6362700"/>
            <a:ext cx="782908" cy="358785"/>
          </a:xfrm>
        </p:spPr>
        <p:txBody>
          <a:bodyPr/>
          <a:lstStyle/>
          <a:p>
            <a:pPr algn="ctr">
              <a:defRPr/>
            </a:pPr>
            <a:fld id="{62F67C14-8B30-4914-8FE9-2F20989C2D48}" type="slidenum">
              <a:rPr lang="en-AU" sz="1600" b="1" smtClean="0">
                <a:solidFill>
                  <a:prstClr val="white"/>
                </a:solidFill>
                <a:latin typeface="Tahoma" panose="020B0604030504040204" pitchFamily="34" charset="0"/>
                <a:ea typeface="Tahoma" panose="020B0604030504040204" pitchFamily="34" charset="0"/>
                <a:cs typeface="Tahoma" panose="020B0604030504040204" pitchFamily="34" charset="0"/>
              </a:rPr>
              <a:pPr algn="ctr">
                <a:defRPr/>
              </a:pPr>
              <a:t>9</a:t>
            </a:fld>
            <a:endParaRPr lang="en-AU" sz="1600" b="1"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6" name="Parallelogram 5"/>
          <p:cNvSpPr/>
          <p:nvPr/>
        </p:nvSpPr>
        <p:spPr>
          <a:xfrm>
            <a:off x="-396550" y="188651"/>
            <a:ext cx="12455200" cy="504045"/>
          </a:xfrm>
          <a:prstGeom prst="parallelogram">
            <a:avLst>
              <a:gd name="adj" fmla="val 47676"/>
            </a:avLst>
          </a:prstGeom>
          <a:solidFill>
            <a:schemeClr val="bg1">
              <a:lumMod val="95000"/>
              <a:lumOff val="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44000" algn="just"/>
            <a:r>
              <a:rPr lang="en-US" sz="2800" dirty="0" err="1" smtClean="0">
                <a:solidFill>
                  <a:prstClr val="white"/>
                </a:solidFill>
                <a:latin typeface="Cooper Black" pitchFamily="18" charset="0"/>
              </a:rPr>
              <a:t>Kode</a:t>
            </a:r>
            <a:r>
              <a:rPr lang="en-US" sz="2800" dirty="0" smtClean="0">
                <a:solidFill>
                  <a:prstClr val="white"/>
                </a:solidFill>
                <a:latin typeface="Cooper Black" pitchFamily="18" charset="0"/>
              </a:rPr>
              <a:t> </a:t>
            </a:r>
            <a:r>
              <a:rPr lang="en-US" sz="2800" dirty="0" err="1" smtClean="0">
                <a:solidFill>
                  <a:prstClr val="white"/>
                </a:solidFill>
                <a:latin typeface="Cooper Black" pitchFamily="18" charset="0"/>
              </a:rPr>
              <a:t>Etik</a:t>
            </a:r>
            <a:endParaRPr lang="en-US" sz="2800" dirty="0">
              <a:solidFill>
                <a:prstClr val="white"/>
              </a:solidFill>
              <a:latin typeface="Cooper Black" pitchFamily="18" charset="0"/>
            </a:endParaRPr>
          </a:p>
        </p:txBody>
      </p:sp>
      <p:pic>
        <p:nvPicPr>
          <p:cNvPr id="7" name="Picture 2" descr="E:\FOLDER KERJA\Logo\logo jawa timur Fi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79512" y="87352"/>
            <a:ext cx="506288" cy="720070"/>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3"/>
          <p:cNvSpPr>
            <a:spLocks noGrp="1"/>
          </p:cNvSpPr>
          <p:nvPr>
            <p:ph sz="half" idx="2"/>
          </p:nvPr>
        </p:nvSpPr>
        <p:spPr>
          <a:xfrm>
            <a:off x="6232201" y="763581"/>
            <a:ext cx="5760000" cy="3024000"/>
          </a:xfrm>
        </p:spPr>
        <p:txBody>
          <a:bodyPr>
            <a:normAutofit fontScale="92500" lnSpcReduction="10000"/>
          </a:bodyPr>
          <a:lstStyle/>
          <a:p>
            <a:pPr marL="0" indent="0" algn="just">
              <a:lnSpc>
                <a:spcPct val="160000"/>
              </a:lnSpc>
              <a:buNone/>
            </a:pPr>
            <a:r>
              <a:rPr lang="en-US" sz="2600" cap="none" dirty="0" err="1">
                <a:solidFill>
                  <a:srgbClr val="00FFFF"/>
                </a:solidFill>
                <a:effectLst>
                  <a:glow rad="38100">
                    <a:schemeClr val="bg1">
                      <a:lumMod val="50000"/>
                      <a:lumOff val="50000"/>
                      <a:alpha val="20000"/>
                    </a:schemeClr>
                  </a:glow>
                </a:effectLst>
                <a:latin typeface="Cooper Black" panose="0208090404030B020404" pitchFamily="18" charset="0"/>
              </a:rPr>
              <a:t>Tugas</a:t>
            </a:r>
            <a:r>
              <a:rPr lang="en-US" sz="2600" cap="none" dirty="0">
                <a:solidFill>
                  <a:srgbClr val="00FFFF"/>
                </a:solidFill>
                <a:effectLst>
                  <a:glow rad="38100">
                    <a:schemeClr val="bg1">
                      <a:lumMod val="50000"/>
                      <a:lumOff val="50000"/>
                      <a:alpha val="20000"/>
                    </a:schemeClr>
                  </a:glow>
                </a:effectLst>
                <a:latin typeface="Cooper Black" panose="0208090404030B020404" pitchFamily="18" charset="0"/>
              </a:rPr>
              <a:t> </a:t>
            </a:r>
            <a:r>
              <a:rPr lang="en-US" sz="2600" cap="none" dirty="0" err="1">
                <a:solidFill>
                  <a:srgbClr val="00FFFF"/>
                </a:solidFill>
                <a:effectLst>
                  <a:glow rad="38100">
                    <a:schemeClr val="bg1">
                      <a:lumMod val="50000"/>
                      <a:lumOff val="50000"/>
                      <a:alpha val="20000"/>
                    </a:schemeClr>
                  </a:glow>
                </a:effectLst>
                <a:latin typeface="Cooper Black" panose="0208090404030B020404" pitchFamily="18" charset="0"/>
              </a:rPr>
              <a:t>kita</a:t>
            </a:r>
            <a:r>
              <a:rPr lang="en-US" sz="2600" cap="none" dirty="0">
                <a:solidFill>
                  <a:srgbClr val="00FFFF"/>
                </a:solidFill>
                <a:effectLst>
                  <a:glow rad="38100">
                    <a:schemeClr val="bg1">
                      <a:lumMod val="50000"/>
                      <a:lumOff val="50000"/>
                      <a:alpha val="20000"/>
                    </a:schemeClr>
                  </a:glow>
                </a:effectLst>
                <a:latin typeface="Cooper Black" panose="0208090404030B020404" pitchFamily="18" charset="0"/>
              </a:rPr>
              <a:t> </a:t>
            </a:r>
            <a:r>
              <a:rPr lang="en-US" sz="2600" cap="none" dirty="0" err="1">
                <a:solidFill>
                  <a:srgbClr val="00FFFF"/>
                </a:solidFill>
                <a:effectLst>
                  <a:glow rad="38100">
                    <a:schemeClr val="bg1">
                      <a:lumMod val="50000"/>
                      <a:lumOff val="50000"/>
                      <a:alpha val="20000"/>
                    </a:schemeClr>
                  </a:glow>
                </a:effectLst>
                <a:latin typeface="Cooper Black" panose="0208090404030B020404" pitchFamily="18" charset="0"/>
              </a:rPr>
              <a:t>sebagai</a:t>
            </a:r>
            <a:r>
              <a:rPr lang="en-US" sz="2600" cap="none" dirty="0">
                <a:solidFill>
                  <a:srgbClr val="00FFFF"/>
                </a:solidFill>
                <a:effectLst>
                  <a:glow rad="38100">
                    <a:schemeClr val="bg1">
                      <a:lumMod val="50000"/>
                      <a:lumOff val="50000"/>
                      <a:alpha val="20000"/>
                    </a:schemeClr>
                  </a:glow>
                </a:effectLst>
                <a:latin typeface="Cooper Black" panose="0208090404030B020404" pitchFamily="18" charset="0"/>
              </a:rPr>
              <a:t> </a:t>
            </a:r>
            <a:r>
              <a:rPr lang="en-US" sz="2600" cap="none" dirty="0" err="1">
                <a:solidFill>
                  <a:srgbClr val="00FFFF"/>
                </a:solidFill>
                <a:effectLst>
                  <a:glow rad="38100">
                    <a:schemeClr val="bg1">
                      <a:lumMod val="50000"/>
                      <a:lumOff val="50000"/>
                      <a:alpha val="20000"/>
                    </a:schemeClr>
                  </a:glow>
                </a:effectLst>
                <a:latin typeface="Cooper Black" panose="0208090404030B020404" pitchFamily="18" charset="0"/>
              </a:rPr>
              <a:t>aparatur</a:t>
            </a:r>
            <a:r>
              <a:rPr lang="en-US" sz="2600" cap="none" dirty="0">
                <a:solidFill>
                  <a:srgbClr val="00FFFF"/>
                </a:solidFill>
                <a:effectLst>
                  <a:glow rad="38100">
                    <a:schemeClr val="bg1">
                      <a:lumMod val="50000"/>
                      <a:lumOff val="50000"/>
                      <a:alpha val="20000"/>
                    </a:schemeClr>
                  </a:glow>
                </a:effectLst>
                <a:latin typeface="Cooper Black" panose="0208090404030B020404" pitchFamily="18" charset="0"/>
              </a:rPr>
              <a:t> </a:t>
            </a:r>
          </a:p>
          <a:p>
            <a:pPr marL="0" indent="0" algn="just">
              <a:lnSpc>
                <a:spcPct val="160000"/>
              </a:lnSpc>
              <a:buNone/>
            </a:pPr>
            <a:r>
              <a:rPr lang="id-ID" sz="2000" b="1" cap="none" dirty="0" smtClean="0">
                <a:solidFill>
                  <a:schemeClr val="tx1"/>
                </a:solidFill>
                <a:latin typeface="Segoe Print" panose="02000600000000000000" pitchFamily="2" charset="0"/>
              </a:rPr>
              <a:t>turut </a:t>
            </a:r>
            <a:r>
              <a:rPr lang="id-ID" sz="2000" b="1" cap="none" dirty="0">
                <a:solidFill>
                  <a:schemeClr val="tx1"/>
                </a:solidFill>
                <a:latin typeface="Segoe Print" panose="02000600000000000000" pitchFamily="2" charset="0"/>
              </a:rPr>
              <a:t>serta menjaga kelancaran dan ketertiban pilkada ini agar berjalan kondusif, dan tentunya tidak lupa untuk ikut secara aktif melakukan pencoblosan pada tanggal 27 juni 2018.</a:t>
            </a:r>
          </a:p>
        </p:txBody>
      </p:sp>
      <p:pic>
        <p:nvPicPr>
          <p:cNvPr id="1026" name="Picture 2" descr="Gambar terka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801" y="3787581"/>
            <a:ext cx="5867400" cy="27979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834692"/>
      </p:ext>
    </p:extLst>
  </p:cSld>
  <p:clrMapOvr>
    <a:masterClrMapping/>
  </p:clrMapOvr>
  <mc:AlternateContent xmlns:mc="http://schemas.openxmlformats.org/markup-compatibility/2006" xmlns:p14="http://schemas.microsoft.com/office/powerpoint/2010/main">
    <mc:Choice Requires="p14">
      <p:transition spd="slow" p14:dur="125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par>
                          <p:cTn id="23" fill="hold">
                            <p:stCondLst>
                              <p:cond delay="500"/>
                            </p:stCondLst>
                            <p:childTnLst>
                              <p:par>
                                <p:cTn id="24" presetID="14" presetClass="entr" presetSubtype="10" fill="hold" grpId="0" nodeType="after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26" dur="500"/>
                                        <p:tgtEl>
                                          <p:spTgt spid="12">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12">
                                            <p:txEl>
                                              <p:pRg st="1" end="1"/>
                                            </p:txEl>
                                          </p:spTgt>
                                        </p:tgtEl>
                                        <p:attrNameLst>
                                          <p:attrName>style.visibility</p:attrName>
                                        </p:attrNameLst>
                                      </p:cBhvr>
                                      <p:to>
                                        <p:strVal val="visible"/>
                                      </p:to>
                                    </p:set>
                                    <p:animEffect transition="in" filter="randombar(horizontal)">
                                      <p:cBhvr>
                                        <p:cTn id="31"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p:cNvSpPr>
            <a:spLocks noGrp="1"/>
          </p:cNvSpPr>
          <p:nvPr>
            <p:ph type="sldNum" sz="quarter" idx="12"/>
          </p:nvPr>
        </p:nvSpPr>
        <p:spPr>
          <a:xfrm>
            <a:off x="11410950" y="6362700"/>
            <a:ext cx="782908" cy="358785"/>
          </a:xfrm>
        </p:spPr>
        <p:txBody>
          <a:bodyPr/>
          <a:lstStyle/>
          <a:p>
            <a:pPr algn="ctr">
              <a:defRPr/>
            </a:pPr>
            <a:fld id="{62F67C14-8B30-4914-8FE9-2F20989C2D48}" type="slidenum">
              <a:rPr lang="en-AU" sz="1600" b="1" smtClean="0">
                <a:solidFill>
                  <a:prstClr val="white"/>
                </a:solidFill>
                <a:latin typeface="Tahoma" panose="020B0604030504040204" pitchFamily="34" charset="0"/>
                <a:ea typeface="Tahoma" panose="020B0604030504040204" pitchFamily="34" charset="0"/>
                <a:cs typeface="Tahoma" panose="020B0604030504040204" pitchFamily="34" charset="0"/>
              </a:rPr>
              <a:pPr algn="ctr">
                <a:defRPr/>
              </a:pPr>
              <a:t>10</a:t>
            </a:fld>
            <a:endParaRPr lang="en-AU" sz="1600" b="1"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6" name="Parallelogram 5"/>
          <p:cNvSpPr/>
          <p:nvPr/>
        </p:nvSpPr>
        <p:spPr>
          <a:xfrm>
            <a:off x="-396550" y="188651"/>
            <a:ext cx="12455200" cy="504045"/>
          </a:xfrm>
          <a:prstGeom prst="parallelogram">
            <a:avLst>
              <a:gd name="adj" fmla="val 47676"/>
            </a:avLst>
          </a:prstGeom>
          <a:solidFill>
            <a:schemeClr val="bg1">
              <a:lumMod val="95000"/>
              <a:lumOff val="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44000" algn="just"/>
            <a:r>
              <a:rPr lang="en-US" sz="2800" dirty="0" err="1" smtClean="0">
                <a:solidFill>
                  <a:prstClr val="white"/>
                </a:solidFill>
                <a:latin typeface="Cooper Black" pitchFamily="18" charset="0"/>
              </a:rPr>
              <a:t>Arti</a:t>
            </a:r>
            <a:r>
              <a:rPr lang="en-US" sz="2800" dirty="0" smtClean="0">
                <a:solidFill>
                  <a:prstClr val="white"/>
                </a:solidFill>
                <a:latin typeface="Cooper Black" pitchFamily="18" charset="0"/>
              </a:rPr>
              <a:t> </a:t>
            </a:r>
            <a:r>
              <a:rPr lang="en-US" sz="2800" dirty="0" err="1" smtClean="0">
                <a:solidFill>
                  <a:prstClr val="white"/>
                </a:solidFill>
                <a:latin typeface="Cooper Black" pitchFamily="18" charset="0"/>
              </a:rPr>
              <a:t>Pelayanan</a:t>
            </a:r>
            <a:endParaRPr lang="en-US" sz="2800" dirty="0">
              <a:solidFill>
                <a:prstClr val="white"/>
              </a:solidFill>
              <a:latin typeface="Cooper Black" pitchFamily="18" charset="0"/>
            </a:endParaRPr>
          </a:p>
        </p:txBody>
      </p:sp>
      <p:pic>
        <p:nvPicPr>
          <p:cNvPr id="7" name="Picture 2" descr="E:\FOLDER KERJA\Logo\logo jawa timur Fi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79512" y="87352"/>
            <a:ext cx="506288" cy="720070"/>
          </a:xfrm>
          <a:prstGeom prst="rect">
            <a:avLst/>
          </a:prstGeom>
          <a:noFill/>
          <a:extLst>
            <a:ext uri="{909E8E84-426E-40DD-AFC4-6F175D3DCCD1}">
              <a14:hiddenFill xmlns:a14="http://schemas.microsoft.com/office/drawing/2010/main">
                <a:solidFill>
                  <a:srgbClr val="FFFFFF"/>
                </a:solidFill>
              </a14:hiddenFill>
            </a:ext>
          </a:extLst>
        </p:spPr>
      </p:pic>
      <p:sp>
        <p:nvSpPr>
          <p:cNvPr id="2" name="Parallelogram 1"/>
          <p:cNvSpPr/>
          <p:nvPr/>
        </p:nvSpPr>
        <p:spPr>
          <a:xfrm>
            <a:off x="179510" y="890060"/>
            <a:ext cx="9403200" cy="1821083"/>
          </a:xfrm>
          <a:prstGeom prst="parallelogram">
            <a:avLst/>
          </a:prstGeom>
          <a:solidFill>
            <a:srgbClr val="00007E"/>
          </a:solid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id-ID" b="1" dirty="0">
                <a:latin typeface="Segoe Print" panose="02000600000000000000" pitchFamily="2" charset="0"/>
              </a:rPr>
              <a:t>Pelayanan adalah proses pemenuhan kebutuhan melalui aktivitas orang lain secara langsung.</a:t>
            </a:r>
          </a:p>
        </p:txBody>
      </p:sp>
      <p:sp>
        <p:nvSpPr>
          <p:cNvPr id="8" name="Parallelogram 7"/>
          <p:cNvSpPr/>
          <p:nvPr/>
        </p:nvSpPr>
        <p:spPr>
          <a:xfrm>
            <a:off x="179511" y="4832269"/>
            <a:ext cx="9254775" cy="1821083"/>
          </a:xfrm>
          <a:prstGeom prst="parallelogram">
            <a:avLst/>
          </a:prstGeom>
          <a:solidFill>
            <a:srgbClr val="002E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err="1" smtClean="0">
                <a:latin typeface="Cooper Black" panose="0208090404030B020404" pitchFamily="18" charset="0"/>
              </a:rPr>
              <a:t>Menurut</a:t>
            </a:r>
            <a:r>
              <a:rPr lang="en-US" sz="2000" dirty="0" smtClean="0">
                <a:latin typeface="Cooper Black" panose="0208090404030B020404" pitchFamily="18" charset="0"/>
              </a:rPr>
              <a:t> </a:t>
            </a:r>
            <a:r>
              <a:rPr lang="id-ID" sz="2000" dirty="0" smtClean="0">
                <a:latin typeface="Cooper Black" panose="0208090404030B020404" pitchFamily="18" charset="0"/>
              </a:rPr>
              <a:t>Hadipranata </a:t>
            </a:r>
            <a:r>
              <a:rPr lang="id-ID" sz="2000" dirty="0">
                <a:latin typeface="Cooper Black" panose="0208090404030B020404" pitchFamily="18" charset="0"/>
              </a:rPr>
              <a:t>(</a:t>
            </a:r>
            <a:r>
              <a:rPr lang="id-ID" sz="2000" dirty="0" smtClean="0">
                <a:latin typeface="Cooper Black" panose="0208090404030B020404" pitchFamily="18" charset="0"/>
              </a:rPr>
              <a:t>1980)</a:t>
            </a:r>
            <a:endParaRPr lang="en-US" sz="2000" dirty="0" smtClean="0">
              <a:latin typeface="Cooper Black" panose="0208090404030B020404" pitchFamily="18" charset="0"/>
            </a:endParaRPr>
          </a:p>
          <a:p>
            <a:pPr algn="just"/>
            <a:r>
              <a:rPr lang="id-ID" b="1" dirty="0" smtClean="0">
                <a:latin typeface="Segoe Print" panose="02000600000000000000" pitchFamily="2" charset="0"/>
              </a:rPr>
              <a:t>pelayanan </a:t>
            </a:r>
            <a:r>
              <a:rPr lang="id-ID" b="1" dirty="0">
                <a:latin typeface="Segoe Print" panose="02000600000000000000" pitchFamily="2" charset="0"/>
              </a:rPr>
              <a:t>adalah aktivitas tambahan di luar tugas pokok (job description) yang diberikan kepada konsumen-pelanggan, nasabah, dan sebagainya serta dirasakan baik sebagai penghargaan maupun penghormatan.</a:t>
            </a:r>
          </a:p>
        </p:txBody>
      </p:sp>
      <p:sp>
        <p:nvSpPr>
          <p:cNvPr id="9" name="Parallelogram 8"/>
          <p:cNvSpPr/>
          <p:nvPr/>
        </p:nvSpPr>
        <p:spPr>
          <a:xfrm>
            <a:off x="2569029" y="2861164"/>
            <a:ext cx="9401895" cy="1821083"/>
          </a:xfrm>
          <a:prstGeom prst="parallelogram">
            <a:avLst/>
          </a:prstGeom>
          <a:solidFill>
            <a:srgbClr val="50000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0000"/>
              </a:lnSpc>
            </a:pPr>
            <a:r>
              <a:rPr lang="id-ID" sz="2000" dirty="0">
                <a:latin typeface="Cooper Black" panose="0208090404030B020404" pitchFamily="18" charset="0"/>
              </a:rPr>
              <a:t>menurut kotler (1994</a:t>
            </a:r>
            <a:r>
              <a:rPr lang="id-ID" sz="2000" dirty="0" smtClean="0">
                <a:latin typeface="Cooper Black" panose="0208090404030B020404" pitchFamily="18" charset="0"/>
              </a:rPr>
              <a:t>)</a:t>
            </a:r>
            <a:endParaRPr lang="en-US" dirty="0" smtClean="0">
              <a:latin typeface="Cooper Black" panose="0208090404030B020404" pitchFamily="18" charset="0"/>
            </a:endParaRPr>
          </a:p>
          <a:p>
            <a:pPr algn="just">
              <a:lnSpc>
                <a:spcPct val="110000"/>
              </a:lnSpc>
            </a:pPr>
            <a:r>
              <a:rPr lang="id-ID" b="1" dirty="0" smtClean="0">
                <a:latin typeface="Segoe Print" panose="02000600000000000000" pitchFamily="2" charset="0"/>
              </a:rPr>
              <a:t>pelayanan </a:t>
            </a:r>
            <a:r>
              <a:rPr lang="id-ID" b="1" dirty="0">
                <a:latin typeface="Segoe Print" panose="02000600000000000000" pitchFamily="2" charset="0"/>
              </a:rPr>
              <a:t>adalah aktivitas atau hasil yang dapat ditawarkan oleh sebuah lembaga kepada pihak lain yang biasanya tidak kasat mata, dan hasilnya tidak dapat dimiliki oleh pihak lain tersebut.</a:t>
            </a:r>
          </a:p>
        </p:txBody>
      </p:sp>
      <p:pic>
        <p:nvPicPr>
          <p:cNvPr id="7170" name="Picture 2" descr="Hasil gambar untuk pelayan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3390" y="890060"/>
            <a:ext cx="2727533" cy="1821082"/>
          </a:xfrm>
          <a:prstGeom prst="parallelogram">
            <a:avLst/>
          </a:prstGeom>
          <a:noFill/>
          <a:extLst>
            <a:ext uri="{909E8E84-426E-40DD-AFC4-6F175D3DCCD1}">
              <a14:hiddenFill xmlns:a14="http://schemas.microsoft.com/office/drawing/2010/main">
                <a:solidFill>
                  <a:srgbClr val="FFFFFF"/>
                </a:solidFill>
              </a14:hiddenFill>
            </a:ext>
          </a:extLst>
        </p:spPr>
      </p:pic>
      <p:pic>
        <p:nvPicPr>
          <p:cNvPr id="7172" name="Picture 4" descr="Hasil gambar untuk pelayan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1" y="2847329"/>
            <a:ext cx="2752375" cy="1834917"/>
          </a:xfrm>
          <a:prstGeom prst="parallelogram">
            <a:avLst/>
          </a:prstGeom>
          <a:noFill/>
          <a:extLst>
            <a:ext uri="{909E8E84-426E-40DD-AFC4-6F175D3DCCD1}">
              <a14:hiddenFill xmlns:a14="http://schemas.microsoft.com/office/drawing/2010/main">
                <a:solidFill>
                  <a:srgbClr val="FFFFFF"/>
                </a:solidFill>
              </a14:hiddenFill>
            </a:ext>
          </a:extLst>
        </p:spPr>
      </p:pic>
      <p:pic>
        <p:nvPicPr>
          <p:cNvPr id="7176" name="Picture 8" descr="Hasil gambar untuk pelayana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0457" y="4832268"/>
            <a:ext cx="2870467" cy="1821084"/>
          </a:xfrm>
          <a:prstGeom prst="parallelogram">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19228"/>
      </p:ext>
    </p:extLst>
  </p:cSld>
  <p:clrMapOvr>
    <a:masterClrMapping/>
  </p:clrMapOvr>
  <mc:AlternateContent xmlns:mc="http://schemas.openxmlformats.org/markup-compatibility/2006" xmlns:p14="http://schemas.microsoft.com/office/powerpoint/2010/main">
    <mc:Choice Requires="p14">
      <p:transition spd="slow" p14:dur="1250">
        <p:dissolve/>
      </p:transition>
    </mc:Choice>
    <mc:Fallback xmlns="">
      <p:transition spd="slow">
        <p:dissolv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9512" y="908721"/>
            <a:ext cx="5760000" cy="3024000"/>
          </a:xfrm>
        </p:spPr>
        <p:txBody>
          <a:bodyPr wrap="square">
            <a:noAutofit/>
          </a:bodyPr>
          <a:lstStyle/>
          <a:p>
            <a:pPr marL="0" indent="0" algn="just">
              <a:lnSpc>
                <a:spcPct val="130000"/>
              </a:lnSpc>
              <a:spcAft>
                <a:spcPts val="0"/>
              </a:spcAft>
              <a:buNone/>
            </a:pPr>
            <a:r>
              <a:rPr lang="en-US" sz="1900" b="1" cap="none" dirty="0" err="1" smtClean="0">
                <a:solidFill>
                  <a:schemeClr val="tx1"/>
                </a:solidFill>
                <a:latin typeface="Segoe Print" panose="02000600000000000000" pitchFamily="2" charset="0"/>
              </a:rPr>
              <a:t>Pelayanan</a:t>
            </a:r>
            <a:r>
              <a:rPr lang="en-US" sz="1900" b="1" cap="none" dirty="0" smtClean="0">
                <a:solidFill>
                  <a:schemeClr val="tx1"/>
                </a:solidFill>
                <a:latin typeface="Segoe Print" panose="02000600000000000000" pitchFamily="2" charset="0"/>
              </a:rPr>
              <a:t> </a:t>
            </a:r>
            <a:r>
              <a:rPr lang="en-US" sz="1900" b="1" cap="none" dirty="0" err="1" smtClean="0">
                <a:solidFill>
                  <a:schemeClr val="tx1"/>
                </a:solidFill>
                <a:latin typeface="Segoe Print" panose="02000600000000000000" pitchFamily="2" charset="0"/>
              </a:rPr>
              <a:t>kepegawaian</a:t>
            </a:r>
            <a:r>
              <a:rPr lang="en-US" sz="1900" b="1" cap="none" dirty="0" smtClean="0">
                <a:solidFill>
                  <a:schemeClr val="tx1"/>
                </a:solidFill>
                <a:latin typeface="Segoe Print" panose="02000600000000000000" pitchFamily="2" charset="0"/>
              </a:rPr>
              <a:t> </a:t>
            </a:r>
            <a:r>
              <a:rPr lang="en-US" sz="1900" b="1" cap="none" dirty="0" err="1" smtClean="0">
                <a:solidFill>
                  <a:schemeClr val="tx1"/>
                </a:solidFill>
                <a:latin typeface="Segoe Print" panose="02000600000000000000" pitchFamily="2" charset="0"/>
              </a:rPr>
              <a:t>adalah</a:t>
            </a:r>
            <a:r>
              <a:rPr lang="en-US" sz="1900" b="1" cap="none" dirty="0" smtClean="0">
                <a:solidFill>
                  <a:schemeClr val="tx1"/>
                </a:solidFill>
                <a:latin typeface="Segoe Print" panose="02000600000000000000" pitchFamily="2" charset="0"/>
              </a:rPr>
              <a:t> </a:t>
            </a:r>
            <a:r>
              <a:rPr lang="id-ID" sz="1900" b="1" cap="none" dirty="0" smtClean="0">
                <a:solidFill>
                  <a:schemeClr val="tx1"/>
                </a:solidFill>
                <a:latin typeface="Segoe Print" panose="02000600000000000000" pitchFamily="2" charset="0"/>
              </a:rPr>
              <a:t>segala </a:t>
            </a:r>
            <a:r>
              <a:rPr lang="id-ID" sz="1900" b="1" cap="none" dirty="0">
                <a:solidFill>
                  <a:schemeClr val="tx1"/>
                </a:solidFill>
                <a:latin typeface="Segoe Print" panose="02000600000000000000" pitchFamily="2" charset="0"/>
              </a:rPr>
              <a:t>bentuk penyelenggaraan pelayanan kepegawaian secara maksimal yang diberikan pengelola kepegawaian dengan segala kemampuannya dalam rangka memenuhi kepuasan pelanggan untuk mewujudkan pelayanan prima (excellent service) kepada masyarakat pengguna.</a:t>
            </a:r>
          </a:p>
        </p:txBody>
      </p:sp>
      <p:sp>
        <p:nvSpPr>
          <p:cNvPr id="5" name="Slide Number Placeholder 1"/>
          <p:cNvSpPr>
            <a:spLocks noGrp="1"/>
          </p:cNvSpPr>
          <p:nvPr>
            <p:ph type="sldNum" sz="quarter" idx="12"/>
          </p:nvPr>
        </p:nvSpPr>
        <p:spPr>
          <a:xfrm>
            <a:off x="11410950" y="6362700"/>
            <a:ext cx="782908" cy="358785"/>
          </a:xfrm>
        </p:spPr>
        <p:txBody>
          <a:bodyPr/>
          <a:lstStyle/>
          <a:p>
            <a:pPr algn="ctr">
              <a:defRPr/>
            </a:pPr>
            <a:fld id="{62F67C14-8B30-4914-8FE9-2F20989C2D48}" type="slidenum">
              <a:rPr lang="en-AU" sz="1600" b="1" smtClean="0">
                <a:solidFill>
                  <a:prstClr val="white"/>
                </a:solidFill>
                <a:latin typeface="Tahoma" panose="020B0604030504040204" pitchFamily="34" charset="0"/>
                <a:ea typeface="Tahoma" panose="020B0604030504040204" pitchFamily="34" charset="0"/>
                <a:cs typeface="Tahoma" panose="020B0604030504040204" pitchFamily="34" charset="0"/>
              </a:rPr>
              <a:pPr algn="ctr">
                <a:defRPr/>
              </a:pPr>
              <a:t>11</a:t>
            </a:fld>
            <a:endParaRPr lang="en-AU" sz="1600" b="1"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6" name="Parallelogram 5"/>
          <p:cNvSpPr/>
          <p:nvPr/>
        </p:nvSpPr>
        <p:spPr>
          <a:xfrm>
            <a:off x="-396550" y="188651"/>
            <a:ext cx="12455200" cy="504045"/>
          </a:xfrm>
          <a:prstGeom prst="parallelogram">
            <a:avLst>
              <a:gd name="adj" fmla="val 47676"/>
            </a:avLst>
          </a:prstGeom>
          <a:solidFill>
            <a:schemeClr val="bg1">
              <a:lumMod val="95000"/>
              <a:lumOff val="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44000" algn="just"/>
            <a:r>
              <a:rPr lang="en-US" sz="2800" dirty="0" err="1" smtClean="0">
                <a:solidFill>
                  <a:prstClr val="white"/>
                </a:solidFill>
                <a:latin typeface="Cooper Black" pitchFamily="18" charset="0"/>
              </a:rPr>
              <a:t>Pelayanan</a:t>
            </a:r>
            <a:r>
              <a:rPr lang="en-US" sz="2800" dirty="0" smtClean="0">
                <a:solidFill>
                  <a:prstClr val="white"/>
                </a:solidFill>
                <a:latin typeface="Cooper Black" pitchFamily="18" charset="0"/>
              </a:rPr>
              <a:t> </a:t>
            </a:r>
            <a:r>
              <a:rPr lang="en-US" sz="2800" dirty="0" err="1" smtClean="0">
                <a:solidFill>
                  <a:prstClr val="white"/>
                </a:solidFill>
                <a:latin typeface="Cooper Black" pitchFamily="18" charset="0"/>
              </a:rPr>
              <a:t>Kepegawaian</a:t>
            </a:r>
            <a:endParaRPr lang="en-US" sz="2800" dirty="0">
              <a:solidFill>
                <a:prstClr val="white"/>
              </a:solidFill>
              <a:latin typeface="Cooper Black" pitchFamily="18" charset="0"/>
            </a:endParaRPr>
          </a:p>
        </p:txBody>
      </p:sp>
      <p:pic>
        <p:nvPicPr>
          <p:cNvPr id="7" name="Picture 2" descr="E:\FOLDER KERJA\Logo\logo jawa timur Fi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79512" y="87352"/>
            <a:ext cx="506288" cy="720070"/>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3"/>
          <p:cNvSpPr>
            <a:spLocks noGrp="1"/>
          </p:cNvSpPr>
          <p:nvPr>
            <p:ph sz="half" idx="2"/>
          </p:nvPr>
        </p:nvSpPr>
        <p:spPr>
          <a:xfrm>
            <a:off x="6116089" y="908721"/>
            <a:ext cx="5760000" cy="3024000"/>
          </a:xfrm>
        </p:spPr>
        <p:txBody>
          <a:bodyPr>
            <a:normAutofit fontScale="92500"/>
          </a:bodyPr>
          <a:lstStyle/>
          <a:p>
            <a:pPr marL="0" indent="0" algn="just">
              <a:buNone/>
            </a:pPr>
            <a:r>
              <a:rPr lang="en-US" sz="2000" b="1" cap="none" dirty="0" smtClean="0">
                <a:solidFill>
                  <a:schemeClr val="tx1"/>
                </a:solidFill>
                <a:latin typeface="Segoe Print" panose="02000600000000000000" pitchFamily="2" charset="0"/>
              </a:rPr>
              <a:t>P</a:t>
            </a:r>
            <a:r>
              <a:rPr lang="id-ID" sz="2000" b="1" cap="none" dirty="0" smtClean="0">
                <a:solidFill>
                  <a:schemeClr val="tx1"/>
                </a:solidFill>
                <a:latin typeface="Segoe Print" panose="02000600000000000000" pitchFamily="2" charset="0"/>
              </a:rPr>
              <a:t>elayanan </a:t>
            </a:r>
            <a:r>
              <a:rPr lang="id-ID" sz="2000" b="1" cap="none" dirty="0">
                <a:solidFill>
                  <a:schemeClr val="tx1"/>
                </a:solidFill>
                <a:latin typeface="Segoe Print" panose="02000600000000000000" pitchFamily="2" charset="0"/>
              </a:rPr>
              <a:t>kepegawaian </a:t>
            </a:r>
            <a:r>
              <a:rPr lang="id-ID" sz="2000" b="1" cap="none" dirty="0" smtClean="0">
                <a:solidFill>
                  <a:schemeClr val="tx1"/>
                </a:solidFill>
                <a:latin typeface="Segoe Print" panose="02000600000000000000" pitchFamily="2" charset="0"/>
              </a:rPr>
              <a:t>meliputi</a:t>
            </a:r>
            <a:r>
              <a:rPr lang="en-US" sz="2000" b="1" cap="none" dirty="0" smtClean="0">
                <a:solidFill>
                  <a:schemeClr val="tx1"/>
                </a:solidFill>
                <a:latin typeface="Segoe Print" panose="02000600000000000000" pitchFamily="2" charset="0"/>
              </a:rPr>
              <a:t> </a:t>
            </a:r>
            <a:r>
              <a:rPr lang="id-ID" sz="2000" b="1" cap="none" dirty="0" smtClean="0">
                <a:solidFill>
                  <a:schemeClr val="tx1"/>
                </a:solidFill>
                <a:latin typeface="Segoe Print" panose="02000600000000000000" pitchFamily="2" charset="0"/>
              </a:rPr>
              <a:t>:</a:t>
            </a:r>
            <a:endParaRPr lang="en-US" sz="2000" b="1" cap="none" dirty="0" smtClean="0">
              <a:solidFill>
                <a:schemeClr val="tx1"/>
              </a:solidFill>
              <a:latin typeface="Segoe Print" panose="02000600000000000000" pitchFamily="2" charset="0"/>
            </a:endParaRPr>
          </a:p>
          <a:p>
            <a:pPr algn="just">
              <a:buFont typeface="Wingdings" panose="05000000000000000000" pitchFamily="2" charset="2"/>
              <a:buChar char="Ø"/>
            </a:pPr>
            <a:r>
              <a:rPr lang="id-ID" sz="2000" b="1" cap="none" dirty="0" smtClean="0">
                <a:solidFill>
                  <a:schemeClr val="tx1"/>
                </a:solidFill>
                <a:latin typeface="Segoe Print" panose="02000600000000000000" pitchFamily="2" charset="0"/>
              </a:rPr>
              <a:t>melengkapi </a:t>
            </a:r>
            <a:r>
              <a:rPr lang="id-ID" sz="2000" b="1" cap="none" dirty="0">
                <a:solidFill>
                  <a:schemeClr val="tx1"/>
                </a:solidFill>
                <a:latin typeface="Segoe Print" panose="02000600000000000000" pitchFamily="2" charset="0"/>
              </a:rPr>
              <a:t>arsip data kepegawaian setiap individu pegawai pada file yang </a:t>
            </a:r>
            <a:r>
              <a:rPr lang="id-ID" sz="2000" b="1" cap="none" dirty="0" smtClean="0">
                <a:solidFill>
                  <a:schemeClr val="tx1"/>
                </a:solidFill>
                <a:latin typeface="Segoe Print" panose="02000600000000000000" pitchFamily="2" charset="0"/>
              </a:rPr>
              <a:t>tersedia</a:t>
            </a:r>
            <a:endParaRPr lang="en-US" sz="2000" b="1" cap="none" dirty="0" smtClean="0">
              <a:solidFill>
                <a:schemeClr val="tx1"/>
              </a:solidFill>
              <a:latin typeface="Segoe Print" panose="02000600000000000000" pitchFamily="2" charset="0"/>
            </a:endParaRPr>
          </a:p>
          <a:p>
            <a:pPr algn="just">
              <a:buFont typeface="Wingdings" panose="05000000000000000000" pitchFamily="2" charset="2"/>
              <a:buChar char="Ø"/>
            </a:pPr>
            <a:r>
              <a:rPr lang="id-ID" sz="2000" b="1" cap="none" dirty="0" smtClean="0">
                <a:solidFill>
                  <a:schemeClr val="tx1"/>
                </a:solidFill>
                <a:latin typeface="Segoe Print" panose="02000600000000000000" pitchFamily="2" charset="0"/>
              </a:rPr>
              <a:t>mengisi </a:t>
            </a:r>
            <a:r>
              <a:rPr lang="id-ID" sz="2000" b="1" cap="none" dirty="0">
                <a:solidFill>
                  <a:schemeClr val="tx1"/>
                </a:solidFill>
                <a:latin typeface="Segoe Print" panose="02000600000000000000" pitchFamily="2" charset="0"/>
              </a:rPr>
              <a:t>daftar induk </a:t>
            </a:r>
            <a:r>
              <a:rPr lang="id-ID" sz="2000" b="1" cap="none" dirty="0" smtClean="0">
                <a:solidFill>
                  <a:schemeClr val="tx1"/>
                </a:solidFill>
                <a:latin typeface="Segoe Print" panose="02000600000000000000" pitchFamily="2" charset="0"/>
              </a:rPr>
              <a:t>kepegawaian</a:t>
            </a:r>
            <a:endParaRPr lang="en-US" sz="2000" b="1" cap="none" dirty="0" smtClean="0">
              <a:solidFill>
                <a:schemeClr val="tx1"/>
              </a:solidFill>
              <a:latin typeface="Segoe Print" panose="02000600000000000000" pitchFamily="2" charset="0"/>
            </a:endParaRPr>
          </a:p>
          <a:p>
            <a:pPr algn="just">
              <a:lnSpc>
                <a:spcPct val="110000"/>
              </a:lnSpc>
              <a:buFont typeface="Wingdings" panose="05000000000000000000" pitchFamily="2" charset="2"/>
              <a:buChar char="Ø"/>
            </a:pPr>
            <a:r>
              <a:rPr lang="id-ID" sz="2000" b="1" cap="none" dirty="0" smtClean="0">
                <a:solidFill>
                  <a:schemeClr val="tx1"/>
                </a:solidFill>
                <a:latin typeface="Segoe Print" panose="02000600000000000000" pitchFamily="2" charset="0"/>
              </a:rPr>
              <a:t>membuat </a:t>
            </a:r>
            <a:r>
              <a:rPr lang="id-ID" sz="2000" b="1" cap="none" dirty="0">
                <a:solidFill>
                  <a:schemeClr val="tx1"/>
                </a:solidFill>
                <a:latin typeface="Segoe Print" panose="02000600000000000000" pitchFamily="2" charset="0"/>
              </a:rPr>
              <a:t>laporan bulanan keadaan </a:t>
            </a:r>
            <a:r>
              <a:rPr lang="id-ID" sz="2000" b="1" cap="none" dirty="0" smtClean="0">
                <a:solidFill>
                  <a:schemeClr val="tx1"/>
                </a:solidFill>
                <a:latin typeface="Segoe Print" panose="02000600000000000000" pitchFamily="2" charset="0"/>
              </a:rPr>
              <a:t>pegawai</a:t>
            </a:r>
            <a:endParaRPr lang="en-US" sz="2000" b="1" cap="none" dirty="0" smtClean="0">
              <a:solidFill>
                <a:schemeClr val="tx1"/>
              </a:solidFill>
              <a:latin typeface="Segoe Print" panose="02000600000000000000" pitchFamily="2" charset="0"/>
            </a:endParaRPr>
          </a:p>
          <a:p>
            <a:pPr algn="just">
              <a:buFont typeface="Wingdings" panose="05000000000000000000" pitchFamily="2" charset="2"/>
              <a:buChar char="Ø"/>
            </a:pPr>
            <a:r>
              <a:rPr lang="id-ID" sz="2000" b="1" cap="none" dirty="0" smtClean="0">
                <a:solidFill>
                  <a:schemeClr val="tx1"/>
                </a:solidFill>
                <a:latin typeface="Segoe Print" panose="02000600000000000000" pitchFamily="2" charset="0"/>
              </a:rPr>
              <a:t>mengurus </a:t>
            </a:r>
            <a:r>
              <a:rPr lang="id-ID" sz="2000" b="1" cap="none" dirty="0">
                <a:solidFill>
                  <a:schemeClr val="tx1"/>
                </a:solidFill>
                <a:latin typeface="Segoe Print" panose="02000600000000000000" pitchFamily="2" charset="0"/>
              </a:rPr>
              <a:t>secara administrasi mengenai usul-usul kepegawaian</a:t>
            </a:r>
          </a:p>
        </p:txBody>
      </p:sp>
      <p:pic>
        <p:nvPicPr>
          <p:cNvPr id="8" name="Picture 2" descr="Hasil gambar untuk pelayan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6089" y="3852173"/>
            <a:ext cx="5853489" cy="28693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18" name="Picture 2" descr="Hasil gambar untuk pelayanan prim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862" y="3852173"/>
            <a:ext cx="5829300" cy="28693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91289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11" dur="500"/>
                                        <p:tgtEl>
                                          <p:spTgt spid="12">
                                            <p:txEl>
                                              <p:pRg st="0" end="0"/>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animEffect transition="in" filter="randombar(horizontal)">
                                      <p:cBhvr>
                                        <p:cTn id="15" dur="500"/>
                                        <p:tgtEl>
                                          <p:spTgt spid="12">
                                            <p:txEl>
                                              <p:pRg st="1" end="1"/>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Effect transition="in" filter="randombar(horizontal)">
                                      <p:cBhvr>
                                        <p:cTn id="19" dur="500"/>
                                        <p:tgtEl>
                                          <p:spTgt spid="12">
                                            <p:txEl>
                                              <p:pRg st="2" end="2"/>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animEffect transition="in" filter="randombar(horizontal)">
                                      <p:cBhvr>
                                        <p:cTn id="23" dur="500"/>
                                        <p:tgtEl>
                                          <p:spTgt spid="12">
                                            <p:txEl>
                                              <p:pRg st="3" end="3"/>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randombar(horizontal)">
                                      <p:cBhvr>
                                        <p:cTn id="27"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p:cNvSpPr>
            <a:spLocks noGrp="1"/>
          </p:cNvSpPr>
          <p:nvPr>
            <p:ph type="sldNum" sz="quarter" idx="12"/>
          </p:nvPr>
        </p:nvSpPr>
        <p:spPr>
          <a:xfrm>
            <a:off x="11410950" y="6362700"/>
            <a:ext cx="782908" cy="358785"/>
          </a:xfrm>
        </p:spPr>
        <p:txBody>
          <a:bodyPr/>
          <a:lstStyle/>
          <a:p>
            <a:pPr algn="ctr">
              <a:defRPr/>
            </a:pPr>
            <a:fld id="{62F67C14-8B30-4914-8FE9-2F20989C2D48}" type="slidenum">
              <a:rPr lang="en-AU" sz="1600" b="1" smtClean="0">
                <a:solidFill>
                  <a:prstClr val="white"/>
                </a:solidFill>
                <a:latin typeface="Tahoma" panose="020B0604030504040204" pitchFamily="34" charset="0"/>
                <a:ea typeface="Tahoma" panose="020B0604030504040204" pitchFamily="34" charset="0"/>
                <a:cs typeface="Tahoma" panose="020B0604030504040204" pitchFamily="34" charset="0"/>
              </a:rPr>
              <a:pPr algn="ctr">
                <a:defRPr/>
              </a:pPr>
              <a:t>12</a:t>
            </a:fld>
            <a:endParaRPr lang="en-AU" sz="1600" b="1"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6" name="Parallelogram 5"/>
          <p:cNvSpPr/>
          <p:nvPr/>
        </p:nvSpPr>
        <p:spPr>
          <a:xfrm>
            <a:off x="-396550" y="188651"/>
            <a:ext cx="12455200" cy="504045"/>
          </a:xfrm>
          <a:prstGeom prst="parallelogram">
            <a:avLst>
              <a:gd name="adj" fmla="val 47676"/>
            </a:avLst>
          </a:prstGeom>
          <a:solidFill>
            <a:schemeClr val="bg1">
              <a:lumMod val="95000"/>
              <a:lumOff val="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44000" algn="just"/>
            <a:r>
              <a:rPr lang="en-US" sz="2800" dirty="0" err="1" smtClean="0">
                <a:solidFill>
                  <a:prstClr val="white"/>
                </a:solidFill>
                <a:latin typeface="Cooper Black" pitchFamily="18" charset="0"/>
              </a:rPr>
              <a:t>Beberapa</a:t>
            </a:r>
            <a:r>
              <a:rPr lang="en-US" sz="2800" dirty="0" smtClean="0">
                <a:solidFill>
                  <a:prstClr val="white"/>
                </a:solidFill>
                <a:latin typeface="Cooper Black" pitchFamily="18" charset="0"/>
              </a:rPr>
              <a:t> </a:t>
            </a:r>
            <a:r>
              <a:rPr lang="en-US" sz="2800" dirty="0" err="1" smtClean="0">
                <a:solidFill>
                  <a:prstClr val="white"/>
                </a:solidFill>
                <a:latin typeface="Cooper Black" pitchFamily="18" charset="0"/>
              </a:rPr>
              <a:t>strategi</a:t>
            </a:r>
            <a:r>
              <a:rPr lang="en-US" sz="2800" dirty="0" smtClean="0">
                <a:solidFill>
                  <a:prstClr val="white"/>
                </a:solidFill>
                <a:latin typeface="Cooper Black" pitchFamily="18" charset="0"/>
              </a:rPr>
              <a:t> </a:t>
            </a:r>
            <a:r>
              <a:rPr lang="en-US" sz="2800" dirty="0" err="1" smtClean="0">
                <a:solidFill>
                  <a:prstClr val="white"/>
                </a:solidFill>
                <a:latin typeface="Cooper Black" pitchFamily="18" charset="0"/>
              </a:rPr>
              <a:t>pelayanan</a:t>
            </a:r>
            <a:endParaRPr lang="en-US" sz="2800" dirty="0">
              <a:solidFill>
                <a:prstClr val="white"/>
              </a:solidFill>
              <a:latin typeface="Cooper Black" pitchFamily="18" charset="0"/>
            </a:endParaRPr>
          </a:p>
        </p:txBody>
      </p:sp>
      <p:pic>
        <p:nvPicPr>
          <p:cNvPr id="7" name="Picture 2" descr="E:\FOLDER KERJA\Logo\logo jawa timur Fi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79512" y="87352"/>
            <a:ext cx="506288" cy="720070"/>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1"/>
          <p:cNvSpPr/>
          <p:nvPr/>
        </p:nvSpPr>
        <p:spPr>
          <a:xfrm>
            <a:off x="272817" y="985407"/>
            <a:ext cx="6214187" cy="982356"/>
          </a:xfrm>
          <a:prstGeom prst="roundRect">
            <a:avLst/>
          </a:prstGeom>
          <a:solidFill>
            <a:srgbClr val="C9C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a:solidFill>
                  <a:schemeClr val="bg1"/>
                </a:solidFill>
                <a:latin typeface="Forte" panose="03060902040502070203" pitchFamily="66" charset="0"/>
              </a:rPr>
              <a:t>benar – benar mendengarkan mereka</a:t>
            </a:r>
          </a:p>
        </p:txBody>
      </p:sp>
      <p:sp>
        <p:nvSpPr>
          <p:cNvPr id="8" name="Rounded Rectangle 7"/>
          <p:cNvSpPr/>
          <p:nvPr/>
        </p:nvSpPr>
        <p:spPr>
          <a:xfrm>
            <a:off x="1421361" y="2097862"/>
            <a:ext cx="6214187" cy="982356"/>
          </a:xfrm>
          <a:prstGeom prst="round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a:solidFill>
                  <a:schemeClr val="bg1"/>
                </a:solidFill>
                <a:latin typeface="Forte" panose="03060902040502070203" pitchFamily="66" charset="0"/>
              </a:rPr>
              <a:t>jangan mengabaikan mereka</a:t>
            </a:r>
          </a:p>
        </p:txBody>
      </p:sp>
      <p:sp>
        <p:nvSpPr>
          <p:cNvPr id="9" name="Rounded Rectangle 8"/>
          <p:cNvSpPr/>
          <p:nvPr/>
        </p:nvSpPr>
        <p:spPr>
          <a:xfrm>
            <a:off x="2783627" y="3210317"/>
            <a:ext cx="6214187" cy="982356"/>
          </a:xfrm>
          <a:prstGeom prst="roundRect">
            <a:avLst/>
          </a:prstGeom>
          <a:solidFill>
            <a:srgbClr val="FF9B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a:solidFill>
                  <a:schemeClr val="bg1"/>
                </a:solidFill>
                <a:latin typeface="Forte" panose="03060902040502070203" pitchFamily="66" charset="0"/>
              </a:rPr>
              <a:t>mengakomodasi kebutuhan pelanggan</a:t>
            </a:r>
          </a:p>
        </p:txBody>
      </p:sp>
      <p:sp>
        <p:nvSpPr>
          <p:cNvPr id="10" name="Rounded Rectangle 9"/>
          <p:cNvSpPr/>
          <p:nvPr/>
        </p:nvSpPr>
        <p:spPr>
          <a:xfrm>
            <a:off x="4145896" y="4322772"/>
            <a:ext cx="6214187" cy="982356"/>
          </a:xfrm>
          <a:prstGeom prst="roundRect">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a:solidFill>
                  <a:schemeClr val="bg1"/>
                </a:solidFill>
                <a:latin typeface="Forte" panose="03060902040502070203" pitchFamily="66" charset="0"/>
              </a:rPr>
              <a:t>membangun kepercayaan</a:t>
            </a:r>
          </a:p>
        </p:txBody>
      </p:sp>
      <p:sp>
        <p:nvSpPr>
          <p:cNvPr id="13" name="Rounded Rectangle 12"/>
          <p:cNvSpPr/>
          <p:nvPr/>
        </p:nvSpPr>
        <p:spPr>
          <a:xfrm>
            <a:off x="5623246" y="5435227"/>
            <a:ext cx="6214187" cy="98235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a:solidFill>
                  <a:schemeClr val="bg1"/>
                </a:solidFill>
                <a:latin typeface="Forte" panose="03060902040502070203" pitchFamily="66" charset="0"/>
              </a:rPr>
              <a:t>hidupkan nilai organisasi</a:t>
            </a:r>
          </a:p>
        </p:txBody>
      </p:sp>
      <p:pic>
        <p:nvPicPr>
          <p:cNvPr id="8196" name="Picture 4" descr="Hasil gambar untuk pelayanan prima"/>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21930" y1="25339" x2="17544" y2="70136"/>
                        <a14:foregroundMark x1="12719" y1="39367" x2="19737" y2="45249"/>
                        <a14:foregroundMark x1="4386" y1="39367" x2="8333" y2="44796"/>
                        <a14:foregroundMark x1="80263" y1="9502" x2="92105" y2="47059"/>
                        <a14:foregroundMark x1="96491" y1="37557" x2="77632" y2="65158"/>
                        <a14:foregroundMark x1="76754" y1="64706" x2="75877" y2="87783"/>
                        <a14:foregroundMark x1="89912" y1="65158" x2="81579" y2="61991"/>
                        <a14:foregroundMark x1="75439" y1="6787" x2="85088" y2="8145"/>
                        <a14:foregroundMark x1="17105" y1="71493" x2="16667" y2="85068"/>
                        <a14:foregroundMark x1="16667" y1="85973" x2="7456" y2="85973"/>
                        <a14:foregroundMark x1="13158" y1="89140" x2="14912" y2="93665"/>
                        <a14:foregroundMark x1="27632" y1="89593" x2="28947" y2="90950"/>
                        <a14:foregroundMark x1="64474" y1="89140" x2="82018" y2="90498"/>
                        <a14:foregroundMark x1="71053" y1="92308" x2="72368" y2="94570"/>
                        <a14:foregroundMark x1="84211" y1="90045" x2="86404" y2="90950"/>
                        <a14:foregroundMark x1="81579" y1="93213" x2="82895" y2="95023"/>
                      </a14:backgroundRemoval>
                    </a14:imgEffect>
                  </a14:imgLayer>
                </a14:imgProps>
              </a:ext>
              <a:ext uri="{28A0092B-C50C-407E-A947-70E740481C1C}">
                <a14:useLocalDpi xmlns:a14="http://schemas.microsoft.com/office/drawing/2010/main" val="0"/>
              </a:ext>
            </a:extLst>
          </a:blip>
          <a:srcRect/>
          <a:stretch>
            <a:fillRect/>
          </a:stretch>
        </p:blipFill>
        <p:spPr bwMode="auto">
          <a:xfrm>
            <a:off x="8997814" y="826249"/>
            <a:ext cx="3060835" cy="2966864"/>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asil gambar untuk pelayanan prima pn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192673"/>
            <a:ext cx="4003527" cy="243325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655805"/>
      </p:ext>
    </p:extLst>
  </p:cSld>
  <p:clrMapOvr>
    <a:masterClrMapping/>
  </p:clrMapOvr>
  <mc:AlternateContent xmlns:mc="http://schemas.openxmlformats.org/markup-compatibility/2006" xmlns:p14="http://schemas.microsoft.com/office/powerpoint/2010/main">
    <mc:Choice Requires="p14">
      <p:transition spd="slow" p14:dur="1250">
        <p14:glitter pattern="hexagon"/>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TM03457485[[fn=Mesh]]</Template>
  <TotalTime>770</TotalTime>
  <Words>579</Words>
  <Application>Microsoft Office PowerPoint</Application>
  <PresentationFormat>Widescreen</PresentationFormat>
  <Paragraphs>80</Paragraphs>
  <Slides>12</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12</vt:i4>
      </vt:variant>
    </vt:vector>
  </HeadingPairs>
  <TitlesOfParts>
    <vt:vector size="25" baseType="lpstr">
      <vt:lpstr>Aharoni</vt:lpstr>
      <vt:lpstr>Arial</vt:lpstr>
      <vt:lpstr>Calibri</vt:lpstr>
      <vt:lpstr>Century Gothic</vt:lpstr>
      <vt:lpstr>Cooper Black</vt:lpstr>
      <vt:lpstr>Forte</vt:lpstr>
      <vt:lpstr>Mistral</vt:lpstr>
      <vt:lpstr>Segoe Print</vt:lpstr>
      <vt:lpstr>STCaiyun</vt:lpstr>
      <vt:lpstr>Stencil</vt:lpstr>
      <vt:lpstr>Tahoma</vt:lpstr>
      <vt:lpstr>Wingdings</vt:lpstr>
      <vt:lpstr>Mesh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ismail - [2010]</dc:creator>
  <cp:lastModifiedBy>Windows User</cp:lastModifiedBy>
  <cp:revision>91</cp:revision>
  <cp:lastPrinted>2018-03-21T10:53:48Z</cp:lastPrinted>
  <dcterms:created xsi:type="dcterms:W3CDTF">2018-01-30T12:45:25Z</dcterms:created>
  <dcterms:modified xsi:type="dcterms:W3CDTF">2018-03-22T02:26:19Z</dcterms:modified>
</cp:coreProperties>
</file>