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Default Extension="vml" ContentType="application/vnd.openxmlformats-officedocument.vmlDrawing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451" r:id="rId3"/>
    <p:sldId id="625" r:id="rId4"/>
    <p:sldId id="387" r:id="rId5"/>
    <p:sldId id="615" r:id="rId6"/>
    <p:sldId id="616" r:id="rId7"/>
    <p:sldId id="580" r:id="rId8"/>
    <p:sldId id="581" r:id="rId9"/>
    <p:sldId id="582" r:id="rId10"/>
    <p:sldId id="583" r:id="rId11"/>
    <p:sldId id="584" r:id="rId12"/>
    <p:sldId id="621" r:id="rId13"/>
    <p:sldId id="622" r:id="rId14"/>
    <p:sldId id="619" r:id="rId15"/>
    <p:sldId id="620" r:id="rId16"/>
    <p:sldId id="546" r:id="rId17"/>
    <p:sldId id="547" r:id="rId18"/>
    <p:sldId id="449" r:id="rId19"/>
    <p:sldId id="593" r:id="rId20"/>
    <p:sldId id="624" r:id="rId21"/>
    <p:sldId id="594" r:id="rId22"/>
    <p:sldId id="595" r:id="rId23"/>
    <p:sldId id="596" r:id="rId24"/>
    <p:sldId id="597" r:id="rId25"/>
    <p:sldId id="598" r:id="rId26"/>
    <p:sldId id="599" r:id="rId27"/>
    <p:sldId id="559" r:id="rId28"/>
    <p:sldId id="560" r:id="rId29"/>
    <p:sldId id="558" r:id="rId30"/>
    <p:sldId id="467" r:id="rId31"/>
    <p:sldId id="548" r:id="rId32"/>
    <p:sldId id="550" r:id="rId33"/>
    <p:sldId id="411" r:id="rId34"/>
    <p:sldId id="575" r:id="rId35"/>
    <p:sldId id="600" r:id="rId36"/>
    <p:sldId id="557" r:id="rId37"/>
    <p:sldId id="626" r:id="rId38"/>
    <p:sldId id="629" r:id="rId39"/>
    <p:sldId id="628" r:id="rId40"/>
    <p:sldId id="627" r:id="rId41"/>
    <p:sldId id="630" r:id="rId42"/>
    <p:sldId id="631" r:id="rId43"/>
    <p:sldId id="632" r:id="rId44"/>
    <p:sldId id="606" r:id="rId45"/>
    <p:sldId id="607" r:id="rId46"/>
    <p:sldId id="608" r:id="rId47"/>
    <p:sldId id="464" r:id="rId48"/>
  </p:sldIdLst>
  <p:sldSz cx="9144000" cy="6858000" type="screen4x3"/>
  <p:notesSz cx="6797675" cy="9928225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33CC"/>
    <a:srgbClr val="0066FF"/>
    <a:srgbClr val="FFCCCC"/>
    <a:srgbClr val="33CC33"/>
    <a:srgbClr val="FF66CC"/>
    <a:srgbClr val="FFCC00"/>
    <a:srgbClr val="00CC66"/>
    <a:srgbClr val="FF9933"/>
    <a:srgbClr val="FFFF99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2" autoAdjust="0"/>
    <p:restoredTop sz="95070" autoAdjust="0"/>
  </p:normalViewPr>
  <p:slideViewPr>
    <p:cSldViewPr>
      <p:cViewPr varScale="1">
        <p:scale>
          <a:sx n="69" d="100"/>
          <a:sy n="69" d="100"/>
        </p:scale>
        <p:origin x="-13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C5C003-6217-4330-9C66-AE4B2C9E0020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7361E6B-A6C9-4CD5-B54D-5C03969B0341}">
      <dgm:prSet phldrT="[Text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0" dirty="0" err="1" smtClean="0">
              <a:latin typeface="Bernard MT Condensed" pitchFamily="18" charset="0"/>
              <a:cs typeface="Times New Roman" pitchFamily="18" charset="0"/>
            </a:rPr>
            <a:t>Layanan</a:t>
          </a:r>
          <a:r>
            <a:rPr lang="en-US" sz="2400" b="0" dirty="0" smtClean="0"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2400" b="0" dirty="0" err="1" smtClean="0">
              <a:latin typeface="Bernard MT Condensed" pitchFamily="18" charset="0"/>
              <a:cs typeface="Times New Roman" pitchFamily="18" charset="0"/>
            </a:rPr>
            <a:t>Klim</a:t>
          </a:r>
          <a:r>
            <a:rPr lang="en-US" sz="2400" b="0" dirty="0" smtClean="0">
              <a:latin typeface="Bernard MT Condensed" pitchFamily="18" charset="0"/>
              <a:cs typeface="Times New Roman" pitchFamily="18" charset="0"/>
            </a:rPr>
            <a:t>  1 Jam</a:t>
          </a:r>
          <a:endParaRPr lang="en-US" sz="2400" b="0" dirty="0">
            <a:latin typeface="Bernard MT Condensed" pitchFamily="18" charset="0"/>
            <a:cs typeface="Times New Roman" pitchFamily="18" charset="0"/>
          </a:endParaRPr>
        </a:p>
      </dgm:t>
    </dgm:pt>
    <dgm:pt modelId="{06B44978-469D-4401-9675-B3AC0E458081}" type="parTrans" cxnId="{74B0D6B6-3A98-42DE-AA95-F6B0B0522FA4}">
      <dgm:prSet/>
      <dgm:spPr/>
      <dgm:t>
        <a:bodyPr/>
        <a:lstStyle/>
        <a:p>
          <a:endParaRPr lang="en-US"/>
        </a:p>
      </dgm:t>
    </dgm:pt>
    <dgm:pt modelId="{E4D1517B-9A20-43A8-AC16-BEEC748AEDDF}" type="sibTrans" cxnId="{74B0D6B6-3A98-42DE-AA95-F6B0B0522FA4}">
      <dgm:prSet/>
      <dgm:spPr/>
      <dgm:t>
        <a:bodyPr/>
        <a:lstStyle/>
        <a:p>
          <a:endParaRPr lang="en-US"/>
        </a:p>
      </dgm:t>
    </dgm:pt>
    <dgm:pt modelId="{8B902796-B9B5-4A1E-AC95-D4F2F99B8B95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0" dirty="0" smtClean="0">
              <a:latin typeface="Bernard MT Condensed" pitchFamily="18" charset="0"/>
              <a:cs typeface="Times New Roman" pitchFamily="18" charset="0"/>
            </a:rPr>
            <a:t>LAYANAN </a:t>
          </a:r>
          <a:r>
            <a:rPr lang="id-ID" sz="2400" b="0" dirty="0" smtClean="0">
              <a:latin typeface="Bernard MT Condensed" pitchFamily="18" charset="0"/>
              <a:cs typeface="Times New Roman" pitchFamily="18" charset="0"/>
            </a:rPr>
            <a:t>KLIM OTOMATIS</a:t>
          </a:r>
          <a:endParaRPr lang="en-US" sz="2400" b="0" dirty="0">
            <a:latin typeface="Bernard MT Condensed" pitchFamily="18" charset="0"/>
            <a:cs typeface="Times New Roman" pitchFamily="18" charset="0"/>
          </a:endParaRPr>
        </a:p>
      </dgm:t>
    </dgm:pt>
    <dgm:pt modelId="{93F5BC90-422C-4B63-ABB4-E47760B49BD1}" type="parTrans" cxnId="{0666CFCD-BF31-41D9-9537-5D25A81EB11A}">
      <dgm:prSet/>
      <dgm:spPr/>
      <dgm:t>
        <a:bodyPr/>
        <a:lstStyle/>
        <a:p>
          <a:endParaRPr lang="en-AU"/>
        </a:p>
      </dgm:t>
    </dgm:pt>
    <dgm:pt modelId="{6F752E6F-2A9B-490F-BCD9-C3A3D352A42C}" type="sibTrans" cxnId="{0666CFCD-BF31-41D9-9537-5D25A81EB11A}">
      <dgm:prSet/>
      <dgm:spPr/>
      <dgm:t>
        <a:bodyPr/>
        <a:lstStyle/>
        <a:p>
          <a:endParaRPr lang="en-AU"/>
        </a:p>
      </dgm:t>
    </dgm:pt>
    <dgm:pt modelId="{DCCDD843-E5CD-407F-AABA-54837067BED8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0" dirty="0" smtClean="0">
              <a:latin typeface="Bernard MT Condensed" pitchFamily="18" charset="0"/>
              <a:cs typeface="Times New Roman" pitchFamily="18" charset="0"/>
            </a:rPr>
            <a:t>MOBIL LAYANAN TASPEN</a:t>
          </a:r>
          <a:endParaRPr lang="en-US" sz="2400" b="0" dirty="0">
            <a:latin typeface="Bernard MT Condensed" pitchFamily="18" charset="0"/>
            <a:cs typeface="Times New Roman" pitchFamily="18" charset="0"/>
          </a:endParaRPr>
        </a:p>
      </dgm:t>
    </dgm:pt>
    <dgm:pt modelId="{A0FCACFB-6116-4DD9-9659-ABE4F844F53C}" type="parTrans" cxnId="{E28CEDD8-4261-488D-8EB2-9CE0F26D67DB}">
      <dgm:prSet/>
      <dgm:spPr/>
      <dgm:t>
        <a:bodyPr/>
        <a:lstStyle/>
        <a:p>
          <a:endParaRPr lang="en-AU"/>
        </a:p>
      </dgm:t>
    </dgm:pt>
    <dgm:pt modelId="{4AF5FBA7-2D4B-409D-AC3C-CA748B22E05B}" type="sibTrans" cxnId="{E28CEDD8-4261-488D-8EB2-9CE0F26D67DB}">
      <dgm:prSet/>
      <dgm:spPr/>
      <dgm:t>
        <a:bodyPr/>
        <a:lstStyle/>
        <a:p>
          <a:endParaRPr lang="en-AU"/>
        </a:p>
      </dgm:t>
    </dgm:pt>
    <dgm:pt modelId="{79AA68CF-A6A0-45F7-AD59-072E6B64DCED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0" dirty="0" smtClean="0">
              <a:latin typeface="Bernard MT Condensed" pitchFamily="18" charset="0"/>
              <a:cs typeface="Times New Roman" pitchFamily="18" charset="0"/>
            </a:rPr>
            <a:t>MITRA LAYANAN TASPEN</a:t>
          </a:r>
          <a:endParaRPr lang="en-US" sz="2400" b="0" dirty="0">
            <a:latin typeface="Bernard MT Condensed" pitchFamily="18" charset="0"/>
            <a:cs typeface="Times New Roman" pitchFamily="18" charset="0"/>
          </a:endParaRPr>
        </a:p>
      </dgm:t>
    </dgm:pt>
    <dgm:pt modelId="{7D07D36E-50F9-4231-972F-F3BF21D76E85}" type="parTrans" cxnId="{0A1FAD99-C3E6-41CA-B06D-C3F4172A9B29}">
      <dgm:prSet/>
      <dgm:spPr/>
      <dgm:t>
        <a:bodyPr/>
        <a:lstStyle/>
        <a:p>
          <a:endParaRPr lang="en-AU"/>
        </a:p>
      </dgm:t>
    </dgm:pt>
    <dgm:pt modelId="{05DBD079-7690-4B02-A354-C85D41A1169C}" type="sibTrans" cxnId="{0A1FAD99-C3E6-41CA-B06D-C3F4172A9B29}">
      <dgm:prSet/>
      <dgm:spPr/>
      <dgm:t>
        <a:bodyPr/>
        <a:lstStyle/>
        <a:p>
          <a:endParaRPr lang="en-AU"/>
        </a:p>
      </dgm:t>
    </dgm:pt>
    <dgm:pt modelId="{D173E934-80C3-4951-B9EC-916B56C077D9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AU" sz="2400" b="0" dirty="0" smtClean="0">
              <a:latin typeface="Bernard MT Condensed" pitchFamily="18" charset="0"/>
              <a:cs typeface="Times New Roman" pitchFamily="18" charset="0"/>
            </a:rPr>
            <a:t>SERVICE POINT</a:t>
          </a:r>
          <a:endParaRPr lang="en-US" sz="2400" b="0" dirty="0">
            <a:latin typeface="Bernard MT Condensed" pitchFamily="18" charset="0"/>
            <a:cs typeface="Times New Roman" pitchFamily="18" charset="0"/>
          </a:endParaRPr>
        </a:p>
      </dgm:t>
    </dgm:pt>
    <dgm:pt modelId="{AC812219-037A-404F-8D29-B2679E14E701}" type="parTrans" cxnId="{C52F477B-6D33-46A9-BE84-78650B2D8331}">
      <dgm:prSet/>
      <dgm:spPr/>
      <dgm:t>
        <a:bodyPr/>
        <a:lstStyle/>
        <a:p>
          <a:endParaRPr lang="en-AU"/>
        </a:p>
      </dgm:t>
    </dgm:pt>
    <dgm:pt modelId="{9D1E6A3E-C4B8-4A86-8D11-E1102317A1BB}" type="sibTrans" cxnId="{C52F477B-6D33-46A9-BE84-78650B2D8331}">
      <dgm:prSet/>
      <dgm:spPr/>
      <dgm:t>
        <a:bodyPr/>
        <a:lstStyle/>
        <a:p>
          <a:endParaRPr lang="en-AU"/>
        </a:p>
      </dgm:t>
    </dgm:pt>
    <dgm:pt modelId="{569294E0-0A55-42F6-8295-1F36A79B5136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0" dirty="0" smtClean="0">
              <a:latin typeface="Bernard MT Condensed" pitchFamily="18" charset="0"/>
              <a:cs typeface="Times New Roman" pitchFamily="18" charset="0"/>
            </a:rPr>
            <a:t>TASPEN PRIORITAS</a:t>
          </a:r>
          <a:endParaRPr lang="en-US" sz="2400" b="0" dirty="0">
            <a:latin typeface="Bernard MT Condensed" pitchFamily="18" charset="0"/>
            <a:cs typeface="Times New Roman" pitchFamily="18" charset="0"/>
          </a:endParaRPr>
        </a:p>
      </dgm:t>
    </dgm:pt>
    <dgm:pt modelId="{CE1F420B-3CD7-4F0F-A93D-55AE1356E1D1}" type="parTrans" cxnId="{B5CF55BB-75E5-4FA2-B935-7E59CA234C60}">
      <dgm:prSet/>
      <dgm:spPr/>
      <dgm:t>
        <a:bodyPr/>
        <a:lstStyle/>
        <a:p>
          <a:endParaRPr lang="en-AU"/>
        </a:p>
      </dgm:t>
    </dgm:pt>
    <dgm:pt modelId="{7F12EF80-A121-4DDF-BB3A-975DA1DF12E6}" type="sibTrans" cxnId="{B5CF55BB-75E5-4FA2-B935-7E59CA234C60}">
      <dgm:prSet/>
      <dgm:spPr/>
      <dgm:t>
        <a:bodyPr/>
        <a:lstStyle/>
        <a:p>
          <a:endParaRPr lang="en-AU"/>
        </a:p>
      </dgm:t>
    </dgm:pt>
    <dgm:pt modelId="{947278BF-F63C-4C86-8D55-E010AE7E5C73}" type="pres">
      <dgm:prSet presAssocID="{88C5C003-6217-4330-9C66-AE4B2C9E002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0B808545-523C-4CD4-8009-3DC4C1B1BB2D}" type="pres">
      <dgm:prSet presAssocID="{88C5C003-6217-4330-9C66-AE4B2C9E0020}" presName="cycle" presStyleCnt="0"/>
      <dgm:spPr/>
    </dgm:pt>
    <dgm:pt modelId="{B1EDC615-E368-47A1-9E49-AD672D036649}" type="pres">
      <dgm:prSet presAssocID="{27361E6B-A6C9-4CD5-B54D-5C03969B0341}" presName="nodeFirstNode" presStyleLbl="node1" presStyleIdx="0" presStyleCnt="6" custRadScaleRad="100189" custRadScaleInc="739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26E15F2-5246-46DD-B826-46659354E926}" type="pres">
      <dgm:prSet presAssocID="{E4D1517B-9A20-43A8-AC16-BEEC748AEDDF}" presName="sibTransFirstNode" presStyleLbl="bgShp" presStyleIdx="0" presStyleCnt="1"/>
      <dgm:spPr/>
      <dgm:t>
        <a:bodyPr/>
        <a:lstStyle/>
        <a:p>
          <a:endParaRPr lang="en-AU"/>
        </a:p>
      </dgm:t>
    </dgm:pt>
    <dgm:pt modelId="{3688C148-A7FD-48C7-8385-AFF1A42BF738}" type="pres">
      <dgm:prSet presAssocID="{8B902796-B9B5-4A1E-AC95-D4F2F99B8B95}" presName="nodeFollowingNodes" presStyleLbl="node1" presStyleIdx="1" presStyleCnt="6" custRadScaleRad="128167" custRadScaleInc="1302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432C97F-96A6-4610-9553-1E01605349E7}" type="pres">
      <dgm:prSet presAssocID="{DCCDD843-E5CD-407F-AABA-54837067BED8}" presName="nodeFollowingNodes" presStyleLbl="node1" presStyleIdx="2" presStyleCnt="6" custScaleX="111541" custRadScaleRad="125731" custRadScaleInc="-2399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DF259F2-31AD-42C8-BF57-C7D6F9B7835B}" type="pres">
      <dgm:prSet presAssocID="{79AA68CF-A6A0-45F7-AD59-072E6B64DCED}" presName="nodeFollowingNodes" presStyleLbl="node1" presStyleIdx="3" presStyleCnt="6" custScaleX="118593" custRadScaleRad="97448" custRadScaleInc="-444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D350B7A-3414-4915-8676-4376D3C74B89}" type="pres">
      <dgm:prSet presAssocID="{D173E934-80C3-4951-B9EC-916B56C077D9}" presName="nodeFollowingNodes" presStyleLbl="node1" presStyleIdx="4" presStyleCnt="6" custScaleX="117312" custRadScaleRad="118602" custRadScaleInc="1857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D9CFF4B-671B-46D6-B04B-91895DEFCF52}" type="pres">
      <dgm:prSet presAssocID="{569294E0-0A55-42F6-8295-1F36A79B5136}" presName="nodeFollowingNodes" presStyleLbl="node1" presStyleIdx="5" presStyleCnt="6" custRadScaleRad="116079" custRadScaleInc="-443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3C6E1DCA-44FE-4566-B9E4-3EB2E788D4AB}" type="presOf" srcId="{D173E934-80C3-4951-B9EC-916B56C077D9}" destId="{3D350B7A-3414-4915-8676-4376D3C74B89}" srcOrd="0" destOrd="0" presId="urn:microsoft.com/office/officeart/2005/8/layout/cycle3"/>
    <dgm:cxn modelId="{0A1FAD99-C3E6-41CA-B06D-C3F4172A9B29}" srcId="{88C5C003-6217-4330-9C66-AE4B2C9E0020}" destId="{79AA68CF-A6A0-45F7-AD59-072E6B64DCED}" srcOrd="3" destOrd="0" parTransId="{7D07D36E-50F9-4231-972F-F3BF21D76E85}" sibTransId="{05DBD079-7690-4B02-A354-C85D41A1169C}"/>
    <dgm:cxn modelId="{3252EB84-A637-42B2-9DB4-FCC79825C2AF}" type="presOf" srcId="{8B902796-B9B5-4A1E-AC95-D4F2F99B8B95}" destId="{3688C148-A7FD-48C7-8385-AFF1A42BF738}" srcOrd="0" destOrd="0" presId="urn:microsoft.com/office/officeart/2005/8/layout/cycle3"/>
    <dgm:cxn modelId="{969D3BA0-3AFC-4574-B65C-885F33B090F0}" type="presOf" srcId="{88C5C003-6217-4330-9C66-AE4B2C9E0020}" destId="{947278BF-F63C-4C86-8D55-E010AE7E5C73}" srcOrd="0" destOrd="0" presId="urn:microsoft.com/office/officeart/2005/8/layout/cycle3"/>
    <dgm:cxn modelId="{C52F477B-6D33-46A9-BE84-78650B2D8331}" srcId="{88C5C003-6217-4330-9C66-AE4B2C9E0020}" destId="{D173E934-80C3-4951-B9EC-916B56C077D9}" srcOrd="4" destOrd="0" parTransId="{AC812219-037A-404F-8D29-B2679E14E701}" sibTransId="{9D1E6A3E-C4B8-4A86-8D11-E1102317A1BB}"/>
    <dgm:cxn modelId="{E28CEDD8-4261-488D-8EB2-9CE0F26D67DB}" srcId="{88C5C003-6217-4330-9C66-AE4B2C9E0020}" destId="{DCCDD843-E5CD-407F-AABA-54837067BED8}" srcOrd="2" destOrd="0" parTransId="{A0FCACFB-6116-4DD9-9659-ABE4F844F53C}" sibTransId="{4AF5FBA7-2D4B-409D-AC3C-CA748B22E05B}"/>
    <dgm:cxn modelId="{0D522CEF-113B-4B04-AA02-63250AEBD1A1}" type="presOf" srcId="{27361E6B-A6C9-4CD5-B54D-5C03969B0341}" destId="{B1EDC615-E368-47A1-9E49-AD672D036649}" srcOrd="0" destOrd="0" presId="urn:microsoft.com/office/officeart/2005/8/layout/cycle3"/>
    <dgm:cxn modelId="{1FC36133-1468-47BB-911D-272D3D9E854F}" type="presOf" srcId="{569294E0-0A55-42F6-8295-1F36A79B5136}" destId="{5D9CFF4B-671B-46D6-B04B-91895DEFCF52}" srcOrd="0" destOrd="0" presId="urn:microsoft.com/office/officeart/2005/8/layout/cycle3"/>
    <dgm:cxn modelId="{B5CF55BB-75E5-4FA2-B935-7E59CA234C60}" srcId="{88C5C003-6217-4330-9C66-AE4B2C9E0020}" destId="{569294E0-0A55-42F6-8295-1F36A79B5136}" srcOrd="5" destOrd="0" parTransId="{CE1F420B-3CD7-4F0F-A93D-55AE1356E1D1}" sibTransId="{7F12EF80-A121-4DDF-BB3A-975DA1DF12E6}"/>
    <dgm:cxn modelId="{9F4B221E-847D-411E-82B2-D8768134D0F7}" type="presOf" srcId="{DCCDD843-E5CD-407F-AABA-54837067BED8}" destId="{B432C97F-96A6-4610-9553-1E01605349E7}" srcOrd="0" destOrd="0" presId="urn:microsoft.com/office/officeart/2005/8/layout/cycle3"/>
    <dgm:cxn modelId="{74B0D6B6-3A98-42DE-AA95-F6B0B0522FA4}" srcId="{88C5C003-6217-4330-9C66-AE4B2C9E0020}" destId="{27361E6B-A6C9-4CD5-B54D-5C03969B0341}" srcOrd="0" destOrd="0" parTransId="{06B44978-469D-4401-9675-B3AC0E458081}" sibTransId="{E4D1517B-9A20-43A8-AC16-BEEC748AEDDF}"/>
    <dgm:cxn modelId="{0666CFCD-BF31-41D9-9537-5D25A81EB11A}" srcId="{88C5C003-6217-4330-9C66-AE4B2C9E0020}" destId="{8B902796-B9B5-4A1E-AC95-D4F2F99B8B95}" srcOrd="1" destOrd="0" parTransId="{93F5BC90-422C-4B63-ABB4-E47760B49BD1}" sibTransId="{6F752E6F-2A9B-490F-BCD9-C3A3D352A42C}"/>
    <dgm:cxn modelId="{F2F9228A-AC65-4B5C-9521-9ABB952C4EA0}" type="presOf" srcId="{E4D1517B-9A20-43A8-AC16-BEEC748AEDDF}" destId="{926E15F2-5246-46DD-B826-46659354E926}" srcOrd="0" destOrd="0" presId="urn:microsoft.com/office/officeart/2005/8/layout/cycle3"/>
    <dgm:cxn modelId="{25D4474C-6479-4F2B-A331-5333F83691A1}" type="presOf" srcId="{79AA68CF-A6A0-45F7-AD59-072E6B64DCED}" destId="{9DF259F2-31AD-42C8-BF57-C7D6F9B7835B}" srcOrd="0" destOrd="0" presId="urn:microsoft.com/office/officeart/2005/8/layout/cycle3"/>
    <dgm:cxn modelId="{B2DBC433-3368-4FDF-B53C-B3BF8BA9EE54}" type="presParOf" srcId="{947278BF-F63C-4C86-8D55-E010AE7E5C73}" destId="{0B808545-523C-4CD4-8009-3DC4C1B1BB2D}" srcOrd="0" destOrd="0" presId="urn:microsoft.com/office/officeart/2005/8/layout/cycle3"/>
    <dgm:cxn modelId="{5BEFAAA4-C861-4E62-85FA-141693FAF623}" type="presParOf" srcId="{0B808545-523C-4CD4-8009-3DC4C1B1BB2D}" destId="{B1EDC615-E368-47A1-9E49-AD672D036649}" srcOrd="0" destOrd="0" presId="urn:microsoft.com/office/officeart/2005/8/layout/cycle3"/>
    <dgm:cxn modelId="{A7AAC503-729F-43DF-A1B2-81E2830507A9}" type="presParOf" srcId="{0B808545-523C-4CD4-8009-3DC4C1B1BB2D}" destId="{926E15F2-5246-46DD-B826-46659354E926}" srcOrd="1" destOrd="0" presId="urn:microsoft.com/office/officeart/2005/8/layout/cycle3"/>
    <dgm:cxn modelId="{C1F1C219-F49D-48F6-A5F5-471FF5EC2EAD}" type="presParOf" srcId="{0B808545-523C-4CD4-8009-3DC4C1B1BB2D}" destId="{3688C148-A7FD-48C7-8385-AFF1A42BF738}" srcOrd="2" destOrd="0" presId="urn:microsoft.com/office/officeart/2005/8/layout/cycle3"/>
    <dgm:cxn modelId="{5DD4151C-A8FA-4A85-BB7E-8E8567A059BD}" type="presParOf" srcId="{0B808545-523C-4CD4-8009-3DC4C1B1BB2D}" destId="{B432C97F-96A6-4610-9553-1E01605349E7}" srcOrd="3" destOrd="0" presId="urn:microsoft.com/office/officeart/2005/8/layout/cycle3"/>
    <dgm:cxn modelId="{B8579F97-14A4-435A-9042-80F89EBD6622}" type="presParOf" srcId="{0B808545-523C-4CD4-8009-3DC4C1B1BB2D}" destId="{9DF259F2-31AD-42C8-BF57-C7D6F9B7835B}" srcOrd="4" destOrd="0" presId="urn:microsoft.com/office/officeart/2005/8/layout/cycle3"/>
    <dgm:cxn modelId="{3BC580A4-961D-485E-847D-B2CB30198F29}" type="presParOf" srcId="{0B808545-523C-4CD4-8009-3DC4C1B1BB2D}" destId="{3D350B7A-3414-4915-8676-4376D3C74B89}" srcOrd="5" destOrd="0" presId="urn:microsoft.com/office/officeart/2005/8/layout/cycle3"/>
    <dgm:cxn modelId="{BBADA66E-FDC9-4052-ABC8-87D9315A5D8D}" type="presParOf" srcId="{0B808545-523C-4CD4-8009-3DC4C1B1BB2D}" destId="{5D9CFF4B-671B-46D6-B04B-91895DEFCF52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DEE540-9320-45FE-87E2-398668712F1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DF6D6114-618F-4D37-BEAA-2CEEA953647F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AU" sz="1600" b="1" dirty="0" smtClean="0"/>
            <a:t>1</a:t>
          </a:r>
          <a:endParaRPr lang="en-AU" sz="1600" b="1" dirty="0"/>
        </a:p>
      </dgm:t>
    </dgm:pt>
    <dgm:pt modelId="{A99BF420-CC03-4684-8CBB-53B28EA39418}" type="parTrans" cxnId="{946262E4-BEED-4F5C-98CC-BD1C015E7205}">
      <dgm:prSet/>
      <dgm:spPr/>
      <dgm:t>
        <a:bodyPr/>
        <a:lstStyle/>
        <a:p>
          <a:endParaRPr lang="en-AU"/>
        </a:p>
      </dgm:t>
    </dgm:pt>
    <dgm:pt modelId="{C01BA02D-D736-4F30-A946-B3B82D360E6B}" type="sibTrans" cxnId="{946262E4-BEED-4F5C-98CC-BD1C015E7205}">
      <dgm:prSet/>
      <dgm:spPr/>
      <dgm:t>
        <a:bodyPr/>
        <a:lstStyle/>
        <a:p>
          <a:endParaRPr lang="en-AU"/>
        </a:p>
      </dgm:t>
    </dgm:pt>
    <dgm:pt modelId="{1649D3C1-827E-4B24-ABFD-C85821646F3B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alam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menjalankan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tugas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kewajiban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;</a:t>
          </a:r>
          <a:endParaRPr lang="en-AU" sz="1600" dirty="0">
            <a:latin typeface="Bernard MT Condensed" pitchFamily="18" charset="0"/>
          </a:endParaRPr>
        </a:p>
      </dgm:t>
    </dgm:pt>
    <dgm:pt modelId="{43F537B1-9998-455D-8B5E-24EBBC672C01}" type="parTrans" cxnId="{031FAEBD-7F72-402D-BA63-7B8AC07BA04A}">
      <dgm:prSet/>
      <dgm:spPr/>
      <dgm:t>
        <a:bodyPr/>
        <a:lstStyle/>
        <a:p>
          <a:endParaRPr lang="en-AU"/>
        </a:p>
      </dgm:t>
    </dgm:pt>
    <dgm:pt modelId="{AF13B35F-21AE-4512-B92A-44C38CCD0869}" type="sibTrans" cxnId="{031FAEBD-7F72-402D-BA63-7B8AC07BA04A}">
      <dgm:prSet/>
      <dgm:spPr/>
      <dgm:t>
        <a:bodyPr/>
        <a:lstStyle/>
        <a:p>
          <a:endParaRPr lang="en-AU"/>
        </a:p>
      </dgm:t>
    </dgm:pt>
    <dgm:pt modelId="{95DA1DCE-5DD6-4B0B-8E46-667990EEE2D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AU" sz="1600" b="1" dirty="0" smtClean="0"/>
            <a:t>2</a:t>
          </a:r>
          <a:endParaRPr lang="en-AU" sz="1600" b="1" dirty="0"/>
        </a:p>
      </dgm:t>
    </dgm:pt>
    <dgm:pt modelId="{71AA5DB1-0129-4FF2-BAE0-9C2969FFE86C}" type="parTrans" cxnId="{C23542C2-6029-4A48-845B-6BA125FC1435}">
      <dgm:prSet/>
      <dgm:spPr/>
      <dgm:t>
        <a:bodyPr/>
        <a:lstStyle/>
        <a:p>
          <a:endParaRPr lang="en-AU"/>
        </a:p>
      </dgm:t>
    </dgm:pt>
    <dgm:pt modelId="{EAB61277-DA55-4365-BDBA-FDAA19F35461}" type="sibTrans" cxnId="{C23542C2-6029-4A48-845B-6BA125FC1435}">
      <dgm:prSet/>
      <dgm:spPr/>
      <dgm:t>
        <a:bodyPr/>
        <a:lstStyle/>
        <a:p>
          <a:endParaRPr lang="en-AU"/>
        </a:p>
      </dgm:t>
    </dgm:pt>
    <dgm:pt modelId="{496C6DF9-51AB-48E0-86E2-04B37A5FA71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dalam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keadaan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lain yang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ada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hubungannya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dengan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dinas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,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sehingga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kecelakaan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itu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disamakan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dengan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kecelakaan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yang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terjadi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dalam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karena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menjalankan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tugas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kewajibannya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;</a:t>
          </a:r>
          <a:endParaRPr lang="en-AU" sz="1600" dirty="0"/>
        </a:p>
      </dgm:t>
    </dgm:pt>
    <dgm:pt modelId="{01112EEC-1E5C-467E-937B-137E06988B12}" type="parTrans" cxnId="{FD40A0BA-298D-4CEF-BE02-259BE2AC2254}">
      <dgm:prSet/>
      <dgm:spPr/>
      <dgm:t>
        <a:bodyPr/>
        <a:lstStyle/>
        <a:p>
          <a:endParaRPr lang="en-AU"/>
        </a:p>
      </dgm:t>
    </dgm:pt>
    <dgm:pt modelId="{F5A4325E-9E6D-4111-AB16-E9A87549CFDF}" type="sibTrans" cxnId="{FD40A0BA-298D-4CEF-BE02-259BE2AC2254}">
      <dgm:prSet/>
      <dgm:spPr/>
      <dgm:t>
        <a:bodyPr/>
        <a:lstStyle/>
        <a:p>
          <a:endParaRPr lang="en-AU"/>
        </a:p>
      </dgm:t>
    </dgm:pt>
    <dgm:pt modelId="{255BF8EC-9214-43D4-9844-0BFFAFDDC016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AU" sz="1600" b="1" dirty="0" smtClean="0"/>
            <a:t>3</a:t>
          </a:r>
          <a:endParaRPr lang="en-AU" sz="1600" b="1" dirty="0"/>
        </a:p>
      </dgm:t>
    </dgm:pt>
    <dgm:pt modelId="{79A1C6BA-0B1E-4058-9FE6-C602F9D4806B}" type="parTrans" cxnId="{372CDD72-FDF4-4D04-9216-34667574038D}">
      <dgm:prSet/>
      <dgm:spPr/>
      <dgm:t>
        <a:bodyPr/>
        <a:lstStyle/>
        <a:p>
          <a:endParaRPr lang="en-AU"/>
        </a:p>
      </dgm:t>
    </dgm:pt>
    <dgm:pt modelId="{8D350B93-0F1F-42A4-B51F-B68C07A15C4D}" type="sibTrans" cxnId="{372CDD72-FDF4-4D04-9216-34667574038D}">
      <dgm:prSet/>
      <dgm:spPr/>
      <dgm:t>
        <a:bodyPr/>
        <a:lstStyle/>
        <a:p>
          <a:endParaRPr lang="en-AU"/>
        </a:p>
      </dgm:t>
    </dgm:pt>
    <dgm:pt modelId="{ABAF5CCC-EF97-4292-AD01-EEA52EA03E5E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arena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perbuatan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anasir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yang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tidak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bertanggung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jawab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ataupun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sebagai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akibat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tindakan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terhadap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anasir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itu</a:t>
          </a:r>
          <a:r>
            <a:rPr lang="id-ID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dalam melaksanakan tugas;</a:t>
          </a:r>
          <a:endParaRPr lang="en-AU" sz="1600" dirty="0"/>
        </a:p>
      </dgm:t>
    </dgm:pt>
    <dgm:pt modelId="{54AD79A3-714E-4326-895E-8B060CEAB1A6}" type="parTrans" cxnId="{504011B2-D5FA-4918-BF6C-00B2F8DD568B}">
      <dgm:prSet/>
      <dgm:spPr/>
      <dgm:t>
        <a:bodyPr/>
        <a:lstStyle/>
        <a:p>
          <a:endParaRPr lang="en-AU"/>
        </a:p>
      </dgm:t>
    </dgm:pt>
    <dgm:pt modelId="{77854E18-3D89-497B-A5B5-BD0CD37BE80A}" type="sibTrans" cxnId="{504011B2-D5FA-4918-BF6C-00B2F8DD568B}">
      <dgm:prSet/>
      <dgm:spPr/>
      <dgm:t>
        <a:bodyPr/>
        <a:lstStyle/>
        <a:p>
          <a:endParaRPr lang="en-AU"/>
        </a:p>
      </dgm:t>
    </dgm:pt>
    <dgm:pt modelId="{416405E8-15A5-4119-9870-54E67F5F192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AU" sz="1600" b="1" dirty="0" smtClean="0"/>
            <a:t>4</a:t>
          </a:r>
          <a:endParaRPr lang="en-AU" sz="1600" b="1" dirty="0"/>
        </a:p>
      </dgm:t>
    </dgm:pt>
    <dgm:pt modelId="{149297A4-E245-46E3-BDBB-43B0533C183A}" type="parTrans" cxnId="{0AD2D0D2-4026-46B2-8ABA-AF75DD94E2B8}">
      <dgm:prSet/>
      <dgm:spPr/>
      <dgm:t>
        <a:bodyPr/>
        <a:lstStyle/>
        <a:p>
          <a:endParaRPr lang="en-AU"/>
        </a:p>
      </dgm:t>
    </dgm:pt>
    <dgm:pt modelId="{71DC9314-E861-4B70-8746-8C7C9D81CA00}" type="sibTrans" cxnId="{0AD2D0D2-4026-46B2-8ABA-AF75DD94E2B8}">
      <dgm:prSet/>
      <dgm:spPr/>
      <dgm:t>
        <a:bodyPr/>
        <a:lstStyle/>
        <a:p>
          <a:endParaRPr lang="en-AU"/>
        </a:p>
      </dgm:t>
    </dgm:pt>
    <dgm:pt modelId="{589AD056-2F1A-4C4B-B697-969C93B0EA9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dalam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perjalanan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dari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rumah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menuju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tempat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kerja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atau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sebaliknya</a:t>
          </a:r>
          <a:r>
            <a:rPr lang="id-ID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dan/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atau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;</a:t>
          </a:r>
          <a:endParaRPr lang="en-AU" sz="1600" dirty="0"/>
        </a:p>
      </dgm:t>
    </dgm:pt>
    <dgm:pt modelId="{1C5A3846-015A-4882-9822-7B2EDC7423EE}" type="parTrans" cxnId="{F8478B1D-05DC-4168-A675-21BF4562F303}">
      <dgm:prSet/>
      <dgm:spPr/>
      <dgm:t>
        <a:bodyPr/>
        <a:lstStyle/>
        <a:p>
          <a:endParaRPr lang="en-AU"/>
        </a:p>
      </dgm:t>
    </dgm:pt>
    <dgm:pt modelId="{B30D3EB2-DD0F-4100-9277-DDC45E92C65D}" type="sibTrans" cxnId="{F8478B1D-05DC-4168-A675-21BF4562F303}">
      <dgm:prSet/>
      <dgm:spPr/>
      <dgm:t>
        <a:bodyPr/>
        <a:lstStyle/>
        <a:p>
          <a:endParaRPr lang="en-AU"/>
        </a:p>
      </dgm:t>
    </dgm:pt>
    <dgm:pt modelId="{9FA0BA10-B4F1-47DA-992F-D0C5894622D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AU" sz="1600" b="1" dirty="0" smtClean="0"/>
            <a:t>5</a:t>
          </a:r>
          <a:endParaRPr lang="en-AU" sz="1600" b="1" dirty="0"/>
        </a:p>
      </dgm:t>
    </dgm:pt>
    <dgm:pt modelId="{29D70D99-C9CE-4909-9FA6-1AD44F8AADCB}" type="parTrans" cxnId="{19FAED2F-B332-4D77-8B79-D8FBBD3BE374}">
      <dgm:prSet/>
      <dgm:spPr/>
      <dgm:t>
        <a:bodyPr/>
        <a:lstStyle/>
        <a:p>
          <a:endParaRPr lang="en-AU"/>
        </a:p>
      </dgm:t>
    </dgm:pt>
    <dgm:pt modelId="{84E4FA29-CF65-450C-9EDC-22F555467B4C}" type="sibTrans" cxnId="{19FAED2F-B332-4D77-8B79-D8FBBD3BE374}">
      <dgm:prSet/>
      <dgm:spPr/>
      <dgm:t>
        <a:bodyPr/>
        <a:lstStyle/>
        <a:p>
          <a:endParaRPr lang="en-AU"/>
        </a:p>
      </dgm:t>
    </dgm:pt>
    <dgm:pt modelId="{FF790F0E-375C-428C-9ACD-A391A3DEBF2D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AU" sz="1600" dirty="0"/>
        </a:p>
      </dgm:t>
    </dgm:pt>
    <dgm:pt modelId="{DE459E95-10F4-45A8-88EF-B554333DC979}" type="parTrans" cxnId="{BBEF383B-FE1E-469D-B94F-821900E077B1}">
      <dgm:prSet/>
      <dgm:spPr/>
      <dgm:t>
        <a:bodyPr/>
        <a:lstStyle/>
        <a:p>
          <a:endParaRPr lang="en-AU"/>
        </a:p>
      </dgm:t>
    </dgm:pt>
    <dgm:pt modelId="{1D286E38-90DC-4794-94B5-90D2CC8E0044}" type="sibTrans" cxnId="{BBEF383B-FE1E-469D-B94F-821900E077B1}">
      <dgm:prSet/>
      <dgm:spPr/>
      <dgm:t>
        <a:bodyPr/>
        <a:lstStyle/>
        <a:p>
          <a:endParaRPr lang="en-AU"/>
        </a:p>
      </dgm:t>
    </dgm:pt>
    <dgm:pt modelId="{F6331AE9-89D2-4EC7-8C0F-D9F515B6E2D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mengalami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penyakit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akibat</a:t>
          </a:r>
          <a:r>
            <a:rPr lang="en-US" sz="16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kerja</a:t>
          </a:r>
          <a:r>
            <a:rPr lang="id-ID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en-AU" sz="1600" dirty="0"/>
        </a:p>
      </dgm:t>
    </dgm:pt>
    <dgm:pt modelId="{8152BDE9-8779-4902-9257-536CF8DC6A88}" type="parTrans" cxnId="{DD769FBF-2BD1-47A5-AAAC-5F40E42948A8}">
      <dgm:prSet/>
      <dgm:spPr/>
      <dgm:t>
        <a:bodyPr/>
        <a:lstStyle/>
        <a:p>
          <a:endParaRPr lang="en-AU"/>
        </a:p>
      </dgm:t>
    </dgm:pt>
    <dgm:pt modelId="{4AF8D7EA-1B13-4FB7-8B58-8476FA4A8190}" type="sibTrans" cxnId="{DD769FBF-2BD1-47A5-AAAC-5F40E42948A8}">
      <dgm:prSet/>
      <dgm:spPr/>
      <dgm:t>
        <a:bodyPr/>
        <a:lstStyle/>
        <a:p>
          <a:endParaRPr lang="en-AU"/>
        </a:p>
      </dgm:t>
    </dgm:pt>
    <dgm:pt modelId="{AAE1156C-EC82-4A27-9515-0D8AFB1519F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AU" sz="1600" dirty="0"/>
        </a:p>
      </dgm:t>
    </dgm:pt>
    <dgm:pt modelId="{92C0BFE5-89E0-4036-AD04-FFC71BC87541}" type="parTrans" cxnId="{735CEBB8-78AF-4F35-BD42-A293BEB1F22C}">
      <dgm:prSet/>
      <dgm:spPr/>
      <dgm:t>
        <a:bodyPr/>
        <a:lstStyle/>
        <a:p>
          <a:endParaRPr lang="en-AU"/>
        </a:p>
      </dgm:t>
    </dgm:pt>
    <dgm:pt modelId="{8CB358D6-3BE6-4459-93C3-9B0363A111CB}" type="sibTrans" cxnId="{735CEBB8-78AF-4F35-BD42-A293BEB1F22C}">
      <dgm:prSet/>
      <dgm:spPr/>
      <dgm:t>
        <a:bodyPr/>
        <a:lstStyle/>
        <a:p>
          <a:endParaRPr lang="en-AU"/>
        </a:p>
      </dgm:t>
    </dgm:pt>
    <dgm:pt modelId="{B4D6BB4E-6FBA-49BC-BBF9-FF5EA56A6682}" type="pres">
      <dgm:prSet presAssocID="{9DDEE540-9320-45FE-87E2-398668712F1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87681B29-7F6A-4C5C-896E-39E199232AEB}" type="pres">
      <dgm:prSet presAssocID="{DF6D6114-618F-4D37-BEAA-2CEEA953647F}" presName="composite" presStyleCnt="0"/>
      <dgm:spPr/>
    </dgm:pt>
    <dgm:pt modelId="{9183F53F-102F-4063-94B5-8C190C652393}" type="pres">
      <dgm:prSet presAssocID="{DF6D6114-618F-4D37-BEAA-2CEEA953647F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FDDA9B2-B766-4765-8C3D-2BCD7137DE59}" type="pres">
      <dgm:prSet presAssocID="{DF6D6114-618F-4D37-BEAA-2CEEA953647F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E90082A-A1F8-4BDC-8B3D-32683FBBBA0C}" type="pres">
      <dgm:prSet presAssocID="{C01BA02D-D736-4F30-A946-B3B82D360E6B}" presName="sp" presStyleCnt="0"/>
      <dgm:spPr/>
    </dgm:pt>
    <dgm:pt modelId="{752CB2A8-00D1-49C9-8E43-1D19C648F03E}" type="pres">
      <dgm:prSet presAssocID="{95DA1DCE-5DD6-4B0B-8E46-667990EEE2D8}" presName="composite" presStyleCnt="0"/>
      <dgm:spPr/>
    </dgm:pt>
    <dgm:pt modelId="{D2450E9B-4971-44CE-B7E3-C530F0123DB7}" type="pres">
      <dgm:prSet presAssocID="{95DA1DCE-5DD6-4B0B-8E46-667990EEE2D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DA26751-4518-4446-B0EC-F35DD59A80AD}" type="pres">
      <dgm:prSet presAssocID="{95DA1DCE-5DD6-4B0B-8E46-667990EEE2D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D9C379C-3E27-49C7-9EF1-EFBEB83E083B}" type="pres">
      <dgm:prSet presAssocID="{EAB61277-DA55-4365-BDBA-FDAA19F35461}" presName="sp" presStyleCnt="0"/>
      <dgm:spPr/>
    </dgm:pt>
    <dgm:pt modelId="{2ED674C6-474F-4183-9AB0-06E1B50EDE90}" type="pres">
      <dgm:prSet presAssocID="{255BF8EC-9214-43D4-9844-0BFFAFDDC016}" presName="composite" presStyleCnt="0"/>
      <dgm:spPr/>
    </dgm:pt>
    <dgm:pt modelId="{759F1B9D-1AF3-4294-B7EB-876D93B38168}" type="pres">
      <dgm:prSet presAssocID="{255BF8EC-9214-43D4-9844-0BFFAFDDC016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05D4AA2-D8B9-4CDF-A4EA-B52301069872}" type="pres">
      <dgm:prSet presAssocID="{255BF8EC-9214-43D4-9844-0BFFAFDDC016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1723402-A64A-4351-9209-D069069ECF4C}" type="pres">
      <dgm:prSet presAssocID="{8D350B93-0F1F-42A4-B51F-B68C07A15C4D}" presName="sp" presStyleCnt="0"/>
      <dgm:spPr/>
    </dgm:pt>
    <dgm:pt modelId="{9CF2B7AD-EF27-4605-859D-2AB0B82A73CA}" type="pres">
      <dgm:prSet presAssocID="{416405E8-15A5-4119-9870-54E67F5F192D}" presName="composite" presStyleCnt="0"/>
      <dgm:spPr/>
    </dgm:pt>
    <dgm:pt modelId="{51FA024A-E635-442A-B13F-137AE68F19EF}" type="pres">
      <dgm:prSet presAssocID="{416405E8-15A5-4119-9870-54E67F5F192D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672DE83-85B5-46C0-A3DA-BFC5FA8F8E67}" type="pres">
      <dgm:prSet presAssocID="{416405E8-15A5-4119-9870-54E67F5F192D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30CF8E0-22A0-4D30-8D6E-91E7DBC0B8F8}" type="pres">
      <dgm:prSet presAssocID="{71DC9314-E861-4B70-8746-8C7C9D81CA00}" presName="sp" presStyleCnt="0"/>
      <dgm:spPr/>
    </dgm:pt>
    <dgm:pt modelId="{0A6E6C7B-5CCD-453B-B9B7-4F93931D23E3}" type="pres">
      <dgm:prSet presAssocID="{9FA0BA10-B4F1-47DA-992F-D0C5894622D3}" presName="composite" presStyleCnt="0"/>
      <dgm:spPr/>
    </dgm:pt>
    <dgm:pt modelId="{814D5AC2-B7E6-4D8C-8DD0-F848E99C1FDC}" type="pres">
      <dgm:prSet presAssocID="{9FA0BA10-B4F1-47DA-992F-D0C5894622D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E4D9126-CC0F-44B9-8671-D410ECF6017B}" type="pres">
      <dgm:prSet presAssocID="{9FA0BA10-B4F1-47DA-992F-D0C5894622D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DAB7F2EB-90AC-4398-91B8-128C0D443535}" type="presOf" srcId="{496C6DF9-51AB-48E0-86E2-04B37A5FA71A}" destId="{DDA26751-4518-4446-B0EC-F35DD59A80AD}" srcOrd="0" destOrd="0" presId="urn:microsoft.com/office/officeart/2005/8/layout/chevron2"/>
    <dgm:cxn modelId="{C23542C2-6029-4A48-845B-6BA125FC1435}" srcId="{9DDEE540-9320-45FE-87E2-398668712F13}" destId="{95DA1DCE-5DD6-4B0B-8E46-667990EEE2D8}" srcOrd="1" destOrd="0" parTransId="{71AA5DB1-0129-4FF2-BAE0-9C2969FFE86C}" sibTransId="{EAB61277-DA55-4365-BDBA-FDAA19F35461}"/>
    <dgm:cxn modelId="{F8478B1D-05DC-4168-A675-21BF4562F303}" srcId="{416405E8-15A5-4119-9870-54E67F5F192D}" destId="{589AD056-2F1A-4C4B-B697-969C93B0EA96}" srcOrd="1" destOrd="0" parTransId="{1C5A3846-015A-4882-9822-7B2EDC7423EE}" sibTransId="{B30D3EB2-DD0F-4100-9277-DDC45E92C65D}"/>
    <dgm:cxn modelId="{404681A7-EFA1-4855-8DDD-271873143425}" type="presOf" srcId="{255BF8EC-9214-43D4-9844-0BFFAFDDC016}" destId="{759F1B9D-1AF3-4294-B7EB-876D93B38168}" srcOrd="0" destOrd="0" presId="urn:microsoft.com/office/officeart/2005/8/layout/chevron2"/>
    <dgm:cxn modelId="{504011B2-D5FA-4918-BF6C-00B2F8DD568B}" srcId="{255BF8EC-9214-43D4-9844-0BFFAFDDC016}" destId="{ABAF5CCC-EF97-4292-AD01-EEA52EA03E5E}" srcOrd="0" destOrd="0" parTransId="{54AD79A3-714E-4326-895E-8B060CEAB1A6}" sibTransId="{77854E18-3D89-497B-A5B5-BD0CD37BE80A}"/>
    <dgm:cxn modelId="{031FAEBD-7F72-402D-BA63-7B8AC07BA04A}" srcId="{DF6D6114-618F-4D37-BEAA-2CEEA953647F}" destId="{1649D3C1-827E-4B24-ABFD-C85821646F3B}" srcOrd="0" destOrd="0" parTransId="{43F537B1-9998-455D-8B5E-24EBBC672C01}" sibTransId="{AF13B35F-21AE-4512-B92A-44C38CCD0869}"/>
    <dgm:cxn modelId="{CCCAEF9C-615E-4403-A227-6B47076F9851}" type="presOf" srcId="{AAE1156C-EC82-4A27-9515-0D8AFB1519F6}" destId="{8672DE83-85B5-46C0-A3DA-BFC5FA8F8E67}" srcOrd="0" destOrd="0" presId="urn:microsoft.com/office/officeart/2005/8/layout/chevron2"/>
    <dgm:cxn modelId="{2108606F-9B47-41D0-851A-0AC82373E7D4}" type="presOf" srcId="{FF790F0E-375C-428C-9ACD-A391A3DEBF2D}" destId="{8672DE83-85B5-46C0-A3DA-BFC5FA8F8E67}" srcOrd="0" destOrd="2" presId="urn:microsoft.com/office/officeart/2005/8/layout/chevron2"/>
    <dgm:cxn modelId="{DD769FBF-2BD1-47A5-AAAC-5F40E42948A8}" srcId="{9FA0BA10-B4F1-47DA-992F-D0C5894622D3}" destId="{F6331AE9-89D2-4EC7-8C0F-D9F515B6E2DF}" srcOrd="0" destOrd="0" parTransId="{8152BDE9-8779-4902-9257-536CF8DC6A88}" sibTransId="{4AF8D7EA-1B13-4FB7-8B58-8476FA4A8190}"/>
    <dgm:cxn modelId="{BBEF383B-FE1E-469D-B94F-821900E077B1}" srcId="{416405E8-15A5-4119-9870-54E67F5F192D}" destId="{FF790F0E-375C-428C-9ACD-A391A3DEBF2D}" srcOrd="2" destOrd="0" parTransId="{DE459E95-10F4-45A8-88EF-B554333DC979}" sibTransId="{1D286E38-90DC-4794-94B5-90D2CC8E0044}"/>
    <dgm:cxn modelId="{604B82A5-A7AC-4F62-BC3F-DEF02D8F3B15}" type="presOf" srcId="{DF6D6114-618F-4D37-BEAA-2CEEA953647F}" destId="{9183F53F-102F-4063-94B5-8C190C652393}" srcOrd="0" destOrd="0" presId="urn:microsoft.com/office/officeart/2005/8/layout/chevron2"/>
    <dgm:cxn modelId="{946262E4-BEED-4F5C-98CC-BD1C015E7205}" srcId="{9DDEE540-9320-45FE-87E2-398668712F13}" destId="{DF6D6114-618F-4D37-BEAA-2CEEA953647F}" srcOrd="0" destOrd="0" parTransId="{A99BF420-CC03-4684-8CBB-53B28EA39418}" sibTransId="{C01BA02D-D736-4F30-A946-B3B82D360E6B}"/>
    <dgm:cxn modelId="{FD40A0BA-298D-4CEF-BE02-259BE2AC2254}" srcId="{95DA1DCE-5DD6-4B0B-8E46-667990EEE2D8}" destId="{496C6DF9-51AB-48E0-86E2-04B37A5FA71A}" srcOrd="0" destOrd="0" parTransId="{01112EEC-1E5C-467E-937B-137E06988B12}" sibTransId="{F5A4325E-9E6D-4111-AB16-E9A87549CFDF}"/>
    <dgm:cxn modelId="{52FEDBCC-FDFE-4F0F-8C6F-654BDBA68A4E}" type="presOf" srcId="{9FA0BA10-B4F1-47DA-992F-D0C5894622D3}" destId="{814D5AC2-B7E6-4D8C-8DD0-F848E99C1FDC}" srcOrd="0" destOrd="0" presId="urn:microsoft.com/office/officeart/2005/8/layout/chevron2"/>
    <dgm:cxn modelId="{1FADAA1D-8B9B-45A5-B751-AEEA0712AFC0}" type="presOf" srcId="{9DDEE540-9320-45FE-87E2-398668712F13}" destId="{B4D6BB4E-6FBA-49BC-BBF9-FF5EA56A6682}" srcOrd="0" destOrd="0" presId="urn:microsoft.com/office/officeart/2005/8/layout/chevron2"/>
    <dgm:cxn modelId="{98C90146-A2CF-42F5-8020-FF0882B6ACF8}" type="presOf" srcId="{F6331AE9-89D2-4EC7-8C0F-D9F515B6E2DF}" destId="{1E4D9126-CC0F-44B9-8671-D410ECF6017B}" srcOrd="0" destOrd="0" presId="urn:microsoft.com/office/officeart/2005/8/layout/chevron2"/>
    <dgm:cxn modelId="{C10B9BA8-830B-44CC-92AF-5FE46294594C}" type="presOf" srcId="{416405E8-15A5-4119-9870-54E67F5F192D}" destId="{51FA024A-E635-442A-B13F-137AE68F19EF}" srcOrd="0" destOrd="0" presId="urn:microsoft.com/office/officeart/2005/8/layout/chevron2"/>
    <dgm:cxn modelId="{F35F5431-8ED0-4E4C-870F-41E7D926451D}" type="presOf" srcId="{ABAF5CCC-EF97-4292-AD01-EEA52EA03E5E}" destId="{905D4AA2-D8B9-4CDF-A4EA-B52301069872}" srcOrd="0" destOrd="0" presId="urn:microsoft.com/office/officeart/2005/8/layout/chevron2"/>
    <dgm:cxn modelId="{FDD47644-7075-47CD-84D6-20D67C09C4C7}" type="presOf" srcId="{95DA1DCE-5DD6-4B0B-8E46-667990EEE2D8}" destId="{D2450E9B-4971-44CE-B7E3-C530F0123DB7}" srcOrd="0" destOrd="0" presId="urn:microsoft.com/office/officeart/2005/8/layout/chevron2"/>
    <dgm:cxn modelId="{ECE85C61-103B-4076-8C0E-E8AB9ADD39CE}" type="presOf" srcId="{1649D3C1-827E-4B24-ABFD-C85821646F3B}" destId="{3FDDA9B2-B766-4765-8C3D-2BCD7137DE59}" srcOrd="0" destOrd="0" presId="urn:microsoft.com/office/officeart/2005/8/layout/chevron2"/>
    <dgm:cxn modelId="{735CEBB8-78AF-4F35-BD42-A293BEB1F22C}" srcId="{416405E8-15A5-4119-9870-54E67F5F192D}" destId="{AAE1156C-EC82-4A27-9515-0D8AFB1519F6}" srcOrd="0" destOrd="0" parTransId="{92C0BFE5-89E0-4036-AD04-FFC71BC87541}" sibTransId="{8CB358D6-3BE6-4459-93C3-9B0363A111CB}"/>
    <dgm:cxn modelId="{0AD2D0D2-4026-46B2-8ABA-AF75DD94E2B8}" srcId="{9DDEE540-9320-45FE-87E2-398668712F13}" destId="{416405E8-15A5-4119-9870-54E67F5F192D}" srcOrd="3" destOrd="0" parTransId="{149297A4-E245-46E3-BDBB-43B0533C183A}" sibTransId="{71DC9314-E861-4B70-8746-8C7C9D81CA00}"/>
    <dgm:cxn modelId="{A943A33B-842B-4660-B465-C9BA2E777FA1}" type="presOf" srcId="{589AD056-2F1A-4C4B-B697-969C93B0EA96}" destId="{8672DE83-85B5-46C0-A3DA-BFC5FA8F8E67}" srcOrd="0" destOrd="1" presId="urn:microsoft.com/office/officeart/2005/8/layout/chevron2"/>
    <dgm:cxn modelId="{372CDD72-FDF4-4D04-9216-34667574038D}" srcId="{9DDEE540-9320-45FE-87E2-398668712F13}" destId="{255BF8EC-9214-43D4-9844-0BFFAFDDC016}" srcOrd="2" destOrd="0" parTransId="{79A1C6BA-0B1E-4058-9FE6-C602F9D4806B}" sibTransId="{8D350B93-0F1F-42A4-B51F-B68C07A15C4D}"/>
    <dgm:cxn modelId="{19FAED2F-B332-4D77-8B79-D8FBBD3BE374}" srcId="{9DDEE540-9320-45FE-87E2-398668712F13}" destId="{9FA0BA10-B4F1-47DA-992F-D0C5894622D3}" srcOrd="4" destOrd="0" parTransId="{29D70D99-C9CE-4909-9FA6-1AD44F8AADCB}" sibTransId="{84E4FA29-CF65-450C-9EDC-22F555467B4C}"/>
    <dgm:cxn modelId="{7C0429FD-C415-4AD2-907E-CEC6581CA66C}" type="presParOf" srcId="{B4D6BB4E-6FBA-49BC-BBF9-FF5EA56A6682}" destId="{87681B29-7F6A-4C5C-896E-39E199232AEB}" srcOrd="0" destOrd="0" presId="urn:microsoft.com/office/officeart/2005/8/layout/chevron2"/>
    <dgm:cxn modelId="{32288A73-C23D-4239-9AC3-F0143D5B29C8}" type="presParOf" srcId="{87681B29-7F6A-4C5C-896E-39E199232AEB}" destId="{9183F53F-102F-4063-94B5-8C190C652393}" srcOrd="0" destOrd="0" presId="urn:microsoft.com/office/officeart/2005/8/layout/chevron2"/>
    <dgm:cxn modelId="{C97D69EF-A83E-4BA5-A7E3-FB30884B4D28}" type="presParOf" srcId="{87681B29-7F6A-4C5C-896E-39E199232AEB}" destId="{3FDDA9B2-B766-4765-8C3D-2BCD7137DE59}" srcOrd="1" destOrd="0" presId="urn:microsoft.com/office/officeart/2005/8/layout/chevron2"/>
    <dgm:cxn modelId="{195A2B27-EDCF-4E8A-ABAD-50FF35D32164}" type="presParOf" srcId="{B4D6BB4E-6FBA-49BC-BBF9-FF5EA56A6682}" destId="{FE90082A-A1F8-4BDC-8B3D-32683FBBBA0C}" srcOrd="1" destOrd="0" presId="urn:microsoft.com/office/officeart/2005/8/layout/chevron2"/>
    <dgm:cxn modelId="{1C04A798-7A43-4D4B-8305-A55D22395C47}" type="presParOf" srcId="{B4D6BB4E-6FBA-49BC-BBF9-FF5EA56A6682}" destId="{752CB2A8-00D1-49C9-8E43-1D19C648F03E}" srcOrd="2" destOrd="0" presId="urn:microsoft.com/office/officeart/2005/8/layout/chevron2"/>
    <dgm:cxn modelId="{04D3E483-38C9-44BA-B944-F0D2305756E9}" type="presParOf" srcId="{752CB2A8-00D1-49C9-8E43-1D19C648F03E}" destId="{D2450E9B-4971-44CE-B7E3-C530F0123DB7}" srcOrd="0" destOrd="0" presId="urn:microsoft.com/office/officeart/2005/8/layout/chevron2"/>
    <dgm:cxn modelId="{5A93C6A8-A8E8-4AE4-BA8A-C65FCD9754A5}" type="presParOf" srcId="{752CB2A8-00D1-49C9-8E43-1D19C648F03E}" destId="{DDA26751-4518-4446-B0EC-F35DD59A80AD}" srcOrd="1" destOrd="0" presId="urn:microsoft.com/office/officeart/2005/8/layout/chevron2"/>
    <dgm:cxn modelId="{5C17EAE2-B6CD-4953-AAF9-589F2C649CF6}" type="presParOf" srcId="{B4D6BB4E-6FBA-49BC-BBF9-FF5EA56A6682}" destId="{3D9C379C-3E27-49C7-9EF1-EFBEB83E083B}" srcOrd="3" destOrd="0" presId="urn:microsoft.com/office/officeart/2005/8/layout/chevron2"/>
    <dgm:cxn modelId="{BED51952-8B48-47B7-AE4A-F28586F07461}" type="presParOf" srcId="{B4D6BB4E-6FBA-49BC-BBF9-FF5EA56A6682}" destId="{2ED674C6-474F-4183-9AB0-06E1B50EDE90}" srcOrd="4" destOrd="0" presId="urn:microsoft.com/office/officeart/2005/8/layout/chevron2"/>
    <dgm:cxn modelId="{AFA1CEAB-2DC7-4457-ABC0-BA0E24BCBA1C}" type="presParOf" srcId="{2ED674C6-474F-4183-9AB0-06E1B50EDE90}" destId="{759F1B9D-1AF3-4294-B7EB-876D93B38168}" srcOrd="0" destOrd="0" presId="urn:microsoft.com/office/officeart/2005/8/layout/chevron2"/>
    <dgm:cxn modelId="{FE140FC2-EE0F-4B6A-BE4F-FCC38D0A44D4}" type="presParOf" srcId="{2ED674C6-474F-4183-9AB0-06E1B50EDE90}" destId="{905D4AA2-D8B9-4CDF-A4EA-B52301069872}" srcOrd="1" destOrd="0" presId="urn:microsoft.com/office/officeart/2005/8/layout/chevron2"/>
    <dgm:cxn modelId="{5D379933-AEB4-45E7-99BE-08528C340261}" type="presParOf" srcId="{B4D6BB4E-6FBA-49BC-BBF9-FF5EA56A6682}" destId="{11723402-A64A-4351-9209-D069069ECF4C}" srcOrd="5" destOrd="0" presId="urn:microsoft.com/office/officeart/2005/8/layout/chevron2"/>
    <dgm:cxn modelId="{D76CD126-3F59-4470-AA75-63135114AD5A}" type="presParOf" srcId="{B4D6BB4E-6FBA-49BC-BBF9-FF5EA56A6682}" destId="{9CF2B7AD-EF27-4605-859D-2AB0B82A73CA}" srcOrd="6" destOrd="0" presId="urn:microsoft.com/office/officeart/2005/8/layout/chevron2"/>
    <dgm:cxn modelId="{E8E2661A-808E-497C-88EF-5F0ACA067F6A}" type="presParOf" srcId="{9CF2B7AD-EF27-4605-859D-2AB0B82A73CA}" destId="{51FA024A-E635-442A-B13F-137AE68F19EF}" srcOrd="0" destOrd="0" presId="urn:microsoft.com/office/officeart/2005/8/layout/chevron2"/>
    <dgm:cxn modelId="{6158BBAC-112C-49A5-9B8E-2726C5C92779}" type="presParOf" srcId="{9CF2B7AD-EF27-4605-859D-2AB0B82A73CA}" destId="{8672DE83-85B5-46C0-A3DA-BFC5FA8F8E67}" srcOrd="1" destOrd="0" presId="urn:microsoft.com/office/officeart/2005/8/layout/chevron2"/>
    <dgm:cxn modelId="{EA45D5B1-0445-46A1-8B6E-E0831093099C}" type="presParOf" srcId="{B4D6BB4E-6FBA-49BC-BBF9-FF5EA56A6682}" destId="{430CF8E0-22A0-4D30-8D6E-91E7DBC0B8F8}" srcOrd="7" destOrd="0" presId="urn:microsoft.com/office/officeart/2005/8/layout/chevron2"/>
    <dgm:cxn modelId="{1B6FC6BD-A6A4-45DF-886A-19DB8C2F891D}" type="presParOf" srcId="{B4D6BB4E-6FBA-49BC-BBF9-FF5EA56A6682}" destId="{0A6E6C7B-5CCD-453B-B9B7-4F93931D23E3}" srcOrd="8" destOrd="0" presId="urn:microsoft.com/office/officeart/2005/8/layout/chevron2"/>
    <dgm:cxn modelId="{50CA946A-E00F-4ACE-B217-C797F091FC37}" type="presParOf" srcId="{0A6E6C7B-5CCD-453B-B9B7-4F93931D23E3}" destId="{814D5AC2-B7E6-4D8C-8DD0-F848E99C1FDC}" srcOrd="0" destOrd="0" presId="urn:microsoft.com/office/officeart/2005/8/layout/chevron2"/>
    <dgm:cxn modelId="{522F0390-D80C-4979-BEFD-117EF2728C59}" type="presParOf" srcId="{0A6E6C7B-5CCD-453B-B9B7-4F93931D23E3}" destId="{1E4D9126-CC0F-44B9-8671-D410ECF6017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0B7BED-3C46-474D-809D-4BE3CB65DB6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CD22C7C2-E51D-4570-956F-22A45DA57224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AU" sz="1800" dirty="0" err="1" smtClean="0">
              <a:latin typeface="Bernard MT Condensed" pitchFamily="18" charset="0"/>
            </a:rPr>
            <a:t>Lingkungan</a:t>
          </a:r>
          <a:r>
            <a:rPr lang="en-AU" sz="1800" dirty="0" smtClean="0">
              <a:latin typeface="Bernard MT Condensed" pitchFamily="18" charset="0"/>
            </a:rPr>
            <a:t> </a:t>
          </a:r>
        </a:p>
        <a:p>
          <a:r>
            <a:rPr lang="en-AU" sz="1800" dirty="0" err="1" smtClean="0">
              <a:latin typeface="Bernard MT Condensed" pitchFamily="18" charset="0"/>
            </a:rPr>
            <a:t>Kerja</a:t>
          </a:r>
          <a:endParaRPr lang="en-AU" sz="1800" dirty="0">
            <a:latin typeface="Bernard MT Condensed" pitchFamily="18" charset="0"/>
          </a:endParaRPr>
        </a:p>
      </dgm:t>
    </dgm:pt>
    <dgm:pt modelId="{DA526234-89FE-40DA-A1D8-E577B29B2619}" type="parTrans" cxnId="{DF9D82C8-D527-42EE-8254-9D0E30E30335}">
      <dgm:prSet/>
      <dgm:spPr/>
      <dgm:t>
        <a:bodyPr/>
        <a:lstStyle/>
        <a:p>
          <a:endParaRPr lang="en-AU"/>
        </a:p>
      </dgm:t>
    </dgm:pt>
    <dgm:pt modelId="{EAB21331-E25A-4498-9A73-82E52B3FE49B}" type="sibTrans" cxnId="{DF9D82C8-D527-42EE-8254-9D0E30E30335}">
      <dgm:prSet/>
      <dgm:spPr/>
      <dgm:t>
        <a:bodyPr/>
        <a:lstStyle/>
        <a:p>
          <a:endParaRPr lang="en-AU"/>
        </a:p>
      </dgm:t>
    </dgm:pt>
    <dgm:pt modelId="{F9B91AE7-DDA5-4478-89C6-8EDA5609B71C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en-US" sz="1600" dirty="0" err="1" smtClean="0">
              <a:latin typeface="Bernard MT Condensed" pitchFamily="18" charset="0"/>
            </a:rPr>
            <a:t>Seorang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penjaga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sekolah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karena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berkelahi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dengan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pencuri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untuk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mempertahankan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benda</a:t>
          </a:r>
          <a:r>
            <a:rPr lang="en-US" sz="1600" dirty="0" smtClean="0">
              <a:latin typeface="Bernard MT Condensed" pitchFamily="18" charset="0"/>
            </a:rPr>
            <a:t> yang </a:t>
          </a:r>
          <a:r>
            <a:rPr lang="en-US" sz="1600" dirty="0" err="1" smtClean="0">
              <a:latin typeface="Bernard MT Condensed" pitchFamily="18" charset="0"/>
            </a:rPr>
            <a:t>dicuri</a:t>
          </a:r>
          <a:r>
            <a:rPr lang="en-US" sz="1600" dirty="0" smtClean="0">
              <a:latin typeface="Bernard MT Condensed" pitchFamily="18" charset="0"/>
            </a:rPr>
            <a:t>.</a:t>
          </a:r>
          <a:endParaRPr lang="en-AU" sz="1600" dirty="0">
            <a:latin typeface="Bernard MT Condensed" pitchFamily="18" charset="0"/>
          </a:endParaRPr>
        </a:p>
      </dgm:t>
    </dgm:pt>
    <dgm:pt modelId="{FAB9B189-6832-4214-96FE-4CDBDFF80A2E}" type="parTrans" cxnId="{3A2BD14D-7FF4-497F-95F5-022A6455EFD0}">
      <dgm:prSet/>
      <dgm:spPr/>
      <dgm:t>
        <a:bodyPr/>
        <a:lstStyle/>
        <a:p>
          <a:endParaRPr lang="en-AU"/>
        </a:p>
      </dgm:t>
    </dgm:pt>
    <dgm:pt modelId="{08F0A87B-E6CC-472E-A559-5D7511C40858}" type="sibTrans" cxnId="{3A2BD14D-7FF4-497F-95F5-022A6455EFD0}">
      <dgm:prSet/>
      <dgm:spPr/>
      <dgm:t>
        <a:bodyPr/>
        <a:lstStyle/>
        <a:p>
          <a:endParaRPr lang="en-AU"/>
        </a:p>
      </dgm:t>
    </dgm:pt>
    <dgm:pt modelId="{BABC05C7-D5BE-4ACE-839C-C8B974F6DA8C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en-US" sz="1600" dirty="0" smtClean="0">
              <a:latin typeface="Bernard MT Condensed" pitchFamily="18" charset="0"/>
            </a:rPr>
            <a:t>PNS </a:t>
          </a:r>
          <a:r>
            <a:rPr lang="en-US" sz="1600" dirty="0" err="1" smtClean="0">
              <a:latin typeface="Bernard MT Condensed" pitchFamily="18" charset="0"/>
            </a:rPr>
            <a:t>dinas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kehutanan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luka-luka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bakar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serius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saat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bertugas</a:t>
          </a:r>
          <a:r>
            <a:rPr lang="en-US" sz="1600" dirty="0" smtClean="0">
              <a:latin typeface="Bernard MT Condensed" pitchFamily="18" charset="0"/>
            </a:rPr>
            <a:t>. </a:t>
          </a:r>
          <a:r>
            <a:rPr lang="en-US" sz="1600" dirty="0" err="1" smtClean="0">
              <a:latin typeface="Bernard MT Condensed" pitchFamily="18" charset="0"/>
            </a:rPr>
            <a:t>Dirawat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selama</a:t>
          </a:r>
          <a:r>
            <a:rPr lang="en-US" sz="1600" dirty="0" smtClean="0">
              <a:latin typeface="Bernard MT Condensed" pitchFamily="18" charset="0"/>
            </a:rPr>
            <a:t> 7 </a:t>
          </a:r>
          <a:r>
            <a:rPr lang="en-US" sz="1600" dirty="0" err="1" smtClean="0">
              <a:latin typeface="Bernard MT Condensed" pitchFamily="18" charset="0"/>
            </a:rPr>
            <a:t>hari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dunia</a:t>
          </a:r>
          <a:r>
            <a:rPr lang="en-US" sz="1600" dirty="0" smtClean="0">
              <a:latin typeface="Bernard MT Condensed" pitchFamily="18" charset="0"/>
            </a:rPr>
            <a:t>.</a:t>
          </a:r>
          <a:endParaRPr lang="en-AU" sz="1600" dirty="0">
            <a:latin typeface="Bernard MT Condensed" pitchFamily="18" charset="0"/>
          </a:endParaRPr>
        </a:p>
      </dgm:t>
    </dgm:pt>
    <dgm:pt modelId="{7E8BB537-53E3-4C70-8875-73D9583E1659}" type="parTrans" cxnId="{1E796BEC-8FCD-47D4-B6ED-8BF2F8A099C3}">
      <dgm:prSet/>
      <dgm:spPr/>
      <dgm:t>
        <a:bodyPr/>
        <a:lstStyle/>
        <a:p>
          <a:endParaRPr lang="en-AU"/>
        </a:p>
      </dgm:t>
    </dgm:pt>
    <dgm:pt modelId="{81E5EA9C-2D87-48FF-B306-9D964DD386AE}" type="sibTrans" cxnId="{1E796BEC-8FCD-47D4-B6ED-8BF2F8A099C3}">
      <dgm:prSet/>
      <dgm:spPr/>
      <dgm:t>
        <a:bodyPr/>
        <a:lstStyle/>
        <a:p>
          <a:endParaRPr lang="en-AU"/>
        </a:p>
      </dgm:t>
    </dgm:pt>
    <dgm:pt modelId="{2492B03C-E4BF-4076-B6CD-15382085F79F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AU" sz="1600" dirty="0" err="1" smtClean="0">
              <a:latin typeface="Bernard MT Condensed" pitchFamily="18" charset="0"/>
            </a:rPr>
            <a:t>Diluar</a:t>
          </a:r>
          <a:r>
            <a:rPr lang="en-AU" sz="1600" dirty="0" smtClean="0">
              <a:latin typeface="Bernard MT Condensed" pitchFamily="18" charset="0"/>
            </a:rPr>
            <a:t> </a:t>
          </a:r>
        </a:p>
        <a:p>
          <a:r>
            <a:rPr lang="en-AU" sz="1600" dirty="0" err="1" smtClean="0">
              <a:latin typeface="Bernard MT Condensed" pitchFamily="18" charset="0"/>
            </a:rPr>
            <a:t>Lingkungan</a:t>
          </a:r>
          <a:r>
            <a:rPr lang="en-AU" sz="1600" dirty="0" smtClean="0">
              <a:latin typeface="Bernard MT Condensed" pitchFamily="18" charset="0"/>
            </a:rPr>
            <a:t> </a:t>
          </a:r>
        </a:p>
        <a:p>
          <a:r>
            <a:rPr lang="en-AU" sz="1600" dirty="0" err="1" smtClean="0">
              <a:latin typeface="Bernard MT Condensed" pitchFamily="18" charset="0"/>
            </a:rPr>
            <a:t>Kerja</a:t>
          </a:r>
          <a:endParaRPr lang="en-AU" sz="1600" dirty="0">
            <a:latin typeface="Bernard MT Condensed" pitchFamily="18" charset="0"/>
          </a:endParaRPr>
        </a:p>
      </dgm:t>
    </dgm:pt>
    <dgm:pt modelId="{DE460C02-D86D-4DBE-94F5-12E35C9F60F1}" type="parTrans" cxnId="{8B2B4B4A-D561-4298-A829-197EC59C50FD}">
      <dgm:prSet/>
      <dgm:spPr/>
      <dgm:t>
        <a:bodyPr/>
        <a:lstStyle/>
        <a:p>
          <a:endParaRPr lang="en-AU"/>
        </a:p>
      </dgm:t>
    </dgm:pt>
    <dgm:pt modelId="{F7B69FBB-8482-46E4-BF9A-4BA77B4AC813}" type="sibTrans" cxnId="{8B2B4B4A-D561-4298-A829-197EC59C50FD}">
      <dgm:prSet/>
      <dgm:spPr/>
      <dgm:t>
        <a:bodyPr/>
        <a:lstStyle/>
        <a:p>
          <a:endParaRPr lang="en-AU"/>
        </a:p>
      </dgm:t>
    </dgm:pt>
    <dgm:pt modelId="{C731B319-10CC-4756-A190-326E6F8E14BB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>
              <a:latin typeface="Bernard MT Condensed" pitchFamily="18" charset="0"/>
            </a:rPr>
            <a:t>PNS </a:t>
          </a:r>
          <a:r>
            <a:rPr lang="en-US" sz="1600" dirty="0" err="1" smtClean="0">
              <a:latin typeface="Bernard MT Condensed" pitchFamily="18" charset="0"/>
            </a:rPr>
            <a:t>ditugaskan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menjadi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narasumber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ditengah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perjalanan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kecelakaan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dunia</a:t>
          </a:r>
          <a:r>
            <a:rPr lang="en-US" sz="1600" dirty="0" smtClean="0">
              <a:latin typeface="Bernard MT Condensed" pitchFamily="18" charset="0"/>
            </a:rPr>
            <a:t> (</a:t>
          </a:r>
          <a:r>
            <a:rPr lang="en-US" sz="1600" dirty="0" err="1" smtClean="0">
              <a:latin typeface="Bernard MT Condensed" pitchFamily="18" charset="0"/>
            </a:rPr>
            <a:t>tidak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melanggar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lintas</a:t>
          </a:r>
          <a:r>
            <a:rPr lang="en-US" sz="1600" dirty="0" smtClean="0">
              <a:latin typeface="Bernard MT Condensed" pitchFamily="18" charset="0"/>
            </a:rPr>
            <a:t>)</a:t>
          </a:r>
          <a:endParaRPr lang="en-AU" sz="1600" dirty="0">
            <a:latin typeface="Bernard MT Condensed" pitchFamily="18" charset="0"/>
          </a:endParaRPr>
        </a:p>
      </dgm:t>
    </dgm:pt>
    <dgm:pt modelId="{2016B637-0158-4DA1-AE0B-1916D8CEE27D}" type="parTrans" cxnId="{081DDC19-08F1-4707-B043-A184B5986820}">
      <dgm:prSet/>
      <dgm:spPr/>
      <dgm:t>
        <a:bodyPr/>
        <a:lstStyle/>
        <a:p>
          <a:endParaRPr lang="en-AU"/>
        </a:p>
      </dgm:t>
    </dgm:pt>
    <dgm:pt modelId="{693DC873-C75C-414B-8981-1E40EF875563}" type="sibTrans" cxnId="{081DDC19-08F1-4707-B043-A184B5986820}">
      <dgm:prSet/>
      <dgm:spPr/>
      <dgm:t>
        <a:bodyPr/>
        <a:lstStyle/>
        <a:p>
          <a:endParaRPr lang="en-AU"/>
        </a:p>
      </dgm:t>
    </dgm:pt>
    <dgm:pt modelId="{6864C5A3-8142-447F-9B6C-8EAFEB129C3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en-US" sz="1600" dirty="0" smtClean="0">
              <a:latin typeface="Bernard MT Condensed" pitchFamily="18" charset="0"/>
            </a:rPr>
            <a:t>PNS </a:t>
          </a:r>
          <a:r>
            <a:rPr lang="en-US" sz="1600" dirty="0" err="1" smtClean="0">
              <a:latin typeface="Bernard MT Condensed" pitchFamily="18" charset="0"/>
            </a:rPr>
            <a:t>ditugaskan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untuk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mengantarkan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surat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</a:t>
          </a:r>
          <a:r>
            <a:rPr lang="en-US" sz="1600" dirty="0" smtClean="0">
              <a:latin typeface="Bernard MT Condensed" pitchFamily="18" charset="0"/>
            </a:rPr>
            <a:t> unit </a:t>
          </a:r>
          <a:r>
            <a:rPr lang="en-US" sz="1600" dirty="0" err="1" smtClean="0">
              <a:latin typeface="Bernard MT Condensed" pitchFamily="18" charset="0"/>
            </a:rPr>
            <a:t>kerja</a:t>
          </a:r>
          <a:r>
            <a:rPr lang="en-US" sz="1600" dirty="0" smtClean="0">
              <a:latin typeface="Bernard MT Condensed" pitchFamily="18" charset="0"/>
            </a:rPr>
            <a:t> lain, </a:t>
          </a:r>
          <a:r>
            <a:rPr lang="en-US" sz="1600" dirty="0" err="1" smtClean="0">
              <a:latin typeface="Bernard MT Condensed" pitchFamily="18" charset="0"/>
            </a:rPr>
            <a:t>kemudian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kecelakaan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mengakibatkan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dunia</a:t>
          </a:r>
          <a:endParaRPr lang="en-AU" sz="1600" dirty="0">
            <a:latin typeface="Bernard MT Condensed" pitchFamily="18" charset="0"/>
          </a:endParaRPr>
        </a:p>
      </dgm:t>
    </dgm:pt>
    <dgm:pt modelId="{88C7BD89-0018-45FE-BB3E-DD3DE32D45F9}" type="parTrans" cxnId="{91CC12A2-99AF-4D87-9599-E1235CAF61C6}">
      <dgm:prSet/>
      <dgm:spPr/>
      <dgm:t>
        <a:bodyPr/>
        <a:lstStyle/>
        <a:p>
          <a:endParaRPr lang="en-AU"/>
        </a:p>
      </dgm:t>
    </dgm:pt>
    <dgm:pt modelId="{E61BAA88-DF99-44EE-B878-DDB2163E1ACB}" type="sibTrans" cxnId="{91CC12A2-99AF-4D87-9599-E1235CAF61C6}">
      <dgm:prSet/>
      <dgm:spPr/>
      <dgm:t>
        <a:bodyPr/>
        <a:lstStyle/>
        <a:p>
          <a:endParaRPr lang="en-AU"/>
        </a:p>
      </dgm:t>
    </dgm:pt>
    <dgm:pt modelId="{24297C95-0861-4AD4-85DE-83E382AA90C2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>
              <a:latin typeface="Bernard MT Condensed" pitchFamily="18" charset="0"/>
            </a:rPr>
            <a:t>PNS </a:t>
          </a:r>
          <a:r>
            <a:rPr lang="en-US" sz="1600" dirty="0" err="1" smtClean="0">
              <a:latin typeface="Bernard MT Condensed" pitchFamily="18" charset="0"/>
            </a:rPr>
            <a:t>ditugaskan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mengantarkan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dokumen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instansi</a:t>
          </a:r>
          <a:r>
            <a:rPr lang="en-US" sz="1600" dirty="0" smtClean="0">
              <a:latin typeface="Bernard MT Condensed" pitchFamily="18" charset="0"/>
            </a:rPr>
            <a:t> lain, </a:t>
          </a:r>
          <a:r>
            <a:rPr lang="en-US" sz="1600" dirty="0" err="1" smtClean="0">
              <a:latin typeface="Bernard MT Condensed" pitchFamily="18" charset="0"/>
            </a:rPr>
            <a:t>kecelakan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lintas</a:t>
          </a:r>
          <a:r>
            <a:rPr lang="en-US" sz="1600" dirty="0" smtClean="0">
              <a:latin typeface="Bernard MT Condensed" pitchFamily="18" charset="0"/>
            </a:rPr>
            <a:t> (</a:t>
          </a:r>
          <a:r>
            <a:rPr lang="en-US" sz="1600" dirty="0" err="1" smtClean="0">
              <a:latin typeface="Bernard MT Condensed" pitchFamily="18" charset="0"/>
            </a:rPr>
            <a:t>tidak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melanggar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lintas</a:t>
          </a:r>
          <a:r>
            <a:rPr lang="en-US" sz="1600" dirty="0" smtClean="0">
              <a:latin typeface="Bernard MT Condensed" pitchFamily="18" charset="0"/>
            </a:rPr>
            <a:t>), </a:t>
          </a:r>
          <a:r>
            <a:rPr lang="en-US" sz="1600" dirty="0" err="1" smtClean="0">
              <a:latin typeface="Bernard MT Condensed" pitchFamily="18" charset="0"/>
            </a:rPr>
            <a:t>dirawat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selama</a:t>
          </a:r>
          <a:r>
            <a:rPr lang="en-US" sz="1600" dirty="0" smtClean="0">
              <a:latin typeface="Bernard MT Condensed" pitchFamily="18" charset="0"/>
            </a:rPr>
            <a:t> 2 </a:t>
          </a:r>
          <a:r>
            <a:rPr lang="en-US" sz="1600" dirty="0" err="1" smtClean="0">
              <a:latin typeface="Bernard MT Condensed" pitchFamily="18" charset="0"/>
            </a:rPr>
            <a:t>bulan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di</a:t>
          </a:r>
          <a:r>
            <a:rPr lang="en-US" sz="1600" dirty="0" smtClean="0">
              <a:latin typeface="Bernard MT Condensed" pitchFamily="18" charset="0"/>
            </a:rPr>
            <a:t> RS,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.</a:t>
          </a:r>
          <a:endParaRPr lang="id-ID" sz="1600" dirty="0" smtClean="0">
            <a:latin typeface="Bernard MT Condensed" pitchFamily="18" charset="0"/>
          </a:endParaRPr>
        </a:p>
      </dgm:t>
    </dgm:pt>
    <dgm:pt modelId="{E49D6D9F-D2B7-48F0-8A64-5AC0E4E8A20C}" type="parTrans" cxnId="{7F26318F-B076-47C1-82F3-B9E0548BF067}">
      <dgm:prSet/>
      <dgm:spPr/>
      <dgm:t>
        <a:bodyPr/>
        <a:lstStyle/>
        <a:p>
          <a:endParaRPr lang="en-AU"/>
        </a:p>
      </dgm:t>
    </dgm:pt>
    <dgm:pt modelId="{AB1B86B8-9CE3-4DA9-885F-AF9A14F448FA}" type="sibTrans" cxnId="{7F26318F-B076-47C1-82F3-B9E0548BF067}">
      <dgm:prSet/>
      <dgm:spPr/>
      <dgm:t>
        <a:bodyPr/>
        <a:lstStyle/>
        <a:p>
          <a:endParaRPr lang="en-AU"/>
        </a:p>
      </dgm:t>
    </dgm:pt>
    <dgm:pt modelId="{48CCFD8B-1204-46C1-877B-1EFD62FAD4C6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>
              <a:latin typeface="Bernard MT Condensed" pitchFamily="18" charset="0"/>
            </a:rPr>
            <a:t>PNS </a:t>
          </a:r>
          <a:r>
            <a:rPr lang="en-US" sz="1600" dirty="0" err="1" smtClean="0">
              <a:latin typeface="Bernard MT Condensed" pitchFamily="18" charset="0"/>
            </a:rPr>
            <a:t>Pemprov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Jatim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tugas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</a:t>
          </a:r>
          <a:r>
            <a:rPr lang="en-US" sz="1600" dirty="0" smtClean="0">
              <a:latin typeface="Bernard MT Condensed" pitchFamily="18" charset="0"/>
            </a:rPr>
            <a:t> Jakarta, </a:t>
          </a:r>
          <a:r>
            <a:rPr lang="en-US" sz="1600" dirty="0" err="1" smtClean="0">
              <a:latin typeface="Bernard MT Condensed" pitchFamily="18" charset="0"/>
            </a:rPr>
            <a:t>mendarat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darurat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di</a:t>
          </a:r>
          <a:r>
            <a:rPr lang="en-US" sz="1600" dirty="0" smtClean="0">
              <a:latin typeface="Bernard MT Condensed" pitchFamily="18" charset="0"/>
            </a:rPr>
            <a:t> Yogyakarta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melanjutkan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perjalanan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dengan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kereta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api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terjadi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kecelakaan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dunia</a:t>
          </a:r>
          <a:endParaRPr lang="en-US" sz="1600" dirty="0" smtClean="0">
            <a:latin typeface="Bernard MT Condensed" pitchFamily="18" charset="0"/>
          </a:endParaRPr>
        </a:p>
      </dgm:t>
    </dgm:pt>
    <dgm:pt modelId="{05F0EAC2-E619-4392-A12B-A795655CB659}" type="parTrans" cxnId="{EB07DE40-8AD2-43B1-AFA4-CA219BE7E0E3}">
      <dgm:prSet/>
      <dgm:spPr/>
      <dgm:t>
        <a:bodyPr/>
        <a:lstStyle/>
        <a:p>
          <a:endParaRPr lang="en-AU"/>
        </a:p>
      </dgm:t>
    </dgm:pt>
    <dgm:pt modelId="{493A8DFD-BD4F-4529-AC3F-AB2738C46908}" type="sibTrans" cxnId="{EB07DE40-8AD2-43B1-AFA4-CA219BE7E0E3}">
      <dgm:prSet/>
      <dgm:spPr/>
      <dgm:t>
        <a:bodyPr/>
        <a:lstStyle/>
        <a:p>
          <a:endParaRPr lang="en-AU"/>
        </a:p>
      </dgm:t>
    </dgm:pt>
    <dgm:pt modelId="{80DD32E2-5B1A-4E60-9677-BAB5214BE725}" type="pres">
      <dgm:prSet presAssocID="{BC0B7BED-3C46-474D-809D-4BE3CB65DB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EF218FAE-FFFE-4C64-B33F-C9E9B682CEF7}" type="pres">
      <dgm:prSet presAssocID="{CD22C7C2-E51D-4570-956F-22A45DA57224}" presName="composite" presStyleCnt="0"/>
      <dgm:spPr/>
    </dgm:pt>
    <dgm:pt modelId="{EEC8EF3B-BF82-4386-9A06-FFC5626FD30A}" type="pres">
      <dgm:prSet presAssocID="{CD22C7C2-E51D-4570-956F-22A45DA57224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23F0ACE-2BC8-4B64-9116-2446C452CB9A}" type="pres">
      <dgm:prSet presAssocID="{CD22C7C2-E51D-4570-956F-22A45DA57224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6CBBB48-27B9-4285-BE06-71AD14C416C7}" type="pres">
      <dgm:prSet presAssocID="{EAB21331-E25A-4498-9A73-82E52B3FE49B}" presName="sp" presStyleCnt="0"/>
      <dgm:spPr/>
    </dgm:pt>
    <dgm:pt modelId="{088E16C5-3A05-4A6E-9EBC-BFDB31F16E0A}" type="pres">
      <dgm:prSet presAssocID="{2492B03C-E4BF-4076-B6CD-15382085F79F}" presName="composite" presStyleCnt="0"/>
      <dgm:spPr/>
    </dgm:pt>
    <dgm:pt modelId="{9013E5C2-5AF1-4E85-A992-4AF75B026748}" type="pres">
      <dgm:prSet presAssocID="{2492B03C-E4BF-4076-B6CD-15382085F79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D70D496-4430-489E-A129-AA93DB8095EA}" type="pres">
      <dgm:prSet presAssocID="{2492B03C-E4BF-4076-B6CD-15382085F79F}" presName="descendantText" presStyleLbl="alignAcc1" presStyleIdx="1" presStyleCnt="2" custScaleY="11325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4FA056D9-809B-4DC9-92B4-7B9AD570A8D4}" type="presOf" srcId="{CD22C7C2-E51D-4570-956F-22A45DA57224}" destId="{EEC8EF3B-BF82-4386-9A06-FFC5626FD30A}" srcOrd="0" destOrd="0" presId="urn:microsoft.com/office/officeart/2005/8/layout/chevron2"/>
    <dgm:cxn modelId="{8B2B4B4A-D561-4298-A829-197EC59C50FD}" srcId="{BC0B7BED-3C46-474D-809D-4BE3CB65DB60}" destId="{2492B03C-E4BF-4076-B6CD-15382085F79F}" srcOrd="1" destOrd="0" parTransId="{DE460C02-D86D-4DBE-94F5-12E35C9F60F1}" sibTransId="{F7B69FBB-8482-46E4-BF9A-4BA77B4AC813}"/>
    <dgm:cxn modelId="{A9C82890-E3E2-4076-8C59-2301C4F2294B}" type="presOf" srcId="{48CCFD8B-1204-46C1-877B-1EFD62FAD4C6}" destId="{5D70D496-4430-489E-A129-AA93DB8095EA}" srcOrd="0" destOrd="2" presId="urn:microsoft.com/office/officeart/2005/8/layout/chevron2"/>
    <dgm:cxn modelId="{1DA7F207-6F11-46F0-9794-C3B980EB6087}" type="presOf" srcId="{24297C95-0861-4AD4-85DE-83E382AA90C2}" destId="{5D70D496-4430-489E-A129-AA93DB8095EA}" srcOrd="0" destOrd="1" presId="urn:microsoft.com/office/officeart/2005/8/layout/chevron2"/>
    <dgm:cxn modelId="{CC63BE1D-D533-49C4-AC48-27139A4ABFB5}" type="presOf" srcId="{F9B91AE7-DDA5-4478-89C6-8EDA5609B71C}" destId="{723F0ACE-2BC8-4B64-9116-2446C452CB9A}" srcOrd="0" destOrd="0" presId="urn:microsoft.com/office/officeart/2005/8/layout/chevron2"/>
    <dgm:cxn modelId="{EB07DE40-8AD2-43B1-AFA4-CA219BE7E0E3}" srcId="{2492B03C-E4BF-4076-B6CD-15382085F79F}" destId="{48CCFD8B-1204-46C1-877B-1EFD62FAD4C6}" srcOrd="2" destOrd="0" parTransId="{05F0EAC2-E619-4392-A12B-A795655CB659}" sibTransId="{493A8DFD-BD4F-4529-AC3F-AB2738C46908}"/>
    <dgm:cxn modelId="{D4641975-CF4F-4FF6-A20B-B6A38C6B77C6}" type="presOf" srcId="{6864C5A3-8142-447F-9B6C-8EAFEB129C37}" destId="{723F0ACE-2BC8-4B64-9116-2446C452CB9A}" srcOrd="0" destOrd="1" presId="urn:microsoft.com/office/officeart/2005/8/layout/chevron2"/>
    <dgm:cxn modelId="{91CC12A2-99AF-4D87-9599-E1235CAF61C6}" srcId="{CD22C7C2-E51D-4570-956F-22A45DA57224}" destId="{6864C5A3-8142-447F-9B6C-8EAFEB129C37}" srcOrd="1" destOrd="0" parTransId="{88C7BD89-0018-45FE-BB3E-DD3DE32D45F9}" sibTransId="{E61BAA88-DF99-44EE-B878-DDB2163E1ACB}"/>
    <dgm:cxn modelId="{C9041464-2C96-40DE-B026-B9F19A69B30D}" type="presOf" srcId="{BC0B7BED-3C46-474D-809D-4BE3CB65DB60}" destId="{80DD32E2-5B1A-4E60-9677-BAB5214BE725}" srcOrd="0" destOrd="0" presId="urn:microsoft.com/office/officeart/2005/8/layout/chevron2"/>
    <dgm:cxn modelId="{89ABA619-1B0E-4B24-94DF-A940C259EAC9}" type="presOf" srcId="{2492B03C-E4BF-4076-B6CD-15382085F79F}" destId="{9013E5C2-5AF1-4E85-A992-4AF75B026748}" srcOrd="0" destOrd="0" presId="urn:microsoft.com/office/officeart/2005/8/layout/chevron2"/>
    <dgm:cxn modelId="{3A2BD14D-7FF4-497F-95F5-022A6455EFD0}" srcId="{CD22C7C2-E51D-4570-956F-22A45DA57224}" destId="{F9B91AE7-DDA5-4478-89C6-8EDA5609B71C}" srcOrd="0" destOrd="0" parTransId="{FAB9B189-6832-4214-96FE-4CDBDFF80A2E}" sibTransId="{08F0A87B-E6CC-472E-A559-5D7511C40858}"/>
    <dgm:cxn modelId="{9D386268-792F-42D5-A728-12690050BD76}" type="presOf" srcId="{C731B319-10CC-4756-A190-326E6F8E14BB}" destId="{5D70D496-4430-489E-A129-AA93DB8095EA}" srcOrd="0" destOrd="0" presId="urn:microsoft.com/office/officeart/2005/8/layout/chevron2"/>
    <dgm:cxn modelId="{081DDC19-08F1-4707-B043-A184B5986820}" srcId="{2492B03C-E4BF-4076-B6CD-15382085F79F}" destId="{C731B319-10CC-4756-A190-326E6F8E14BB}" srcOrd="0" destOrd="0" parTransId="{2016B637-0158-4DA1-AE0B-1916D8CEE27D}" sibTransId="{693DC873-C75C-414B-8981-1E40EF875563}"/>
    <dgm:cxn modelId="{7F26318F-B076-47C1-82F3-B9E0548BF067}" srcId="{2492B03C-E4BF-4076-B6CD-15382085F79F}" destId="{24297C95-0861-4AD4-85DE-83E382AA90C2}" srcOrd="1" destOrd="0" parTransId="{E49D6D9F-D2B7-48F0-8A64-5AC0E4E8A20C}" sibTransId="{AB1B86B8-9CE3-4DA9-885F-AF9A14F448FA}"/>
    <dgm:cxn modelId="{1E796BEC-8FCD-47D4-B6ED-8BF2F8A099C3}" srcId="{CD22C7C2-E51D-4570-956F-22A45DA57224}" destId="{BABC05C7-D5BE-4ACE-839C-C8B974F6DA8C}" srcOrd="2" destOrd="0" parTransId="{7E8BB537-53E3-4C70-8875-73D9583E1659}" sibTransId="{81E5EA9C-2D87-48FF-B306-9D964DD386AE}"/>
    <dgm:cxn modelId="{DF9D82C8-D527-42EE-8254-9D0E30E30335}" srcId="{BC0B7BED-3C46-474D-809D-4BE3CB65DB60}" destId="{CD22C7C2-E51D-4570-956F-22A45DA57224}" srcOrd="0" destOrd="0" parTransId="{DA526234-89FE-40DA-A1D8-E577B29B2619}" sibTransId="{EAB21331-E25A-4498-9A73-82E52B3FE49B}"/>
    <dgm:cxn modelId="{63103A43-624B-4A7C-9E3E-9C91D8A1F911}" type="presOf" srcId="{BABC05C7-D5BE-4ACE-839C-C8B974F6DA8C}" destId="{723F0ACE-2BC8-4B64-9116-2446C452CB9A}" srcOrd="0" destOrd="2" presId="urn:microsoft.com/office/officeart/2005/8/layout/chevron2"/>
    <dgm:cxn modelId="{1C81F1B6-B2A9-47E8-BC36-9B9AC4E895D5}" type="presParOf" srcId="{80DD32E2-5B1A-4E60-9677-BAB5214BE725}" destId="{EF218FAE-FFFE-4C64-B33F-C9E9B682CEF7}" srcOrd="0" destOrd="0" presId="urn:microsoft.com/office/officeart/2005/8/layout/chevron2"/>
    <dgm:cxn modelId="{BCD9C66A-42C2-4497-875E-1FB2782B176E}" type="presParOf" srcId="{EF218FAE-FFFE-4C64-B33F-C9E9B682CEF7}" destId="{EEC8EF3B-BF82-4386-9A06-FFC5626FD30A}" srcOrd="0" destOrd="0" presId="urn:microsoft.com/office/officeart/2005/8/layout/chevron2"/>
    <dgm:cxn modelId="{42242F1A-926D-4EAD-93E9-2B38E00D43F2}" type="presParOf" srcId="{EF218FAE-FFFE-4C64-B33F-C9E9B682CEF7}" destId="{723F0ACE-2BC8-4B64-9116-2446C452CB9A}" srcOrd="1" destOrd="0" presId="urn:microsoft.com/office/officeart/2005/8/layout/chevron2"/>
    <dgm:cxn modelId="{BB28F7CF-23B1-4DB8-BA69-FAC2FB67EE9F}" type="presParOf" srcId="{80DD32E2-5B1A-4E60-9677-BAB5214BE725}" destId="{A6CBBB48-27B9-4285-BE06-71AD14C416C7}" srcOrd="1" destOrd="0" presId="urn:microsoft.com/office/officeart/2005/8/layout/chevron2"/>
    <dgm:cxn modelId="{817CA01E-F3E1-44DC-A2D5-D93A6A8A2C86}" type="presParOf" srcId="{80DD32E2-5B1A-4E60-9677-BAB5214BE725}" destId="{088E16C5-3A05-4A6E-9EBC-BFDB31F16E0A}" srcOrd="2" destOrd="0" presId="urn:microsoft.com/office/officeart/2005/8/layout/chevron2"/>
    <dgm:cxn modelId="{C01F319E-3AB7-4D83-A811-98D921C65774}" type="presParOf" srcId="{088E16C5-3A05-4A6E-9EBC-BFDB31F16E0A}" destId="{9013E5C2-5AF1-4E85-A992-4AF75B026748}" srcOrd="0" destOrd="0" presId="urn:microsoft.com/office/officeart/2005/8/layout/chevron2"/>
    <dgm:cxn modelId="{1B5E5C95-ECA7-452B-8C7F-2C83962A7C91}" type="presParOf" srcId="{088E16C5-3A05-4A6E-9EBC-BFDB31F16E0A}" destId="{5D70D496-4430-489E-A129-AA93DB8095E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101BE4-1687-4ACB-9944-94E06CA6254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9715D01F-056F-47C7-8F51-36B791345FD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id-ID" baseline="0" dirty="0" smtClean="0"/>
            <a:t>PNS tugas belajar di Univ. Gadjah Mada, tour ke Candi Borobudur (program akademis), diperjalanan mengalami kecelakaan.</a:t>
          </a:r>
          <a:endParaRPr lang="en-AU" dirty="0"/>
        </a:p>
      </dgm:t>
    </dgm:pt>
    <dgm:pt modelId="{5FE3090D-72A8-4ADC-A0D8-C2DC7591AA6B}" type="parTrans" cxnId="{7066CCB8-FCAC-4622-9FB0-EC117ADBB17D}">
      <dgm:prSet/>
      <dgm:spPr/>
      <dgm:t>
        <a:bodyPr/>
        <a:lstStyle/>
        <a:p>
          <a:endParaRPr lang="en-AU"/>
        </a:p>
      </dgm:t>
    </dgm:pt>
    <dgm:pt modelId="{857CBD5F-2421-4546-AA15-B99FECA1421F}" type="sibTrans" cxnId="{7066CCB8-FCAC-4622-9FB0-EC117ADBB17D}">
      <dgm:prSet/>
      <dgm:spPr/>
      <dgm:t>
        <a:bodyPr/>
        <a:lstStyle/>
        <a:p>
          <a:endParaRPr lang="en-AU"/>
        </a:p>
      </dgm:t>
    </dgm:pt>
    <dgm:pt modelId="{A5BB0C1D-830C-483A-AFFD-9026A81D0E79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id-ID" baseline="0" dirty="0" smtClean="0"/>
            <a:t>Pada saat diklat mengikuti outbond dan kecelakaan.</a:t>
          </a:r>
          <a:endParaRPr lang="en-AU" dirty="0"/>
        </a:p>
      </dgm:t>
    </dgm:pt>
    <dgm:pt modelId="{02572C30-0C50-4912-ADC0-EAC53F8F0FFE}" type="parTrans" cxnId="{3857B5FF-0CA5-4486-8FBE-D8B25A78F1FB}">
      <dgm:prSet/>
      <dgm:spPr/>
      <dgm:t>
        <a:bodyPr/>
        <a:lstStyle/>
        <a:p>
          <a:endParaRPr lang="en-AU"/>
        </a:p>
      </dgm:t>
    </dgm:pt>
    <dgm:pt modelId="{2342B5D8-7558-4F35-809D-DF55669F8496}" type="sibTrans" cxnId="{3857B5FF-0CA5-4486-8FBE-D8B25A78F1FB}">
      <dgm:prSet/>
      <dgm:spPr/>
      <dgm:t>
        <a:bodyPr/>
        <a:lstStyle/>
        <a:p>
          <a:endParaRPr lang="en-AU"/>
        </a:p>
      </dgm:t>
    </dgm:pt>
    <dgm:pt modelId="{0AD3C72D-F767-448C-B457-3B6D3C565EA2}" type="pres">
      <dgm:prSet presAssocID="{AE101BE4-1687-4ACB-9944-94E06CA6254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BA305FA9-BA1B-4325-83A7-79F8AC4AF30C}" type="pres">
      <dgm:prSet presAssocID="{9715D01F-056F-47C7-8F51-36B791345FDC}" presName="circle1" presStyleLbl="node1" presStyleIdx="0" presStyleCnt="2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AU"/>
        </a:p>
      </dgm:t>
    </dgm:pt>
    <dgm:pt modelId="{C1C13B0B-A175-4BE8-9905-C2B91BC5F31E}" type="pres">
      <dgm:prSet presAssocID="{9715D01F-056F-47C7-8F51-36B791345FDC}" presName="space" presStyleCnt="0"/>
      <dgm:spPr/>
    </dgm:pt>
    <dgm:pt modelId="{718FC9C3-84A2-471E-A79D-B3814DE3AEF7}" type="pres">
      <dgm:prSet presAssocID="{9715D01F-056F-47C7-8F51-36B791345FDC}" presName="rect1" presStyleLbl="alignAcc1" presStyleIdx="0" presStyleCnt="2"/>
      <dgm:spPr/>
      <dgm:t>
        <a:bodyPr/>
        <a:lstStyle/>
        <a:p>
          <a:endParaRPr lang="en-AU"/>
        </a:p>
      </dgm:t>
    </dgm:pt>
    <dgm:pt modelId="{668778EE-4715-480C-ACFB-B973609391EE}" type="pres">
      <dgm:prSet presAssocID="{A5BB0C1D-830C-483A-AFFD-9026A81D0E79}" presName="vertSpace2" presStyleLbl="node1" presStyleIdx="0" presStyleCnt="2"/>
      <dgm:spPr/>
    </dgm:pt>
    <dgm:pt modelId="{5AAEF7AE-30EA-40FD-A414-81FDD5342613}" type="pres">
      <dgm:prSet presAssocID="{A5BB0C1D-830C-483A-AFFD-9026A81D0E79}" presName="circle2" presStyleLbl="node1" presStyleIdx="1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AU"/>
        </a:p>
      </dgm:t>
    </dgm:pt>
    <dgm:pt modelId="{26B26263-EAEB-4FE3-827C-F4E8DD5800D1}" type="pres">
      <dgm:prSet presAssocID="{A5BB0C1D-830C-483A-AFFD-9026A81D0E79}" presName="rect2" presStyleLbl="alignAcc1" presStyleIdx="1" presStyleCnt="2"/>
      <dgm:spPr/>
      <dgm:t>
        <a:bodyPr/>
        <a:lstStyle/>
        <a:p>
          <a:endParaRPr lang="en-AU"/>
        </a:p>
      </dgm:t>
    </dgm:pt>
    <dgm:pt modelId="{EF78FD70-CA6A-480D-B291-A5D6F9CA41E3}" type="pres">
      <dgm:prSet presAssocID="{9715D01F-056F-47C7-8F51-36B791345FDC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990514D-0330-4AC2-AAF3-BFE68EEA435E}" type="pres">
      <dgm:prSet presAssocID="{A5BB0C1D-830C-483A-AFFD-9026A81D0E79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7066CCB8-FCAC-4622-9FB0-EC117ADBB17D}" srcId="{AE101BE4-1687-4ACB-9944-94E06CA6254B}" destId="{9715D01F-056F-47C7-8F51-36B791345FDC}" srcOrd="0" destOrd="0" parTransId="{5FE3090D-72A8-4ADC-A0D8-C2DC7591AA6B}" sibTransId="{857CBD5F-2421-4546-AA15-B99FECA1421F}"/>
    <dgm:cxn modelId="{3901F8C1-645B-4DB2-B268-0A761DF79CD9}" type="presOf" srcId="{A5BB0C1D-830C-483A-AFFD-9026A81D0E79}" destId="{8990514D-0330-4AC2-AAF3-BFE68EEA435E}" srcOrd="1" destOrd="0" presId="urn:microsoft.com/office/officeart/2005/8/layout/target3"/>
    <dgm:cxn modelId="{078C6401-0D8B-4BA3-9673-F3116EE5ABC9}" type="presOf" srcId="{9715D01F-056F-47C7-8F51-36B791345FDC}" destId="{718FC9C3-84A2-471E-A79D-B3814DE3AEF7}" srcOrd="0" destOrd="0" presId="urn:microsoft.com/office/officeart/2005/8/layout/target3"/>
    <dgm:cxn modelId="{A5549956-200A-480D-8380-008612E9D748}" type="presOf" srcId="{9715D01F-056F-47C7-8F51-36B791345FDC}" destId="{EF78FD70-CA6A-480D-B291-A5D6F9CA41E3}" srcOrd="1" destOrd="0" presId="urn:microsoft.com/office/officeart/2005/8/layout/target3"/>
    <dgm:cxn modelId="{3857B5FF-0CA5-4486-8FBE-D8B25A78F1FB}" srcId="{AE101BE4-1687-4ACB-9944-94E06CA6254B}" destId="{A5BB0C1D-830C-483A-AFFD-9026A81D0E79}" srcOrd="1" destOrd="0" parTransId="{02572C30-0C50-4912-ADC0-EAC53F8F0FFE}" sibTransId="{2342B5D8-7558-4F35-809D-DF55669F8496}"/>
    <dgm:cxn modelId="{5E865458-D135-42BC-B405-73EF84C7EF11}" type="presOf" srcId="{A5BB0C1D-830C-483A-AFFD-9026A81D0E79}" destId="{26B26263-EAEB-4FE3-827C-F4E8DD5800D1}" srcOrd="0" destOrd="0" presId="urn:microsoft.com/office/officeart/2005/8/layout/target3"/>
    <dgm:cxn modelId="{7C98BC5C-8D96-4569-831C-32839B3A04AC}" type="presOf" srcId="{AE101BE4-1687-4ACB-9944-94E06CA6254B}" destId="{0AD3C72D-F767-448C-B457-3B6D3C565EA2}" srcOrd="0" destOrd="0" presId="urn:microsoft.com/office/officeart/2005/8/layout/target3"/>
    <dgm:cxn modelId="{AC183885-4ECF-40FC-BBBB-AA6D04D50CDF}" type="presParOf" srcId="{0AD3C72D-F767-448C-B457-3B6D3C565EA2}" destId="{BA305FA9-BA1B-4325-83A7-79F8AC4AF30C}" srcOrd="0" destOrd="0" presId="urn:microsoft.com/office/officeart/2005/8/layout/target3"/>
    <dgm:cxn modelId="{EE5BADDF-7AC4-401F-884F-C305C33E5349}" type="presParOf" srcId="{0AD3C72D-F767-448C-B457-3B6D3C565EA2}" destId="{C1C13B0B-A175-4BE8-9905-C2B91BC5F31E}" srcOrd="1" destOrd="0" presId="urn:microsoft.com/office/officeart/2005/8/layout/target3"/>
    <dgm:cxn modelId="{25EDB52A-7BB9-43B2-8EAA-027C03BE56FC}" type="presParOf" srcId="{0AD3C72D-F767-448C-B457-3B6D3C565EA2}" destId="{718FC9C3-84A2-471E-A79D-B3814DE3AEF7}" srcOrd="2" destOrd="0" presId="urn:microsoft.com/office/officeart/2005/8/layout/target3"/>
    <dgm:cxn modelId="{7130230A-A734-4298-82AA-8FF2C3A76851}" type="presParOf" srcId="{0AD3C72D-F767-448C-B457-3B6D3C565EA2}" destId="{668778EE-4715-480C-ACFB-B973609391EE}" srcOrd="3" destOrd="0" presId="urn:microsoft.com/office/officeart/2005/8/layout/target3"/>
    <dgm:cxn modelId="{40659DB8-6643-448C-86F1-BA6AFD6B870F}" type="presParOf" srcId="{0AD3C72D-F767-448C-B457-3B6D3C565EA2}" destId="{5AAEF7AE-30EA-40FD-A414-81FDD5342613}" srcOrd="4" destOrd="0" presId="urn:microsoft.com/office/officeart/2005/8/layout/target3"/>
    <dgm:cxn modelId="{095ECBAA-B0B4-4236-A21C-9746B46D2851}" type="presParOf" srcId="{0AD3C72D-F767-448C-B457-3B6D3C565EA2}" destId="{26B26263-EAEB-4FE3-827C-F4E8DD5800D1}" srcOrd="5" destOrd="0" presId="urn:microsoft.com/office/officeart/2005/8/layout/target3"/>
    <dgm:cxn modelId="{596B362D-5A15-4962-973A-7526AF0B873B}" type="presParOf" srcId="{0AD3C72D-F767-448C-B457-3B6D3C565EA2}" destId="{EF78FD70-CA6A-480D-B291-A5D6F9CA41E3}" srcOrd="6" destOrd="0" presId="urn:microsoft.com/office/officeart/2005/8/layout/target3"/>
    <dgm:cxn modelId="{D980CD6D-B494-4F00-9CA9-C20F0CEB3C03}" type="presParOf" srcId="{0AD3C72D-F767-448C-B457-3B6D3C565EA2}" destId="{8990514D-0330-4AC2-AAF3-BFE68EEA435E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EDEEDE-21BD-4869-B985-F1C94844DA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6A56CD0B-A4CD-4B83-959B-B328C838D0FC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id-ID" baseline="0" dirty="0" smtClean="0"/>
            <a:t>Lurah saat liburan dianiaya oleh orang yang tidak setuju atas pembebasan lahan.</a:t>
          </a:r>
          <a:endParaRPr lang="en-AU" dirty="0"/>
        </a:p>
      </dgm:t>
    </dgm:pt>
    <dgm:pt modelId="{E05E50C8-3360-4F2A-BD22-B74485119B46}" type="parTrans" cxnId="{ECF1F634-C170-4751-916F-C31F7206B779}">
      <dgm:prSet/>
      <dgm:spPr/>
      <dgm:t>
        <a:bodyPr/>
        <a:lstStyle/>
        <a:p>
          <a:endParaRPr lang="en-AU"/>
        </a:p>
      </dgm:t>
    </dgm:pt>
    <dgm:pt modelId="{47078E27-F866-4A00-8BDC-1CC569151230}" type="sibTrans" cxnId="{ECF1F634-C170-4751-916F-C31F7206B779}">
      <dgm:prSet/>
      <dgm:spPr/>
      <dgm:t>
        <a:bodyPr/>
        <a:lstStyle/>
        <a:p>
          <a:endParaRPr lang="en-AU"/>
        </a:p>
      </dgm:t>
    </dgm:pt>
    <dgm:pt modelId="{2502EF19-34AD-4866-A74B-38A06797E2B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id-ID" baseline="0" dirty="0" smtClean="0"/>
            <a:t>Komandan Satpol PP yang dianiaya oleh pedagang kaki lima pada malam hari dirumahnya akibat menertibkan pedagang kaki lima</a:t>
          </a:r>
          <a:r>
            <a:rPr lang="en-US" baseline="0" dirty="0" smtClean="0"/>
            <a:t>.</a:t>
          </a:r>
          <a:endParaRPr lang="en-AU" dirty="0"/>
        </a:p>
      </dgm:t>
    </dgm:pt>
    <dgm:pt modelId="{8D8EA746-7879-493C-AA02-2BD4D8C5CE2B}" type="parTrans" cxnId="{09DC03EB-223B-46F4-A0B4-43112ECC68E4}">
      <dgm:prSet/>
      <dgm:spPr/>
      <dgm:t>
        <a:bodyPr/>
        <a:lstStyle/>
        <a:p>
          <a:endParaRPr lang="en-AU"/>
        </a:p>
      </dgm:t>
    </dgm:pt>
    <dgm:pt modelId="{1A7A7AD7-1E7C-44F5-B321-2463DE114AA6}" type="sibTrans" cxnId="{09DC03EB-223B-46F4-A0B4-43112ECC68E4}">
      <dgm:prSet/>
      <dgm:spPr/>
      <dgm:t>
        <a:bodyPr/>
        <a:lstStyle/>
        <a:p>
          <a:endParaRPr lang="en-AU"/>
        </a:p>
      </dgm:t>
    </dgm:pt>
    <dgm:pt modelId="{8BC12701-7CE0-4D2C-9090-D3D84DB4DF36}" type="pres">
      <dgm:prSet presAssocID="{EDEDEEDE-21BD-4869-B985-F1C94844DA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3A34E275-7F28-4D32-BC79-4F2C1E321544}" type="pres">
      <dgm:prSet presAssocID="{6A56CD0B-A4CD-4B83-959B-B328C838D0F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A1464EB-E804-4226-A1E9-B38B04CF87AF}" type="pres">
      <dgm:prSet presAssocID="{47078E27-F866-4A00-8BDC-1CC569151230}" presName="spacer" presStyleCnt="0"/>
      <dgm:spPr/>
    </dgm:pt>
    <dgm:pt modelId="{86C9CD32-6776-41CD-8C2D-A8C06E22EB2B}" type="pres">
      <dgm:prSet presAssocID="{2502EF19-34AD-4866-A74B-38A06797E2B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7FF72D69-AD02-4E5A-986C-DA6F61CBC45B}" type="presOf" srcId="{6A56CD0B-A4CD-4B83-959B-B328C838D0FC}" destId="{3A34E275-7F28-4D32-BC79-4F2C1E321544}" srcOrd="0" destOrd="0" presId="urn:microsoft.com/office/officeart/2005/8/layout/vList2"/>
    <dgm:cxn modelId="{09DC03EB-223B-46F4-A0B4-43112ECC68E4}" srcId="{EDEDEEDE-21BD-4869-B985-F1C94844DA6D}" destId="{2502EF19-34AD-4866-A74B-38A06797E2BA}" srcOrd="1" destOrd="0" parTransId="{8D8EA746-7879-493C-AA02-2BD4D8C5CE2B}" sibTransId="{1A7A7AD7-1E7C-44F5-B321-2463DE114AA6}"/>
    <dgm:cxn modelId="{ECF1F634-C170-4751-916F-C31F7206B779}" srcId="{EDEDEEDE-21BD-4869-B985-F1C94844DA6D}" destId="{6A56CD0B-A4CD-4B83-959B-B328C838D0FC}" srcOrd="0" destOrd="0" parTransId="{E05E50C8-3360-4F2A-BD22-B74485119B46}" sibTransId="{47078E27-F866-4A00-8BDC-1CC569151230}"/>
    <dgm:cxn modelId="{2411F6B6-29A0-4B2F-A664-3B52556ED754}" type="presOf" srcId="{2502EF19-34AD-4866-A74B-38A06797E2BA}" destId="{86C9CD32-6776-41CD-8C2D-A8C06E22EB2B}" srcOrd="0" destOrd="0" presId="urn:microsoft.com/office/officeart/2005/8/layout/vList2"/>
    <dgm:cxn modelId="{B351E039-9846-4032-822C-4BFC2623E106}" type="presOf" srcId="{EDEDEEDE-21BD-4869-B985-F1C94844DA6D}" destId="{8BC12701-7CE0-4D2C-9090-D3D84DB4DF36}" srcOrd="0" destOrd="0" presId="urn:microsoft.com/office/officeart/2005/8/layout/vList2"/>
    <dgm:cxn modelId="{A4011F8A-5210-4EFB-8154-3BD872C0E177}" type="presParOf" srcId="{8BC12701-7CE0-4D2C-9090-D3D84DB4DF36}" destId="{3A34E275-7F28-4D32-BC79-4F2C1E321544}" srcOrd="0" destOrd="0" presId="urn:microsoft.com/office/officeart/2005/8/layout/vList2"/>
    <dgm:cxn modelId="{A5AF67DF-82B6-48EE-933F-5169D1AD1D0F}" type="presParOf" srcId="{8BC12701-7CE0-4D2C-9090-D3D84DB4DF36}" destId="{0A1464EB-E804-4226-A1E9-B38B04CF87AF}" srcOrd="1" destOrd="0" presId="urn:microsoft.com/office/officeart/2005/8/layout/vList2"/>
    <dgm:cxn modelId="{402033BF-A67C-4A88-BFD8-6E1DC1670395}" type="presParOf" srcId="{8BC12701-7CE0-4D2C-9090-D3D84DB4DF36}" destId="{86C9CD32-6776-41CD-8C2D-A8C06E22E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950ECB-57AD-4D07-BF3D-1959642AA8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EE325FE-CAB0-44C7-B5B0-7DB477E618E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aseline="0" dirty="0" smtClean="0"/>
            <a:t>PNS </a:t>
          </a:r>
          <a:r>
            <a:rPr lang="en-US" baseline="0" dirty="0" err="1" smtClean="0"/>
            <a:t>berangkat</a:t>
          </a:r>
          <a:r>
            <a:rPr lang="en-US" baseline="0" dirty="0" smtClean="0"/>
            <a:t> </a:t>
          </a:r>
          <a:r>
            <a:rPr lang="en-US" baseline="0" dirty="0" err="1" smtClean="0"/>
            <a:t>kantor</a:t>
          </a:r>
          <a:r>
            <a:rPr lang="en-US" baseline="0" dirty="0" smtClean="0"/>
            <a:t> </a:t>
          </a:r>
          <a:r>
            <a:rPr lang="en-US" baseline="0" dirty="0" err="1" smtClean="0"/>
            <a:t>tidak</a:t>
          </a:r>
          <a:r>
            <a:rPr lang="en-US" baseline="0" dirty="0" smtClean="0"/>
            <a:t> </a:t>
          </a:r>
          <a:r>
            <a:rPr lang="en-US" baseline="0" dirty="0" err="1" smtClean="0"/>
            <a:t>melewati</a:t>
          </a:r>
          <a:r>
            <a:rPr lang="en-US" baseline="0" dirty="0" smtClean="0"/>
            <a:t> </a:t>
          </a:r>
          <a:r>
            <a:rPr lang="en-US" baseline="0" dirty="0" err="1" smtClean="0"/>
            <a:t>jalan</a:t>
          </a:r>
          <a:r>
            <a:rPr lang="en-US" baseline="0" dirty="0" smtClean="0"/>
            <a:t> </a:t>
          </a:r>
          <a:r>
            <a:rPr lang="en-US" baseline="0" dirty="0" err="1" smtClean="0"/>
            <a:t>biasa</a:t>
          </a:r>
          <a:r>
            <a:rPr lang="en-US" baseline="0" dirty="0" smtClean="0"/>
            <a:t> </a:t>
          </a:r>
          <a:r>
            <a:rPr lang="en-US" baseline="0" dirty="0" err="1" smtClean="0"/>
            <a:t>karena</a:t>
          </a:r>
          <a:r>
            <a:rPr lang="en-US" baseline="0" dirty="0" smtClean="0"/>
            <a:t> </a:t>
          </a:r>
          <a:r>
            <a:rPr lang="en-US" baseline="0" dirty="0" err="1" smtClean="0"/>
            <a:t>ada</a:t>
          </a:r>
          <a:r>
            <a:rPr lang="en-US" baseline="0" dirty="0" smtClean="0"/>
            <a:t> </a:t>
          </a:r>
          <a:r>
            <a:rPr lang="en-US" baseline="0" dirty="0" err="1" smtClean="0"/>
            <a:t>perbaikan</a:t>
          </a:r>
          <a:r>
            <a:rPr lang="en-US" baseline="0" dirty="0" smtClean="0"/>
            <a:t> </a:t>
          </a:r>
          <a:r>
            <a:rPr lang="en-US" baseline="0" dirty="0" err="1" smtClean="0"/>
            <a:t>jalan</a:t>
          </a:r>
          <a:r>
            <a:rPr lang="en-US" baseline="0" dirty="0" smtClean="0"/>
            <a:t>, </a:t>
          </a:r>
          <a:r>
            <a:rPr lang="en-US" baseline="0" dirty="0" err="1" smtClean="0"/>
            <a:t>lalu</a:t>
          </a:r>
          <a:r>
            <a:rPr lang="en-US" baseline="0" dirty="0" smtClean="0"/>
            <a:t> </a:t>
          </a:r>
          <a:r>
            <a:rPr lang="en-US" baseline="0" dirty="0" err="1" smtClean="0"/>
            <a:t>terjadi</a:t>
          </a:r>
          <a:r>
            <a:rPr lang="en-US" baseline="0" dirty="0" smtClean="0"/>
            <a:t> </a:t>
          </a:r>
          <a:r>
            <a:rPr lang="en-US" baseline="0" dirty="0" err="1" smtClean="0"/>
            <a:t>kecelakaan</a:t>
          </a:r>
          <a:r>
            <a:rPr lang="en-US" baseline="0" dirty="0" smtClean="0"/>
            <a:t> </a:t>
          </a:r>
          <a:r>
            <a:rPr lang="en-US" baseline="0" dirty="0" err="1" smtClean="0"/>
            <a:t>di</a:t>
          </a:r>
          <a:r>
            <a:rPr lang="en-US" baseline="0" dirty="0" smtClean="0"/>
            <a:t> </a:t>
          </a:r>
          <a:r>
            <a:rPr lang="en-US" baseline="0" dirty="0" err="1" smtClean="0"/>
            <a:t>jalan</a:t>
          </a:r>
          <a:r>
            <a:rPr lang="en-US" baseline="0" dirty="0" smtClean="0"/>
            <a:t> </a:t>
          </a:r>
          <a:r>
            <a:rPr lang="en-US" baseline="0" dirty="0" err="1" smtClean="0"/>
            <a:t>itu</a:t>
          </a:r>
          <a:r>
            <a:rPr lang="en-US" baseline="0" dirty="0" smtClean="0"/>
            <a:t>.</a:t>
          </a:r>
          <a:endParaRPr lang="id-ID" baseline="0" dirty="0"/>
        </a:p>
      </dgm:t>
    </dgm:pt>
    <dgm:pt modelId="{C1A271BC-C173-4936-AFD1-980E4AFE9613}" type="parTrans" cxnId="{8CA32466-19F6-43B6-9AF3-0EAF4B830366}">
      <dgm:prSet/>
      <dgm:spPr/>
      <dgm:t>
        <a:bodyPr/>
        <a:lstStyle/>
        <a:p>
          <a:endParaRPr lang="en-AU"/>
        </a:p>
      </dgm:t>
    </dgm:pt>
    <dgm:pt modelId="{C243BB2F-73DD-4BED-9021-6AB52DDDAEF3}" type="sibTrans" cxnId="{8CA32466-19F6-43B6-9AF3-0EAF4B830366}">
      <dgm:prSet/>
      <dgm:spPr/>
      <dgm:t>
        <a:bodyPr/>
        <a:lstStyle/>
        <a:p>
          <a:endParaRPr lang="en-AU"/>
        </a:p>
      </dgm:t>
    </dgm:pt>
    <dgm:pt modelId="{4D8BCB41-4CA5-458F-8389-87462488A46D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aseline="0" dirty="0" smtClean="0"/>
            <a:t>PNS </a:t>
          </a:r>
          <a:r>
            <a:rPr lang="en-US" baseline="0" dirty="0" err="1" smtClean="0"/>
            <a:t>berangkat</a:t>
          </a:r>
          <a:r>
            <a:rPr lang="en-US" baseline="0" dirty="0" smtClean="0"/>
            <a:t> </a:t>
          </a:r>
          <a:r>
            <a:rPr lang="en-US" baseline="0" dirty="0" err="1" smtClean="0"/>
            <a:t>kantor</a:t>
          </a:r>
          <a:r>
            <a:rPr lang="en-US" baseline="0" dirty="0" smtClean="0"/>
            <a:t> </a:t>
          </a:r>
          <a:r>
            <a:rPr lang="en-US" baseline="0" dirty="0" err="1" smtClean="0"/>
            <a:t>tidak</a:t>
          </a:r>
          <a:r>
            <a:rPr lang="en-US" baseline="0" dirty="0" smtClean="0"/>
            <a:t> </a:t>
          </a:r>
          <a:r>
            <a:rPr lang="en-US" baseline="0" dirty="0" err="1" smtClean="0"/>
            <a:t>melewati</a:t>
          </a:r>
          <a:r>
            <a:rPr lang="en-US" baseline="0" dirty="0" smtClean="0"/>
            <a:t> </a:t>
          </a:r>
          <a:r>
            <a:rPr lang="en-US" baseline="0" dirty="0" err="1" smtClean="0"/>
            <a:t>jalan</a:t>
          </a:r>
          <a:r>
            <a:rPr lang="en-US" baseline="0" dirty="0" smtClean="0"/>
            <a:t> </a:t>
          </a:r>
          <a:r>
            <a:rPr lang="en-US" baseline="0" dirty="0" err="1" smtClean="0"/>
            <a:t>biasa</a:t>
          </a:r>
          <a:r>
            <a:rPr lang="en-US" baseline="0" dirty="0" smtClean="0"/>
            <a:t> </a:t>
          </a:r>
          <a:r>
            <a:rPr lang="en-US" baseline="0" dirty="0" err="1" smtClean="0"/>
            <a:t>karena</a:t>
          </a:r>
          <a:r>
            <a:rPr lang="en-US" baseline="0" dirty="0" smtClean="0"/>
            <a:t> </a:t>
          </a:r>
          <a:r>
            <a:rPr lang="en-US" baseline="0" dirty="0" err="1" smtClean="0"/>
            <a:t>ada</a:t>
          </a:r>
          <a:r>
            <a:rPr lang="en-US" baseline="0" dirty="0" smtClean="0"/>
            <a:t> </a:t>
          </a:r>
          <a:r>
            <a:rPr lang="en-US" baseline="0" dirty="0" err="1" smtClean="0"/>
            <a:t>perbaikan</a:t>
          </a:r>
          <a:r>
            <a:rPr lang="en-US" baseline="0" dirty="0" smtClean="0"/>
            <a:t> </a:t>
          </a:r>
          <a:r>
            <a:rPr lang="en-US" baseline="0" dirty="0" err="1" smtClean="0"/>
            <a:t>jalan</a:t>
          </a:r>
          <a:r>
            <a:rPr lang="en-US" baseline="0" dirty="0" smtClean="0"/>
            <a:t>, </a:t>
          </a:r>
          <a:r>
            <a:rPr lang="en-US" baseline="0" dirty="0" err="1" smtClean="0"/>
            <a:t>lalu</a:t>
          </a:r>
          <a:r>
            <a:rPr lang="en-US" baseline="0" dirty="0" smtClean="0"/>
            <a:t> </a:t>
          </a:r>
          <a:r>
            <a:rPr lang="en-US" baseline="0" dirty="0" err="1" smtClean="0"/>
            <a:t>terjadi</a:t>
          </a:r>
          <a:r>
            <a:rPr lang="en-US" baseline="0" dirty="0" smtClean="0"/>
            <a:t> </a:t>
          </a:r>
          <a:r>
            <a:rPr lang="en-US" b="1" baseline="0" dirty="0" err="1" smtClean="0"/>
            <a:t>kecelakaan</a:t>
          </a:r>
          <a:r>
            <a:rPr lang="en-US" baseline="0" dirty="0" smtClean="0"/>
            <a:t> </a:t>
          </a:r>
          <a:r>
            <a:rPr lang="id-ID" b="1" baseline="0" dirty="0" smtClean="0"/>
            <a:t>tunggal</a:t>
          </a:r>
          <a:r>
            <a:rPr lang="id-ID" baseline="0" dirty="0" smtClean="0"/>
            <a:t> </a:t>
          </a:r>
          <a:r>
            <a:rPr lang="en-US" baseline="0" dirty="0" err="1" smtClean="0"/>
            <a:t>di</a:t>
          </a:r>
          <a:r>
            <a:rPr lang="en-US" baseline="0" dirty="0" smtClean="0"/>
            <a:t> </a:t>
          </a:r>
          <a:r>
            <a:rPr lang="en-US" baseline="0" dirty="0" err="1" smtClean="0"/>
            <a:t>jalan</a:t>
          </a:r>
          <a:r>
            <a:rPr lang="en-US" baseline="0" dirty="0" smtClean="0"/>
            <a:t> </a:t>
          </a:r>
          <a:r>
            <a:rPr lang="en-US" baseline="0" dirty="0" err="1" smtClean="0"/>
            <a:t>itu</a:t>
          </a:r>
          <a:r>
            <a:rPr lang="en-US" baseline="0" dirty="0" smtClean="0"/>
            <a:t>.</a:t>
          </a:r>
          <a:endParaRPr lang="en-AU" dirty="0"/>
        </a:p>
      </dgm:t>
    </dgm:pt>
    <dgm:pt modelId="{F0A90B77-8407-4591-9CE6-3ABEC78DCD03}" type="parTrans" cxnId="{7DE55283-5507-4B13-A133-3BB359C652AD}">
      <dgm:prSet/>
      <dgm:spPr/>
      <dgm:t>
        <a:bodyPr/>
        <a:lstStyle/>
        <a:p>
          <a:endParaRPr lang="en-AU"/>
        </a:p>
      </dgm:t>
    </dgm:pt>
    <dgm:pt modelId="{6509E9B9-2BAF-46B6-B76A-83294351E62A}" type="sibTrans" cxnId="{7DE55283-5507-4B13-A133-3BB359C652AD}">
      <dgm:prSet/>
      <dgm:spPr/>
      <dgm:t>
        <a:bodyPr/>
        <a:lstStyle/>
        <a:p>
          <a:endParaRPr lang="en-AU"/>
        </a:p>
      </dgm:t>
    </dgm:pt>
    <dgm:pt modelId="{DEB9C0C6-F67C-4489-BBD2-AEA9CD329869}" type="pres">
      <dgm:prSet presAssocID="{E9950ECB-57AD-4D07-BF3D-1959642AA8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630D1FEF-26EF-4A35-9318-B568F9F8426C}" type="pres">
      <dgm:prSet presAssocID="{EEE325FE-CAB0-44C7-B5B0-7DB477E618E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8ABE439-A831-49C2-BA1C-851766419605}" type="pres">
      <dgm:prSet presAssocID="{C243BB2F-73DD-4BED-9021-6AB52DDDAEF3}" presName="spacer" presStyleCnt="0"/>
      <dgm:spPr/>
    </dgm:pt>
    <dgm:pt modelId="{8F7A7548-5471-45E1-80CC-8A4D88D0BDC6}" type="pres">
      <dgm:prSet presAssocID="{4D8BCB41-4CA5-458F-8389-87462488A46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5DB1BEF2-2180-45F0-A906-1A82FE4A1E9F}" type="presOf" srcId="{EEE325FE-CAB0-44C7-B5B0-7DB477E618E0}" destId="{630D1FEF-26EF-4A35-9318-B568F9F8426C}" srcOrd="0" destOrd="0" presId="urn:microsoft.com/office/officeart/2005/8/layout/vList2"/>
    <dgm:cxn modelId="{97C13086-252A-4658-AF33-BFF6522524DA}" type="presOf" srcId="{E9950ECB-57AD-4D07-BF3D-1959642AA8DA}" destId="{DEB9C0C6-F67C-4489-BBD2-AEA9CD329869}" srcOrd="0" destOrd="0" presId="urn:microsoft.com/office/officeart/2005/8/layout/vList2"/>
    <dgm:cxn modelId="{0B353B08-496E-4DE9-8E80-37E84395BF3E}" type="presOf" srcId="{4D8BCB41-4CA5-458F-8389-87462488A46D}" destId="{8F7A7548-5471-45E1-80CC-8A4D88D0BDC6}" srcOrd="0" destOrd="0" presId="urn:microsoft.com/office/officeart/2005/8/layout/vList2"/>
    <dgm:cxn modelId="{8CA32466-19F6-43B6-9AF3-0EAF4B830366}" srcId="{E9950ECB-57AD-4D07-BF3D-1959642AA8DA}" destId="{EEE325FE-CAB0-44C7-B5B0-7DB477E618E0}" srcOrd="0" destOrd="0" parTransId="{C1A271BC-C173-4936-AFD1-980E4AFE9613}" sibTransId="{C243BB2F-73DD-4BED-9021-6AB52DDDAEF3}"/>
    <dgm:cxn modelId="{7DE55283-5507-4B13-A133-3BB359C652AD}" srcId="{E9950ECB-57AD-4D07-BF3D-1959642AA8DA}" destId="{4D8BCB41-4CA5-458F-8389-87462488A46D}" srcOrd="1" destOrd="0" parTransId="{F0A90B77-8407-4591-9CE6-3ABEC78DCD03}" sibTransId="{6509E9B9-2BAF-46B6-B76A-83294351E62A}"/>
    <dgm:cxn modelId="{E24409D2-53B9-4F87-A812-1E15943C818D}" type="presParOf" srcId="{DEB9C0C6-F67C-4489-BBD2-AEA9CD329869}" destId="{630D1FEF-26EF-4A35-9318-B568F9F8426C}" srcOrd="0" destOrd="0" presId="urn:microsoft.com/office/officeart/2005/8/layout/vList2"/>
    <dgm:cxn modelId="{94F2CFAE-06DF-4B6D-ADF3-DEDFE0446B8D}" type="presParOf" srcId="{DEB9C0C6-F67C-4489-BBD2-AEA9CD329869}" destId="{38ABE439-A831-49C2-BA1C-851766419605}" srcOrd="1" destOrd="0" presId="urn:microsoft.com/office/officeart/2005/8/layout/vList2"/>
    <dgm:cxn modelId="{FA327442-3294-46F3-BEE4-E555839DBB95}" type="presParOf" srcId="{DEB9C0C6-F67C-4489-BBD2-AEA9CD329869}" destId="{8F7A7548-5471-45E1-80CC-8A4D88D0BDC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F0C72A6-C84D-47FC-94C1-472A907C39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5932D550-B483-47E0-B2B5-EC98D4D705ED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id-ID" baseline="0" dirty="0" smtClean="0"/>
            <a:t>Polisi kehutanan didiagnosa menderita sakit paru-paru karena sering memadamkan kebakaran hutan.</a:t>
          </a:r>
          <a:endParaRPr lang="en-AU" dirty="0"/>
        </a:p>
      </dgm:t>
    </dgm:pt>
    <dgm:pt modelId="{DC8FE6B8-F497-4DA0-8B10-6A4483A8C4AF}" type="parTrans" cxnId="{FEDC5855-5E0D-4E7A-836F-B65C2CD33487}">
      <dgm:prSet/>
      <dgm:spPr/>
      <dgm:t>
        <a:bodyPr/>
        <a:lstStyle/>
        <a:p>
          <a:endParaRPr lang="en-AU"/>
        </a:p>
      </dgm:t>
    </dgm:pt>
    <dgm:pt modelId="{D655456C-EBAB-4C80-AAC1-1C598B54873D}" type="sibTrans" cxnId="{FEDC5855-5E0D-4E7A-836F-B65C2CD33487}">
      <dgm:prSet/>
      <dgm:spPr/>
      <dgm:t>
        <a:bodyPr/>
        <a:lstStyle/>
        <a:p>
          <a:endParaRPr lang="en-AU"/>
        </a:p>
      </dgm:t>
    </dgm:pt>
    <dgm:pt modelId="{D172422C-E2BD-4DDD-8A61-3C04DD9E7527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id-ID" baseline="0" dirty="0" smtClean="0">
              <a:solidFill>
                <a:schemeClr val="tx1">
                  <a:lumMod val="95000"/>
                  <a:lumOff val="5000"/>
                </a:schemeClr>
              </a:solidFill>
            </a:rPr>
            <a:t>Radiografer Rumah Sakit didiagnosa penyakit yang disebabkan energi radiasi.</a:t>
          </a:r>
          <a:endParaRPr lang="en-A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9238D5B-F9B4-4B31-9574-8B310C0E501D}" type="parTrans" cxnId="{BE42B546-EDFC-4273-A56A-85D4AA249416}">
      <dgm:prSet/>
      <dgm:spPr/>
      <dgm:t>
        <a:bodyPr/>
        <a:lstStyle/>
        <a:p>
          <a:endParaRPr lang="en-AU"/>
        </a:p>
      </dgm:t>
    </dgm:pt>
    <dgm:pt modelId="{B634040F-890C-426E-A130-E5BDFE050475}" type="sibTrans" cxnId="{BE42B546-EDFC-4273-A56A-85D4AA249416}">
      <dgm:prSet/>
      <dgm:spPr/>
      <dgm:t>
        <a:bodyPr/>
        <a:lstStyle/>
        <a:p>
          <a:endParaRPr lang="en-AU"/>
        </a:p>
      </dgm:t>
    </dgm:pt>
    <dgm:pt modelId="{149736A1-0F51-4351-9315-A18253823AC5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id-ID" baseline="0" dirty="0" smtClean="0"/>
            <a:t>Apoteker yang bertugas di pelayanan farmasi klinik, setelah pensiun selama 5 tahun didiagnosa menderita penyakit kulit yang disebabkan oleh penyebab fisik, kimia, atau biologi.</a:t>
          </a:r>
          <a:endParaRPr lang="en-AU" dirty="0"/>
        </a:p>
      </dgm:t>
    </dgm:pt>
    <dgm:pt modelId="{A95F3811-E902-4D33-882E-FB4FB93C9AE3}" type="parTrans" cxnId="{08F65AA8-290C-4B68-A6D4-A7265837C9AF}">
      <dgm:prSet/>
      <dgm:spPr/>
      <dgm:t>
        <a:bodyPr/>
        <a:lstStyle/>
        <a:p>
          <a:endParaRPr lang="en-AU"/>
        </a:p>
      </dgm:t>
    </dgm:pt>
    <dgm:pt modelId="{3C11B1F0-5544-49A6-92FB-43B5E0193B59}" type="sibTrans" cxnId="{08F65AA8-290C-4B68-A6D4-A7265837C9AF}">
      <dgm:prSet/>
      <dgm:spPr/>
      <dgm:t>
        <a:bodyPr/>
        <a:lstStyle/>
        <a:p>
          <a:endParaRPr lang="en-AU"/>
        </a:p>
      </dgm:t>
    </dgm:pt>
    <dgm:pt modelId="{6B74CFC9-236E-46BE-A80C-32626DCDF90C}" type="pres">
      <dgm:prSet presAssocID="{5F0C72A6-C84D-47FC-94C1-472A907C39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364201F0-AE68-4A70-A6E6-ABBFD27BCEBC}" type="pres">
      <dgm:prSet presAssocID="{5932D550-B483-47E0-B2B5-EC98D4D705E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A798787-C0DE-4232-B643-17697439DEDD}" type="pres">
      <dgm:prSet presAssocID="{D655456C-EBAB-4C80-AAC1-1C598B54873D}" presName="spacer" presStyleCnt="0"/>
      <dgm:spPr/>
    </dgm:pt>
    <dgm:pt modelId="{CE31CE8D-7DE4-414F-916A-296057B738A9}" type="pres">
      <dgm:prSet presAssocID="{D172422C-E2BD-4DDD-8A61-3C04DD9E752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0735F88-7356-4CFA-9E7D-D458F7492735}" type="pres">
      <dgm:prSet presAssocID="{B634040F-890C-426E-A130-E5BDFE050475}" presName="spacer" presStyleCnt="0"/>
      <dgm:spPr/>
    </dgm:pt>
    <dgm:pt modelId="{E0960F24-B402-4570-A520-56F5C1994BDA}" type="pres">
      <dgm:prSet presAssocID="{149736A1-0F51-4351-9315-A18253823AC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4E8793F8-3EE3-4673-AAC8-E05875D23132}" type="presOf" srcId="{5932D550-B483-47E0-B2B5-EC98D4D705ED}" destId="{364201F0-AE68-4A70-A6E6-ABBFD27BCEBC}" srcOrd="0" destOrd="0" presId="urn:microsoft.com/office/officeart/2005/8/layout/vList2"/>
    <dgm:cxn modelId="{D3F2C89F-463E-41BD-95AE-A74EDEA934E3}" type="presOf" srcId="{149736A1-0F51-4351-9315-A18253823AC5}" destId="{E0960F24-B402-4570-A520-56F5C1994BDA}" srcOrd="0" destOrd="0" presId="urn:microsoft.com/office/officeart/2005/8/layout/vList2"/>
    <dgm:cxn modelId="{FEDC5855-5E0D-4E7A-836F-B65C2CD33487}" srcId="{5F0C72A6-C84D-47FC-94C1-472A907C39AD}" destId="{5932D550-B483-47E0-B2B5-EC98D4D705ED}" srcOrd="0" destOrd="0" parTransId="{DC8FE6B8-F497-4DA0-8B10-6A4483A8C4AF}" sibTransId="{D655456C-EBAB-4C80-AAC1-1C598B54873D}"/>
    <dgm:cxn modelId="{BE42B546-EDFC-4273-A56A-85D4AA249416}" srcId="{5F0C72A6-C84D-47FC-94C1-472A907C39AD}" destId="{D172422C-E2BD-4DDD-8A61-3C04DD9E7527}" srcOrd="1" destOrd="0" parTransId="{C9238D5B-F9B4-4B31-9574-8B310C0E501D}" sibTransId="{B634040F-890C-426E-A130-E5BDFE050475}"/>
    <dgm:cxn modelId="{790D0248-6DB4-4A7A-B9F5-DCCE1F1F45ED}" type="presOf" srcId="{5F0C72A6-C84D-47FC-94C1-472A907C39AD}" destId="{6B74CFC9-236E-46BE-A80C-32626DCDF90C}" srcOrd="0" destOrd="0" presId="urn:microsoft.com/office/officeart/2005/8/layout/vList2"/>
    <dgm:cxn modelId="{95893366-8BC9-4BCC-83D2-CEDD068E29B3}" type="presOf" srcId="{D172422C-E2BD-4DDD-8A61-3C04DD9E7527}" destId="{CE31CE8D-7DE4-414F-916A-296057B738A9}" srcOrd="0" destOrd="0" presId="urn:microsoft.com/office/officeart/2005/8/layout/vList2"/>
    <dgm:cxn modelId="{08F65AA8-290C-4B68-A6D4-A7265837C9AF}" srcId="{5F0C72A6-C84D-47FC-94C1-472A907C39AD}" destId="{149736A1-0F51-4351-9315-A18253823AC5}" srcOrd="2" destOrd="0" parTransId="{A95F3811-E902-4D33-882E-FB4FB93C9AE3}" sibTransId="{3C11B1F0-5544-49A6-92FB-43B5E0193B59}"/>
    <dgm:cxn modelId="{D174169B-BF90-43D3-818D-0E55B033720D}" type="presParOf" srcId="{6B74CFC9-236E-46BE-A80C-32626DCDF90C}" destId="{364201F0-AE68-4A70-A6E6-ABBFD27BCEBC}" srcOrd="0" destOrd="0" presId="urn:microsoft.com/office/officeart/2005/8/layout/vList2"/>
    <dgm:cxn modelId="{BE29A60A-D9C0-4066-963A-180C0C36BBF8}" type="presParOf" srcId="{6B74CFC9-236E-46BE-A80C-32626DCDF90C}" destId="{DA798787-C0DE-4232-B643-17697439DEDD}" srcOrd="1" destOrd="0" presId="urn:microsoft.com/office/officeart/2005/8/layout/vList2"/>
    <dgm:cxn modelId="{49A92AB0-F1AE-4982-A27B-C83BF4893BC7}" type="presParOf" srcId="{6B74CFC9-236E-46BE-A80C-32626DCDF90C}" destId="{CE31CE8D-7DE4-414F-916A-296057B738A9}" srcOrd="2" destOrd="0" presId="urn:microsoft.com/office/officeart/2005/8/layout/vList2"/>
    <dgm:cxn modelId="{C37A0252-B441-4640-9B22-5B90A7599620}" type="presParOf" srcId="{6B74CFC9-236E-46BE-A80C-32626DCDF90C}" destId="{90735F88-7356-4CFA-9E7D-D458F7492735}" srcOrd="3" destOrd="0" presId="urn:microsoft.com/office/officeart/2005/8/layout/vList2"/>
    <dgm:cxn modelId="{55EF34FB-43CF-4373-8E75-39E0E10FC03B}" type="presParOf" srcId="{6B74CFC9-236E-46BE-A80C-32626DCDF90C}" destId="{E0960F24-B402-4570-A520-56F5C1994BD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B8F6B7-0EE6-46EF-8852-E2AE9163A785}" type="doc">
      <dgm:prSet loTypeId="urn:microsoft.com/office/officeart/2005/8/layout/vList3" loCatId="list" qsTypeId="urn:microsoft.com/office/officeart/2005/8/quickstyle/3d3" qsCatId="3D" csTypeId="urn:microsoft.com/office/officeart/2005/8/colors/colorful1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id-ID"/>
        </a:p>
      </dgm:t>
    </dgm:pt>
    <dgm:pt modelId="{4D36C141-E7A9-4BA2-9F75-1CA7AD6A2525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n-US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M</a:t>
          </a:r>
          <a:r>
            <a:rPr lang="id-ID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eninggal dunia dalam dan karena menjalankan tugas kewajibannya; atau</a:t>
          </a:r>
          <a:endParaRPr lang="id-ID" sz="18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BD5554-CD69-41B2-A825-13D1436F3D72}" type="parTrans" cxnId="{8E978754-B184-4209-A83D-0267E3765A3F}">
      <dgm:prSet/>
      <dgm:spPr/>
      <dgm:t>
        <a:bodyPr/>
        <a:lstStyle/>
        <a:p>
          <a:endParaRPr lang="id-ID" b="1">
            <a:latin typeface="Times New Roman" pitchFamily="18" charset="0"/>
            <a:cs typeface="Times New Roman" pitchFamily="18" charset="0"/>
          </a:endParaRPr>
        </a:p>
      </dgm:t>
    </dgm:pt>
    <dgm:pt modelId="{C2040310-4EC0-4701-927D-BA8D1C0221D2}" type="sibTrans" cxnId="{8E978754-B184-4209-A83D-0267E3765A3F}">
      <dgm:prSet/>
      <dgm:spPr/>
      <dgm:t>
        <a:bodyPr/>
        <a:lstStyle/>
        <a:p>
          <a:endParaRPr lang="id-ID" b="1">
            <a:latin typeface="Times New Roman" pitchFamily="18" charset="0"/>
            <a:cs typeface="Times New Roman" pitchFamily="18" charset="0"/>
          </a:endParaRPr>
        </a:p>
      </dgm:t>
    </dgm:pt>
    <dgm:pt modelId="{3793347A-28F5-4AE3-BDC5-371DC18DC236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id-ID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Meninggal dunia dalam keadaan yang ada hubungannya dengan dinas, sehingga kematiannya itu disamakan dengan meninggal dunia dalam dan karena menjalankan tugas kewajibannya; atau</a:t>
          </a:r>
          <a:endParaRPr lang="id-ID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D6EEBB8-EE08-47C2-B3EC-217898DC8BA7}" type="parTrans" cxnId="{1B22EDFD-8D46-4851-8C10-2382CF91CEC0}">
      <dgm:prSet/>
      <dgm:spPr/>
      <dgm:t>
        <a:bodyPr/>
        <a:lstStyle/>
        <a:p>
          <a:endParaRPr lang="id-ID" b="1">
            <a:latin typeface="Times New Roman" pitchFamily="18" charset="0"/>
            <a:cs typeface="Times New Roman" pitchFamily="18" charset="0"/>
          </a:endParaRPr>
        </a:p>
      </dgm:t>
    </dgm:pt>
    <dgm:pt modelId="{FC10B7D3-6A12-4E50-9A4A-CA44AB5FA28F}" type="sibTrans" cxnId="{1B22EDFD-8D46-4851-8C10-2382CF91CEC0}">
      <dgm:prSet/>
      <dgm:spPr/>
      <dgm:t>
        <a:bodyPr/>
        <a:lstStyle/>
        <a:p>
          <a:endParaRPr lang="id-ID" b="1">
            <a:latin typeface="Times New Roman" pitchFamily="18" charset="0"/>
            <a:cs typeface="Times New Roman" pitchFamily="18" charset="0"/>
          </a:endParaRPr>
        </a:p>
      </dgm:t>
    </dgm:pt>
    <dgm:pt modelId="{1178DD05-1245-4DAE-80CC-5638425C9294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id-ID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Meninggal dunia karena perbuatan anasir yang tidak bertanggung jawab ataupun sebagai akibat tindakan terhadap anasir itu.</a:t>
          </a:r>
          <a:endParaRPr lang="en-US" sz="18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5A77BB-B0B2-4CF6-8838-AD6B2874F282}" type="parTrans" cxnId="{C39C2AA2-B175-491A-9041-416C4C8C91CA}">
      <dgm:prSet/>
      <dgm:spPr/>
      <dgm:t>
        <a:bodyPr/>
        <a:lstStyle/>
        <a:p>
          <a:endParaRPr lang="id-ID" b="1">
            <a:latin typeface="Times New Roman" pitchFamily="18" charset="0"/>
            <a:cs typeface="Times New Roman" pitchFamily="18" charset="0"/>
          </a:endParaRPr>
        </a:p>
      </dgm:t>
    </dgm:pt>
    <dgm:pt modelId="{51EC3E3A-351B-4D77-95D3-7B00A5AC5CA8}" type="sibTrans" cxnId="{C39C2AA2-B175-491A-9041-416C4C8C91CA}">
      <dgm:prSet/>
      <dgm:spPr/>
      <dgm:t>
        <a:bodyPr/>
        <a:lstStyle/>
        <a:p>
          <a:endParaRPr lang="id-ID" b="1">
            <a:latin typeface="Times New Roman" pitchFamily="18" charset="0"/>
            <a:cs typeface="Times New Roman" pitchFamily="18" charset="0"/>
          </a:endParaRPr>
        </a:p>
      </dgm:t>
    </dgm:pt>
    <dgm:pt modelId="{F17CD6C0-850D-4C0B-A943-D18230A0A04C}" type="pres">
      <dgm:prSet presAssocID="{97B8F6B7-0EE6-46EF-8852-E2AE9163A785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0DBF4AF-27DE-4D8A-805D-F2073E26CB57}" type="pres">
      <dgm:prSet presAssocID="{4D36C141-E7A9-4BA2-9F75-1CA7AD6A2525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44CF56F1-F22C-4170-AE5D-3E8086C8DB0C}" type="pres">
      <dgm:prSet presAssocID="{4D36C141-E7A9-4BA2-9F75-1CA7AD6A2525}" presName="imgShp" presStyleLbl="fgImgPlace1" presStyleIdx="0" presStyleCnt="3" custLinFactNeighborX="-75717" custLinFactNeighborY="-30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97F06EB7-AFC7-452C-A1F6-A226F2A1C650}" type="pres">
      <dgm:prSet presAssocID="{4D36C141-E7A9-4BA2-9F75-1CA7AD6A2525}" presName="txShp" presStyleLbl="node1" presStyleIdx="0" presStyleCnt="3" custScaleX="121856" custLinFactNeighborX="1297" custLinFactNeighborY="-885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3B589D8-2E4A-44B0-8C8C-C1C6016BB8EF}" type="pres">
      <dgm:prSet presAssocID="{C2040310-4EC0-4701-927D-BA8D1C0221D2}" presName="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2BF6D4F-639A-4FB6-BCE9-9F628A7767C6}" type="pres">
      <dgm:prSet presAssocID="{3793347A-28F5-4AE3-BDC5-371DC18DC236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BF0C63B-4702-44AB-847C-854DF2001029}" type="pres">
      <dgm:prSet presAssocID="{3793347A-28F5-4AE3-BDC5-371DC18DC236}" presName="imgShp" presStyleLbl="fgImgPlace1" presStyleIdx="1" presStyleCnt="3" custLinFactNeighborX="-75717" custLinFactNeighborY="-23748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EFCCD64D-541F-4BFD-8B24-578FB17E083F}" type="pres">
      <dgm:prSet presAssocID="{3793347A-28F5-4AE3-BDC5-371DC18DC236}" presName="txShp" presStyleLbl="node1" presStyleIdx="1" presStyleCnt="3" custScaleX="127042" custScaleY="161153" custLinFactNeighborX="-1296" custLinFactNeighborY="-1593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00BB3AE-1823-4E99-B00B-FAF6F2850C11}" type="pres">
      <dgm:prSet presAssocID="{FC10B7D3-6A12-4E50-9A4A-CA44AB5FA28F}" presName="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7255269-26ED-4F42-BA1A-C705B8A67CE8}" type="pres">
      <dgm:prSet presAssocID="{1178DD05-1245-4DAE-80CC-5638425C9294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21B685F9-BE60-44BB-85B0-58338B092CA6}" type="pres">
      <dgm:prSet presAssocID="{1178DD05-1245-4DAE-80CC-5638425C9294}" presName="imgShp" presStyleLbl="fgImgPlace1" presStyleIdx="2" presStyleCnt="3" custLinFactNeighborX="-75717" custLinFactNeighborY="-3499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67FA4DCF-73CA-44F0-86ED-19BB74D56412}" type="pres">
      <dgm:prSet presAssocID="{1178DD05-1245-4DAE-80CC-5638425C9294}" presName="txShp" presStyleLbl="node1" presStyleIdx="2" presStyleCnt="3" custScaleX="121856" custLinFactNeighborX="1297" custLinFactNeighborY="-3499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3DEBEE6-5332-4D3D-8F4F-877DAE378531}" type="presOf" srcId="{3793347A-28F5-4AE3-BDC5-371DC18DC236}" destId="{EFCCD64D-541F-4BFD-8B24-578FB17E083F}" srcOrd="0" destOrd="0" presId="urn:microsoft.com/office/officeart/2005/8/layout/vList3"/>
    <dgm:cxn modelId="{8E978754-B184-4209-A83D-0267E3765A3F}" srcId="{97B8F6B7-0EE6-46EF-8852-E2AE9163A785}" destId="{4D36C141-E7A9-4BA2-9F75-1CA7AD6A2525}" srcOrd="0" destOrd="0" parTransId="{38BD5554-CD69-41B2-A825-13D1436F3D72}" sibTransId="{C2040310-4EC0-4701-927D-BA8D1C0221D2}"/>
    <dgm:cxn modelId="{3F7CF652-3EE1-494F-B62B-5A673C8E0ACF}" type="presOf" srcId="{4D36C141-E7A9-4BA2-9F75-1CA7AD6A2525}" destId="{97F06EB7-AFC7-452C-A1F6-A226F2A1C650}" srcOrd="0" destOrd="0" presId="urn:microsoft.com/office/officeart/2005/8/layout/vList3"/>
    <dgm:cxn modelId="{11641412-FE38-44C6-8AC8-81969B6EA4C4}" type="presOf" srcId="{97B8F6B7-0EE6-46EF-8852-E2AE9163A785}" destId="{F17CD6C0-850D-4C0B-A943-D18230A0A04C}" srcOrd="0" destOrd="0" presId="urn:microsoft.com/office/officeart/2005/8/layout/vList3"/>
    <dgm:cxn modelId="{C39C2AA2-B175-491A-9041-416C4C8C91CA}" srcId="{97B8F6B7-0EE6-46EF-8852-E2AE9163A785}" destId="{1178DD05-1245-4DAE-80CC-5638425C9294}" srcOrd="2" destOrd="0" parTransId="{BB5A77BB-B0B2-4CF6-8838-AD6B2874F282}" sibTransId="{51EC3E3A-351B-4D77-95D3-7B00A5AC5CA8}"/>
    <dgm:cxn modelId="{1B22EDFD-8D46-4851-8C10-2382CF91CEC0}" srcId="{97B8F6B7-0EE6-46EF-8852-E2AE9163A785}" destId="{3793347A-28F5-4AE3-BDC5-371DC18DC236}" srcOrd="1" destOrd="0" parTransId="{CD6EEBB8-EE08-47C2-B3EC-217898DC8BA7}" sibTransId="{FC10B7D3-6A12-4E50-9A4A-CA44AB5FA28F}"/>
    <dgm:cxn modelId="{CACCBCC3-ADB1-4F38-AC3B-2E5DF4908CA2}" type="presOf" srcId="{1178DD05-1245-4DAE-80CC-5638425C9294}" destId="{67FA4DCF-73CA-44F0-86ED-19BB74D56412}" srcOrd="0" destOrd="0" presId="urn:microsoft.com/office/officeart/2005/8/layout/vList3"/>
    <dgm:cxn modelId="{FFED3349-1C07-4535-ACA8-93F97BDF571B}" type="presParOf" srcId="{F17CD6C0-850D-4C0B-A943-D18230A0A04C}" destId="{B0DBF4AF-27DE-4D8A-805D-F2073E26CB57}" srcOrd="0" destOrd="0" presId="urn:microsoft.com/office/officeart/2005/8/layout/vList3"/>
    <dgm:cxn modelId="{44066B49-8689-4F52-8CDC-0DEFF72A27C1}" type="presParOf" srcId="{B0DBF4AF-27DE-4D8A-805D-F2073E26CB57}" destId="{44CF56F1-F22C-4170-AE5D-3E8086C8DB0C}" srcOrd="0" destOrd="0" presId="urn:microsoft.com/office/officeart/2005/8/layout/vList3"/>
    <dgm:cxn modelId="{DCD83075-B30E-493E-A8D6-43F5A7F323EE}" type="presParOf" srcId="{B0DBF4AF-27DE-4D8A-805D-F2073E26CB57}" destId="{97F06EB7-AFC7-452C-A1F6-A226F2A1C650}" srcOrd="1" destOrd="0" presId="urn:microsoft.com/office/officeart/2005/8/layout/vList3"/>
    <dgm:cxn modelId="{700078A1-B5D8-4275-99DC-FF641CD50467}" type="presParOf" srcId="{F17CD6C0-850D-4C0B-A943-D18230A0A04C}" destId="{13B589D8-2E4A-44B0-8C8C-C1C6016BB8EF}" srcOrd="1" destOrd="0" presId="urn:microsoft.com/office/officeart/2005/8/layout/vList3"/>
    <dgm:cxn modelId="{48FB0BE6-7B61-451C-9F8F-7CF4209C137A}" type="presParOf" srcId="{F17CD6C0-850D-4C0B-A943-D18230A0A04C}" destId="{72BF6D4F-639A-4FB6-BCE9-9F628A7767C6}" srcOrd="2" destOrd="0" presId="urn:microsoft.com/office/officeart/2005/8/layout/vList3"/>
    <dgm:cxn modelId="{280371A4-2F98-43CA-AE53-D8D01A655E1D}" type="presParOf" srcId="{72BF6D4F-639A-4FB6-BCE9-9F628A7767C6}" destId="{7BF0C63B-4702-44AB-847C-854DF2001029}" srcOrd="0" destOrd="0" presId="urn:microsoft.com/office/officeart/2005/8/layout/vList3"/>
    <dgm:cxn modelId="{E939EDA1-A9B7-4504-B267-56665A82C2A7}" type="presParOf" srcId="{72BF6D4F-639A-4FB6-BCE9-9F628A7767C6}" destId="{EFCCD64D-541F-4BFD-8B24-578FB17E083F}" srcOrd="1" destOrd="0" presId="urn:microsoft.com/office/officeart/2005/8/layout/vList3"/>
    <dgm:cxn modelId="{72AE8FF7-8ACB-4586-94C1-CCDC50793026}" type="presParOf" srcId="{F17CD6C0-850D-4C0B-A943-D18230A0A04C}" destId="{A00BB3AE-1823-4E99-B00B-FAF6F2850C11}" srcOrd="3" destOrd="0" presId="urn:microsoft.com/office/officeart/2005/8/layout/vList3"/>
    <dgm:cxn modelId="{591A9631-802C-4301-87EE-9E139C32E883}" type="presParOf" srcId="{F17CD6C0-850D-4C0B-A943-D18230A0A04C}" destId="{17255269-26ED-4F42-BA1A-C705B8A67CE8}" srcOrd="4" destOrd="0" presId="urn:microsoft.com/office/officeart/2005/8/layout/vList3"/>
    <dgm:cxn modelId="{E5C2D556-3E2F-4674-8B6F-AC7A868443A4}" type="presParOf" srcId="{17255269-26ED-4F42-BA1A-C705B8A67CE8}" destId="{21B685F9-BE60-44BB-85B0-58338B092CA6}" srcOrd="0" destOrd="0" presId="urn:microsoft.com/office/officeart/2005/8/layout/vList3"/>
    <dgm:cxn modelId="{CD5D47AE-8C72-4F29-B7B8-2CCE9A73AEFF}" type="presParOf" srcId="{17255269-26ED-4F42-BA1A-C705B8A67CE8}" destId="{67FA4DCF-73CA-44F0-86ED-19BB74D5641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1BFA58-D4F7-435D-94D5-83908F5B61E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3DFC4DB-5DBB-4838-81FD-29CF499ED7B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AU" sz="1800" b="0" dirty="0" smtClean="0">
            <a:latin typeface="Bernard MT Condensed" pitchFamily="18" charset="0"/>
          </a:endParaRPr>
        </a:p>
        <a:p>
          <a:pPr rtl="0"/>
          <a:r>
            <a:rPr lang="en-AU" sz="1800" b="0" dirty="0" err="1" smtClean="0">
              <a:latin typeface="Bernard MT Condensed" pitchFamily="18" charset="0"/>
            </a:rPr>
            <a:t>Dalam</a:t>
          </a:r>
          <a:endParaRPr lang="en-AU" sz="1800" b="0" dirty="0" smtClean="0">
            <a:latin typeface="Bernard MT Condensed" pitchFamily="18" charset="0"/>
          </a:endParaRPr>
        </a:p>
        <a:p>
          <a:pPr rtl="0"/>
          <a:r>
            <a:rPr lang="id-ID" sz="1800" b="0" dirty="0" smtClean="0">
              <a:latin typeface="Bernard MT Condensed" pitchFamily="18" charset="0"/>
            </a:rPr>
            <a:t>Lingkungan</a:t>
          </a:r>
          <a:endParaRPr lang="en-AU" sz="1800" b="0" dirty="0" smtClean="0">
            <a:latin typeface="Bernard MT Condensed" pitchFamily="18" charset="0"/>
          </a:endParaRPr>
        </a:p>
        <a:p>
          <a:pPr rtl="0"/>
          <a:r>
            <a:rPr lang="id-ID" sz="1800" b="0" dirty="0" smtClean="0">
              <a:latin typeface="Bernard MT Condensed" pitchFamily="18" charset="0"/>
            </a:rPr>
            <a:t> Kerja</a:t>
          </a:r>
          <a:endParaRPr lang="en-AU" sz="1800" b="0" dirty="0">
            <a:latin typeface="Bernard MT Condensed" pitchFamily="18" charset="0"/>
          </a:endParaRPr>
        </a:p>
      </dgm:t>
    </dgm:pt>
    <dgm:pt modelId="{9EC0596C-85BD-4240-87E7-C9EE2E9653E8}" type="parTrans" cxnId="{E7BEE207-9EAF-4103-AED2-3B4D5506A987}">
      <dgm:prSet/>
      <dgm:spPr/>
      <dgm:t>
        <a:bodyPr/>
        <a:lstStyle/>
        <a:p>
          <a:endParaRPr lang="en-AU"/>
        </a:p>
      </dgm:t>
    </dgm:pt>
    <dgm:pt modelId="{A17F1513-08B4-420B-B4CB-0EF6DAF4E0B7}" type="sibTrans" cxnId="{E7BEE207-9EAF-4103-AED2-3B4D5506A987}">
      <dgm:prSet/>
      <dgm:spPr/>
      <dgm:t>
        <a:bodyPr/>
        <a:lstStyle/>
        <a:p>
          <a:endParaRPr lang="en-AU"/>
        </a:p>
      </dgm:t>
    </dgm:pt>
    <dgm:pt modelId="{45A5C471-84C1-412B-BEF1-CEA90630B65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1800" dirty="0" smtClean="0">
            <a:latin typeface="Bernard MT Condensed" pitchFamily="18" charset="0"/>
          </a:endParaRPr>
        </a:p>
        <a:p>
          <a:pPr rtl="0"/>
          <a:r>
            <a:rPr lang="en-US" sz="1800" dirty="0" err="1" smtClean="0">
              <a:latin typeface="Bernard MT Condensed" pitchFamily="18" charset="0"/>
            </a:rPr>
            <a:t>Diluar</a:t>
          </a:r>
          <a:r>
            <a:rPr lang="en-US" sz="1800" dirty="0" smtClean="0">
              <a:latin typeface="Bernard MT Condensed" pitchFamily="18" charset="0"/>
            </a:rPr>
            <a:t> </a:t>
          </a:r>
        </a:p>
        <a:p>
          <a:pPr rtl="0"/>
          <a:r>
            <a:rPr lang="en-US" sz="1800" dirty="0" err="1" smtClean="0">
              <a:latin typeface="Bernard MT Condensed" pitchFamily="18" charset="0"/>
            </a:rPr>
            <a:t>Lingkungan</a:t>
          </a:r>
          <a:endParaRPr lang="en-US" sz="1800" dirty="0" smtClean="0">
            <a:latin typeface="Bernard MT Condensed" pitchFamily="18" charset="0"/>
          </a:endParaRPr>
        </a:p>
        <a:p>
          <a:pPr rtl="0"/>
          <a:r>
            <a:rPr lang="en-US" sz="1800" dirty="0" smtClean="0">
              <a:latin typeface="Bernard MT Condensed" pitchFamily="18" charset="0"/>
            </a:rPr>
            <a:t> </a:t>
          </a:r>
          <a:r>
            <a:rPr lang="en-US" sz="1800" dirty="0" err="1" smtClean="0">
              <a:latin typeface="Bernard MT Condensed" pitchFamily="18" charset="0"/>
            </a:rPr>
            <a:t>Kerja</a:t>
          </a:r>
          <a:endParaRPr lang="en-US" sz="1800" dirty="0">
            <a:latin typeface="Bernard MT Condensed" pitchFamily="18" charset="0"/>
          </a:endParaRPr>
        </a:p>
      </dgm:t>
    </dgm:pt>
    <dgm:pt modelId="{BFAE342A-7A36-4B47-BC56-AEF59162D670}" type="parTrans" cxnId="{63688120-E776-421B-A6A0-FB2413A44678}">
      <dgm:prSet/>
      <dgm:spPr/>
      <dgm:t>
        <a:bodyPr/>
        <a:lstStyle/>
        <a:p>
          <a:endParaRPr lang="en-AU"/>
        </a:p>
      </dgm:t>
    </dgm:pt>
    <dgm:pt modelId="{E0262E1F-F12B-45D0-8710-6E77903AC8BB}" type="sibTrans" cxnId="{63688120-E776-421B-A6A0-FB2413A44678}">
      <dgm:prSet/>
      <dgm:spPr/>
      <dgm:t>
        <a:bodyPr/>
        <a:lstStyle/>
        <a:p>
          <a:endParaRPr lang="en-AU"/>
        </a:p>
      </dgm:t>
    </dgm:pt>
    <dgm:pt modelId="{42F48E6E-2563-47A2-868E-F1214043F866}">
      <dgm:prSet custT="1"/>
      <dgm:spPr/>
      <dgm:t>
        <a:bodyPr/>
        <a:lstStyle/>
        <a:p>
          <a:pPr algn="just" rtl="0"/>
          <a:r>
            <a:rPr lang="en-US" sz="1600" dirty="0" err="1" smtClean="0">
              <a:latin typeface="Bernard MT Condensed" pitchFamily="18" charset="0"/>
            </a:rPr>
            <a:t>Seorang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penjaga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sekolah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karena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berkelahi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dengan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pencuri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untuk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mempertahankan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benda</a:t>
          </a:r>
          <a:r>
            <a:rPr lang="en-US" sz="1600" dirty="0" smtClean="0">
              <a:latin typeface="Bernard MT Condensed" pitchFamily="18" charset="0"/>
            </a:rPr>
            <a:t> yang </a:t>
          </a:r>
          <a:r>
            <a:rPr lang="en-US" sz="1600" dirty="0" err="1" smtClean="0">
              <a:latin typeface="Bernard MT Condensed" pitchFamily="18" charset="0"/>
            </a:rPr>
            <a:t>dicuri</a:t>
          </a:r>
          <a:endParaRPr lang="en-AU" sz="1600" dirty="0">
            <a:latin typeface="Bernard MT Condensed" pitchFamily="18" charset="0"/>
          </a:endParaRPr>
        </a:p>
      </dgm:t>
    </dgm:pt>
    <dgm:pt modelId="{7F647E83-5F7D-4E6C-BFBE-CE55CB6E81B9}" type="parTrans" cxnId="{15669DF5-3E0B-46DF-866E-867AEC8342B3}">
      <dgm:prSet/>
      <dgm:spPr/>
      <dgm:t>
        <a:bodyPr/>
        <a:lstStyle/>
        <a:p>
          <a:endParaRPr lang="en-AU"/>
        </a:p>
      </dgm:t>
    </dgm:pt>
    <dgm:pt modelId="{49C0E067-E12A-44A5-B34B-FCD816BCB5BA}" type="sibTrans" cxnId="{15669DF5-3E0B-46DF-866E-867AEC8342B3}">
      <dgm:prSet/>
      <dgm:spPr/>
      <dgm:t>
        <a:bodyPr/>
        <a:lstStyle/>
        <a:p>
          <a:endParaRPr lang="en-AU"/>
        </a:p>
      </dgm:t>
    </dgm:pt>
    <dgm:pt modelId="{89126487-C1E2-4F5F-A590-4D57CCD1E94A}">
      <dgm:prSet/>
      <dgm:spPr/>
      <dgm:t>
        <a:bodyPr/>
        <a:lstStyle/>
        <a:p>
          <a:pPr algn="l" rtl="0"/>
          <a:endParaRPr lang="en-AU" sz="1200" dirty="0"/>
        </a:p>
      </dgm:t>
    </dgm:pt>
    <dgm:pt modelId="{AF308DC2-AE0E-4ED3-BB2F-214D49AF00D3}" type="parTrans" cxnId="{50C942FA-1985-41D9-A4F6-AA4EA79962CA}">
      <dgm:prSet/>
      <dgm:spPr/>
      <dgm:t>
        <a:bodyPr/>
        <a:lstStyle/>
        <a:p>
          <a:endParaRPr lang="en-AU"/>
        </a:p>
      </dgm:t>
    </dgm:pt>
    <dgm:pt modelId="{A3CD8DEE-8EC6-4A01-BE58-56022B0D27A1}" type="sibTrans" cxnId="{50C942FA-1985-41D9-A4F6-AA4EA79962CA}">
      <dgm:prSet/>
      <dgm:spPr/>
      <dgm:t>
        <a:bodyPr/>
        <a:lstStyle/>
        <a:p>
          <a:endParaRPr lang="en-AU"/>
        </a:p>
      </dgm:t>
    </dgm:pt>
    <dgm:pt modelId="{8278DB10-01B2-4699-9532-2D0371EECAA7}">
      <dgm:prSet custT="1"/>
      <dgm:spPr/>
      <dgm:t>
        <a:bodyPr/>
        <a:lstStyle/>
        <a:p>
          <a:pPr algn="just" rtl="0"/>
          <a:r>
            <a:rPr lang="en-US" sz="1600" dirty="0" smtClean="0">
              <a:latin typeface="Bernard MT Condensed" pitchFamily="18" charset="0"/>
            </a:rPr>
            <a:t>PNS </a:t>
          </a:r>
          <a:r>
            <a:rPr lang="en-US" sz="1600" dirty="0" err="1" smtClean="0">
              <a:latin typeface="Bernard MT Condensed" pitchFamily="18" charset="0"/>
            </a:rPr>
            <a:t>ditugaskan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untuk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mengantarkan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surat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</a:t>
          </a:r>
          <a:r>
            <a:rPr lang="en-US" sz="1600" dirty="0" smtClean="0">
              <a:latin typeface="Bernard MT Condensed" pitchFamily="18" charset="0"/>
            </a:rPr>
            <a:t> unit </a:t>
          </a:r>
          <a:r>
            <a:rPr lang="en-US" sz="1600" dirty="0" err="1" smtClean="0">
              <a:latin typeface="Bernard MT Condensed" pitchFamily="18" charset="0"/>
            </a:rPr>
            <a:t>kerja</a:t>
          </a:r>
          <a:r>
            <a:rPr lang="en-US" sz="1600" dirty="0" smtClean="0">
              <a:latin typeface="Bernard MT Condensed" pitchFamily="18" charset="0"/>
            </a:rPr>
            <a:t> lain, </a:t>
          </a:r>
          <a:r>
            <a:rPr lang="en-US" sz="1600" dirty="0" err="1" smtClean="0">
              <a:latin typeface="Bernard MT Condensed" pitchFamily="18" charset="0"/>
            </a:rPr>
            <a:t>kemudian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kecelakaan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mengakibatkan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dunia</a:t>
          </a:r>
          <a:endParaRPr lang="en-AU" sz="1600" dirty="0">
            <a:latin typeface="Bernard MT Condensed" pitchFamily="18" charset="0"/>
          </a:endParaRPr>
        </a:p>
      </dgm:t>
    </dgm:pt>
    <dgm:pt modelId="{36ACCC23-0613-49BF-B0FB-1B12EAF9D075}" type="parTrans" cxnId="{BF3C59CF-73AA-4FC6-800A-23662EA80182}">
      <dgm:prSet/>
      <dgm:spPr/>
      <dgm:t>
        <a:bodyPr/>
        <a:lstStyle/>
        <a:p>
          <a:endParaRPr lang="en-AU"/>
        </a:p>
      </dgm:t>
    </dgm:pt>
    <dgm:pt modelId="{0E31E3E6-3AE5-434B-B684-34DA35CC2890}" type="sibTrans" cxnId="{BF3C59CF-73AA-4FC6-800A-23662EA80182}">
      <dgm:prSet/>
      <dgm:spPr/>
      <dgm:t>
        <a:bodyPr/>
        <a:lstStyle/>
        <a:p>
          <a:endParaRPr lang="en-AU"/>
        </a:p>
      </dgm:t>
    </dgm:pt>
    <dgm:pt modelId="{55F65F90-9400-4F01-A3F5-0A2C0A58E2D2}">
      <dgm:prSet/>
      <dgm:spPr/>
      <dgm:t>
        <a:bodyPr/>
        <a:lstStyle/>
        <a:p>
          <a:pPr algn="l" rtl="0"/>
          <a:endParaRPr lang="en-AU" sz="1200" dirty="0"/>
        </a:p>
      </dgm:t>
    </dgm:pt>
    <dgm:pt modelId="{D1A6C862-2B4A-4C89-8F64-82B6809A43C2}" type="parTrans" cxnId="{F558E4D7-3EE2-429C-9D7B-DE57ACFABBD8}">
      <dgm:prSet/>
      <dgm:spPr/>
      <dgm:t>
        <a:bodyPr/>
        <a:lstStyle/>
        <a:p>
          <a:endParaRPr lang="en-AU"/>
        </a:p>
      </dgm:t>
    </dgm:pt>
    <dgm:pt modelId="{4DE005A3-8906-48DA-A276-753AEB2E2606}" type="sibTrans" cxnId="{F558E4D7-3EE2-429C-9D7B-DE57ACFABBD8}">
      <dgm:prSet/>
      <dgm:spPr/>
      <dgm:t>
        <a:bodyPr/>
        <a:lstStyle/>
        <a:p>
          <a:endParaRPr lang="en-AU"/>
        </a:p>
      </dgm:t>
    </dgm:pt>
    <dgm:pt modelId="{101C6CC7-A94D-4F67-9DCD-65046F0CCCB1}">
      <dgm:prSet custT="1"/>
      <dgm:spPr/>
      <dgm:t>
        <a:bodyPr/>
        <a:lstStyle/>
        <a:p>
          <a:pPr algn="just" rtl="0"/>
          <a:r>
            <a:rPr lang="en-US" sz="1600" dirty="0" smtClean="0">
              <a:latin typeface="Bernard MT Condensed" pitchFamily="18" charset="0"/>
            </a:rPr>
            <a:t>PNS </a:t>
          </a:r>
          <a:r>
            <a:rPr lang="en-US" sz="1600" dirty="0" err="1" smtClean="0">
              <a:latin typeface="Bernard MT Condensed" pitchFamily="18" charset="0"/>
            </a:rPr>
            <a:t>dinas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kehutanan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luka-luka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bakar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serius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saat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bertugas</a:t>
          </a:r>
          <a:r>
            <a:rPr lang="en-US" sz="1600" dirty="0" smtClean="0">
              <a:latin typeface="Bernard MT Condensed" pitchFamily="18" charset="0"/>
            </a:rPr>
            <a:t>. </a:t>
          </a:r>
          <a:r>
            <a:rPr lang="en-US" sz="1600" dirty="0" err="1" smtClean="0">
              <a:latin typeface="Bernard MT Condensed" pitchFamily="18" charset="0"/>
            </a:rPr>
            <a:t>Dirawat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selama</a:t>
          </a:r>
          <a:r>
            <a:rPr lang="en-US" sz="1600" dirty="0" smtClean="0">
              <a:latin typeface="Bernard MT Condensed" pitchFamily="18" charset="0"/>
            </a:rPr>
            <a:t> 7 </a:t>
          </a:r>
          <a:r>
            <a:rPr lang="en-US" sz="1600" dirty="0" err="1" smtClean="0">
              <a:latin typeface="Bernard MT Condensed" pitchFamily="18" charset="0"/>
            </a:rPr>
            <a:t>hari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lalu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meninggal</a:t>
          </a:r>
          <a:r>
            <a:rPr lang="en-US" sz="1600" dirty="0" smtClean="0">
              <a:latin typeface="Bernard MT Condensed" pitchFamily="18" charset="0"/>
            </a:rPr>
            <a:t> </a:t>
          </a:r>
          <a:r>
            <a:rPr lang="en-US" sz="1600" dirty="0" err="1" smtClean="0">
              <a:latin typeface="Bernard MT Condensed" pitchFamily="18" charset="0"/>
            </a:rPr>
            <a:t>dunia</a:t>
          </a:r>
          <a:r>
            <a:rPr lang="en-US" sz="1600" dirty="0" smtClean="0">
              <a:latin typeface="Bernard MT Condensed" pitchFamily="18" charset="0"/>
            </a:rPr>
            <a:t>.</a:t>
          </a:r>
          <a:endParaRPr lang="en-AU" sz="1600" dirty="0">
            <a:latin typeface="Bernard MT Condensed" pitchFamily="18" charset="0"/>
          </a:endParaRPr>
        </a:p>
      </dgm:t>
    </dgm:pt>
    <dgm:pt modelId="{FD6D1780-D207-4D94-AA69-5EE389E2DE3D}" type="parTrans" cxnId="{C42AF27C-F0F0-4B61-9FCA-62DA0DE96554}">
      <dgm:prSet/>
      <dgm:spPr/>
      <dgm:t>
        <a:bodyPr/>
        <a:lstStyle/>
        <a:p>
          <a:endParaRPr lang="en-AU"/>
        </a:p>
      </dgm:t>
    </dgm:pt>
    <dgm:pt modelId="{2C281D57-2DE3-4573-8B43-FAF497DF5CCE}" type="sibTrans" cxnId="{C42AF27C-F0F0-4B61-9FCA-62DA0DE96554}">
      <dgm:prSet/>
      <dgm:spPr/>
      <dgm:t>
        <a:bodyPr/>
        <a:lstStyle/>
        <a:p>
          <a:endParaRPr lang="en-AU"/>
        </a:p>
      </dgm:t>
    </dgm:pt>
    <dgm:pt modelId="{86810AE5-796E-43A9-B1F0-DAC4C4564FE9}">
      <dgm:prSet custT="1"/>
      <dgm:spPr/>
      <dgm:t>
        <a:bodyPr/>
        <a:lstStyle/>
        <a:p>
          <a:r>
            <a:rPr lang="en-US" sz="1400" dirty="0" smtClean="0">
              <a:latin typeface="Bernard MT Condensed" pitchFamily="18" charset="0"/>
            </a:rPr>
            <a:t>PNS </a:t>
          </a:r>
          <a:r>
            <a:rPr lang="en-US" sz="1400" dirty="0" err="1" smtClean="0">
              <a:latin typeface="Bernard MT Condensed" pitchFamily="18" charset="0"/>
            </a:rPr>
            <a:t>ditugaskan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menjadi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narasumber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ditengah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perjalanan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kecelakaan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meninggal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dunia</a:t>
          </a:r>
          <a:r>
            <a:rPr lang="en-US" sz="1400" dirty="0" smtClean="0">
              <a:latin typeface="Bernard MT Condensed" pitchFamily="18" charset="0"/>
            </a:rPr>
            <a:t> (</a:t>
          </a:r>
          <a:r>
            <a:rPr lang="en-US" sz="1400" dirty="0" err="1" smtClean="0">
              <a:latin typeface="Bernard MT Condensed" pitchFamily="18" charset="0"/>
            </a:rPr>
            <a:t>tidak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melanggar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lalu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lintas</a:t>
          </a:r>
          <a:r>
            <a:rPr lang="en-US" sz="1400" dirty="0" smtClean="0">
              <a:latin typeface="Bernard MT Condensed" pitchFamily="18" charset="0"/>
            </a:rPr>
            <a:t>)</a:t>
          </a:r>
          <a:endParaRPr lang="en-AU" sz="1400" dirty="0">
            <a:latin typeface="Bernard MT Condensed" pitchFamily="18" charset="0"/>
          </a:endParaRPr>
        </a:p>
      </dgm:t>
    </dgm:pt>
    <dgm:pt modelId="{EB18421C-093D-493A-B4E0-4F8F9A89A84B}" type="parTrans" cxnId="{A8D7CEA4-06A1-463D-810C-DA21BAD3C2BB}">
      <dgm:prSet/>
      <dgm:spPr/>
      <dgm:t>
        <a:bodyPr/>
        <a:lstStyle/>
        <a:p>
          <a:endParaRPr lang="en-AU"/>
        </a:p>
      </dgm:t>
    </dgm:pt>
    <dgm:pt modelId="{A924430B-063E-4C83-B096-7EAEF5F2441D}" type="sibTrans" cxnId="{A8D7CEA4-06A1-463D-810C-DA21BAD3C2BB}">
      <dgm:prSet/>
      <dgm:spPr/>
      <dgm:t>
        <a:bodyPr/>
        <a:lstStyle/>
        <a:p>
          <a:endParaRPr lang="en-AU"/>
        </a:p>
      </dgm:t>
    </dgm:pt>
    <dgm:pt modelId="{DDB308F8-6E63-488C-AFC0-6130CC8FFDFD}">
      <dgm:prSet custT="1"/>
      <dgm:spPr/>
      <dgm:t>
        <a:bodyPr/>
        <a:lstStyle/>
        <a:p>
          <a:r>
            <a:rPr lang="en-US" sz="1400" dirty="0" smtClean="0">
              <a:latin typeface="Bernard MT Condensed" pitchFamily="18" charset="0"/>
            </a:rPr>
            <a:t>PNS </a:t>
          </a:r>
          <a:r>
            <a:rPr lang="en-US" sz="1400" dirty="0" err="1" smtClean="0">
              <a:latin typeface="Bernard MT Condensed" pitchFamily="18" charset="0"/>
            </a:rPr>
            <a:t>ditugaskan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mengantarkan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dokumen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ke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instansi</a:t>
          </a:r>
          <a:r>
            <a:rPr lang="en-US" sz="1400" dirty="0" smtClean="0">
              <a:latin typeface="Bernard MT Condensed" pitchFamily="18" charset="0"/>
            </a:rPr>
            <a:t> lain, </a:t>
          </a:r>
          <a:r>
            <a:rPr lang="en-US" sz="1400" dirty="0" err="1" smtClean="0">
              <a:latin typeface="Bernard MT Condensed" pitchFamily="18" charset="0"/>
            </a:rPr>
            <a:t>kecelakan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lalu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lintas</a:t>
          </a:r>
          <a:r>
            <a:rPr lang="en-US" sz="1400" dirty="0" smtClean="0">
              <a:latin typeface="Bernard MT Condensed" pitchFamily="18" charset="0"/>
            </a:rPr>
            <a:t> (</a:t>
          </a:r>
          <a:r>
            <a:rPr lang="en-US" sz="1400" dirty="0" err="1" smtClean="0">
              <a:latin typeface="Bernard MT Condensed" pitchFamily="18" charset="0"/>
            </a:rPr>
            <a:t>tidak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melanggar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lalu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lintas</a:t>
          </a:r>
          <a:r>
            <a:rPr lang="en-US" sz="1400" dirty="0" smtClean="0">
              <a:latin typeface="Bernard MT Condensed" pitchFamily="18" charset="0"/>
            </a:rPr>
            <a:t>), </a:t>
          </a:r>
          <a:r>
            <a:rPr lang="en-US" sz="1400" dirty="0" err="1" smtClean="0">
              <a:latin typeface="Bernard MT Condensed" pitchFamily="18" charset="0"/>
            </a:rPr>
            <a:t>dirawat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selama</a:t>
          </a:r>
          <a:r>
            <a:rPr lang="en-US" sz="1400" dirty="0" smtClean="0">
              <a:latin typeface="Bernard MT Condensed" pitchFamily="18" charset="0"/>
            </a:rPr>
            <a:t> 2 </a:t>
          </a:r>
          <a:r>
            <a:rPr lang="en-US" sz="1400" dirty="0" err="1" smtClean="0">
              <a:latin typeface="Bernard MT Condensed" pitchFamily="18" charset="0"/>
            </a:rPr>
            <a:t>bulan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di</a:t>
          </a:r>
          <a:r>
            <a:rPr lang="en-US" sz="1400" dirty="0" smtClean="0">
              <a:latin typeface="Bernard MT Condensed" pitchFamily="18" charset="0"/>
            </a:rPr>
            <a:t> RS, </a:t>
          </a:r>
          <a:r>
            <a:rPr lang="en-US" sz="1400" dirty="0" err="1" smtClean="0">
              <a:latin typeface="Bernard MT Condensed" pitchFamily="18" charset="0"/>
            </a:rPr>
            <a:t>lalu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meninggal</a:t>
          </a:r>
          <a:r>
            <a:rPr lang="en-US" sz="1400" dirty="0" smtClean="0">
              <a:latin typeface="Bernard MT Condensed" pitchFamily="18" charset="0"/>
            </a:rPr>
            <a:t>.</a:t>
          </a:r>
          <a:endParaRPr lang="id-ID" sz="1400" dirty="0" smtClean="0">
            <a:latin typeface="Bernard MT Condensed" pitchFamily="18" charset="0"/>
          </a:endParaRPr>
        </a:p>
      </dgm:t>
    </dgm:pt>
    <dgm:pt modelId="{7F501E97-C2F7-4DE0-BE1F-8D1763FD8C03}" type="parTrans" cxnId="{479D6E81-DAA4-4717-AA08-FCCE21917D7D}">
      <dgm:prSet/>
      <dgm:spPr/>
      <dgm:t>
        <a:bodyPr/>
        <a:lstStyle/>
        <a:p>
          <a:endParaRPr lang="en-AU"/>
        </a:p>
      </dgm:t>
    </dgm:pt>
    <dgm:pt modelId="{6878170B-4808-440F-8B09-5FEE21B7D391}" type="sibTrans" cxnId="{479D6E81-DAA4-4717-AA08-FCCE21917D7D}">
      <dgm:prSet/>
      <dgm:spPr/>
      <dgm:t>
        <a:bodyPr/>
        <a:lstStyle/>
        <a:p>
          <a:endParaRPr lang="en-AU"/>
        </a:p>
      </dgm:t>
    </dgm:pt>
    <dgm:pt modelId="{268B9DF8-C490-410B-80DC-F0FDB17D089B}">
      <dgm:prSet custT="1"/>
      <dgm:spPr/>
      <dgm:t>
        <a:bodyPr/>
        <a:lstStyle/>
        <a:p>
          <a:r>
            <a:rPr lang="en-US" sz="1400" dirty="0" smtClean="0">
              <a:latin typeface="Bernard MT Condensed" pitchFamily="18" charset="0"/>
            </a:rPr>
            <a:t>PNS </a:t>
          </a:r>
          <a:r>
            <a:rPr lang="en-US" sz="1400" dirty="0" err="1" smtClean="0">
              <a:latin typeface="Bernard MT Condensed" pitchFamily="18" charset="0"/>
            </a:rPr>
            <a:t>Pemprov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Jatim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tugas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ke</a:t>
          </a:r>
          <a:r>
            <a:rPr lang="en-US" sz="1400" dirty="0" smtClean="0">
              <a:latin typeface="Bernard MT Condensed" pitchFamily="18" charset="0"/>
            </a:rPr>
            <a:t> Jakarta, </a:t>
          </a:r>
          <a:r>
            <a:rPr lang="en-US" sz="1400" dirty="0" err="1" smtClean="0">
              <a:latin typeface="Bernard MT Condensed" pitchFamily="18" charset="0"/>
            </a:rPr>
            <a:t>mendarat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darurat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di</a:t>
          </a:r>
          <a:r>
            <a:rPr lang="en-US" sz="1400" dirty="0" smtClean="0">
              <a:latin typeface="Bernard MT Condensed" pitchFamily="18" charset="0"/>
            </a:rPr>
            <a:t> Yogyakarta </a:t>
          </a:r>
          <a:r>
            <a:rPr lang="en-US" sz="1400" dirty="0" err="1" smtClean="0">
              <a:latin typeface="Bernard MT Condensed" pitchFamily="18" charset="0"/>
            </a:rPr>
            <a:t>lalu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melanjutkan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perjalanan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dengan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kereta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api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lalu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terjadi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kecelakaan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dan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meningal</a:t>
          </a:r>
          <a:r>
            <a:rPr lang="en-US" sz="1400" dirty="0" smtClean="0">
              <a:latin typeface="Bernard MT Condensed" pitchFamily="18" charset="0"/>
            </a:rPr>
            <a:t> </a:t>
          </a:r>
          <a:r>
            <a:rPr lang="en-US" sz="1400" dirty="0" err="1" smtClean="0">
              <a:latin typeface="Bernard MT Condensed" pitchFamily="18" charset="0"/>
            </a:rPr>
            <a:t>dunia</a:t>
          </a:r>
          <a:endParaRPr lang="en-US" sz="1400" dirty="0" smtClean="0">
            <a:latin typeface="Bernard MT Condensed" pitchFamily="18" charset="0"/>
          </a:endParaRPr>
        </a:p>
      </dgm:t>
    </dgm:pt>
    <dgm:pt modelId="{9EA673AC-1934-4ADF-AAFC-8D57A50B9F2A}" type="parTrans" cxnId="{6A772D2D-2344-4ECA-A7D7-D738F4028DD3}">
      <dgm:prSet/>
      <dgm:spPr/>
      <dgm:t>
        <a:bodyPr/>
        <a:lstStyle/>
        <a:p>
          <a:endParaRPr lang="en-AU"/>
        </a:p>
      </dgm:t>
    </dgm:pt>
    <dgm:pt modelId="{21909559-1C54-4465-9436-1D59CE9A062F}" type="sibTrans" cxnId="{6A772D2D-2344-4ECA-A7D7-D738F4028DD3}">
      <dgm:prSet/>
      <dgm:spPr/>
      <dgm:t>
        <a:bodyPr/>
        <a:lstStyle/>
        <a:p>
          <a:endParaRPr lang="en-AU"/>
        </a:p>
      </dgm:t>
    </dgm:pt>
    <dgm:pt modelId="{B2FA6315-1234-4F1B-B59B-8E62AF6D7182}">
      <dgm:prSet custT="1"/>
      <dgm:spPr/>
      <dgm:t>
        <a:bodyPr/>
        <a:lstStyle/>
        <a:p>
          <a:pPr algn="l" rtl="0"/>
          <a:endParaRPr lang="en-AU" sz="1800" dirty="0">
            <a:latin typeface="Bernard MT Condensed" pitchFamily="18" charset="0"/>
          </a:endParaRPr>
        </a:p>
      </dgm:t>
    </dgm:pt>
    <dgm:pt modelId="{24143D31-7F24-4004-A7CB-2DA943FADA74}" type="parTrans" cxnId="{A435B36F-94AB-4A8A-A92B-ECA7944A5CCD}">
      <dgm:prSet/>
      <dgm:spPr/>
      <dgm:t>
        <a:bodyPr/>
        <a:lstStyle/>
        <a:p>
          <a:endParaRPr lang="en-AU"/>
        </a:p>
      </dgm:t>
    </dgm:pt>
    <dgm:pt modelId="{3C352243-21B4-43FC-82B0-D04E95577834}" type="sibTrans" cxnId="{A435B36F-94AB-4A8A-A92B-ECA7944A5CCD}">
      <dgm:prSet/>
      <dgm:spPr/>
      <dgm:t>
        <a:bodyPr/>
        <a:lstStyle/>
        <a:p>
          <a:endParaRPr lang="en-AU"/>
        </a:p>
      </dgm:t>
    </dgm:pt>
    <dgm:pt modelId="{8E02EC1F-A53D-41F4-8EDC-A554297DEE5F}" type="pres">
      <dgm:prSet presAssocID="{E91BFA58-D4F7-435D-94D5-83908F5B61E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DCC3FB52-D008-4606-B5F0-8EB6C69CC0B8}" type="pres">
      <dgm:prSet presAssocID="{13DFC4DB-5DBB-4838-81FD-29CF499ED7B1}" presName="composite" presStyleCnt="0"/>
      <dgm:spPr/>
    </dgm:pt>
    <dgm:pt modelId="{9B23D017-DF77-4D61-B67C-03B0D9EB3AC0}" type="pres">
      <dgm:prSet presAssocID="{13DFC4DB-5DBB-4838-81FD-29CF499ED7B1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7D8152E-9D48-4085-85BB-4488D6C6B8E8}" type="pres">
      <dgm:prSet presAssocID="{13DFC4DB-5DBB-4838-81FD-29CF499ED7B1}" presName="descendantText" presStyleLbl="alignAcc1" presStyleIdx="0" presStyleCnt="2" custScaleY="100601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838343C-5DC3-4329-BD0F-ED90C313D9E1}" type="pres">
      <dgm:prSet presAssocID="{A17F1513-08B4-420B-B4CB-0EF6DAF4E0B7}" presName="sp" presStyleCnt="0"/>
      <dgm:spPr/>
    </dgm:pt>
    <dgm:pt modelId="{4999932E-DD3D-4A4D-93AC-DC1AA367EF1C}" type="pres">
      <dgm:prSet presAssocID="{45A5C471-84C1-412B-BEF1-CEA90630B656}" presName="composite" presStyleCnt="0"/>
      <dgm:spPr/>
    </dgm:pt>
    <dgm:pt modelId="{0CD5DA1A-A65D-4532-BE57-70821BA9A733}" type="pres">
      <dgm:prSet presAssocID="{45A5C471-84C1-412B-BEF1-CEA90630B656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27CDF38-88D4-4BBD-8378-A00D6314B891}" type="pres">
      <dgm:prSet presAssocID="{45A5C471-84C1-412B-BEF1-CEA90630B656}" presName="descendantText" presStyleLbl="alignAcc1" presStyleIdx="1" presStyleCnt="2" custScaleY="8902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707CC2BC-BD0E-49A4-A611-3376D5C2D131}" type="presOf" srcId="{E91BFA58-D4F7-435D-94D5-83908F5B61EF}" destId="{8E02EC1F-A53D-41F4-8EDC-A554297DEE5F}" srcOrd="0" destOrd="0" presId="urn:microsoft.com/office/officeart/2005/8/layout/chevron2"/>
    <dgm:cxn modelId="{5047387C-577E-4DEE-B478-079811053342}" type="presOf" srcId="{B2FA6315-1234-4F1B-B59B-8E62AF6D7182}" destId="{27D8152E-9D48-4085-85BB-4488D6C6B8E8}" srcOrd="0" destOrd="0" presId="urn:microsoft.com/office/officeart/2005/8/layout/chevron2"/>
    <dgm:cxn modelId="{F558E4D7-3EE2-429C-9D7B-DE57ACFABBD8}" srcId="{13DFC4DB-5DBB-4838-81FD-29CF499ED7B1}" destId="{55F65F90-9400-4F01-A3F5-0A2C0A58E2D2}" srcOrd="4" destOrd="0" parTransId="{D1A6C862-2B4A-4C89-8F64-82B6809A43C2}" sibTransId="{4DE005A3-8906-48DA-A276-753AEB2E2606}"/>
    <dgm:cxn modelId="{9F36262F-19BF-43C3-9109-A37754EE8C5F}" type="presOf" srcId="{86810AE5-796E-43A9-B1F0-DAC4C4564FE9}" destId="{227CDF38-88D4-4BBD-8378-A00D6314B891}" srcOrd="0" destOrd="0" presId="urn:microsoft.com/office/officeart/2005/8/layout/chevron2"/>
    <dgm:cxn modelId="{DFE633C2-0D4F-4A99-8654-AA98884C6A9F}" type="presOf" srcId="{8278DB10-01B2-4699-9532-2D0371EECAA7}" destId="{27D8152E-9D48-4085-85BB-4488D6C6B8E8}" srcOrd="0" destOrd="2" presId="urn:microsoft.com/office/officeart/2005/8/layout/chevron2"/>
    <dgm:cxn modelId="{A8D7CEA4-06A1-463D-810C-DA21BAD3C2BB}" srcId="{45A5C471-84C1-412B-BEF1-CEA90630B656}" destId="{86810AE5-796E-43A9-B1F0-DAC4C4564FE9}" srcOrd="0" destOrd="0" parTransId="{EB18421C-093D-493A-B4E0-4F8F9A89A84B}" sibTransId="{A924430B-063E-4C83-B096-7EAEF5F2441D}"/>
    <dgm:cxn modelId="{A93ED623-FCB0-4016-B239-621C08334F6E}" type="presOf" srcId="{45A5C471-84C1-412B-BEF1-CEA90630B656}" destId="{0CD5DA1A-A65D-4532-BE57-70821BA9A733}" srcOrd="0" destOrd="0" presId="urn:microsoft.com/office/officeart/2005/8/layout/chevron2"/>
    <dgm:cxn modelId="{03EE198E-C88D-47E8-9D59-7EB376F7875D}" type="presOf" srcId="{DDB308F8-6E63-488C-AFC0-6130CC8FFDFD}" destId="{227CDF38-88D4-4BBD-8378-A00D6314B891}" srcOrd="0" destOrd="1" presId="urn:microsoft.com/office/officeart/2005/8/layout/chevron2"/>
    <dgm:cxn modelId="{15669DF5-3E0B-46DF-866E-867AEC8342B3}" srcId="{13DFC4DB-5DBB-4838-81FD-29CF499ED7B1}" destId="{42F48E6E-2563-47A2-868E-F1214043F866}" srcOrd="1" destOrd="0" parTransId="{7F647E83-5F7D-4E6C-BFBE-CE55CB6E81B9}" sibTransId="{49C0E067-E12A-44A5-B34B-FCD816BCB5BA}"/>
    <dgm:cxn modelId="{F8CE0DCD-BF35-4A2F-91DC-727E67FF5F53}" type="presOf" srcId="{13DFC4DB-5DBB-4838-81FD-29CF499ED7B1}" destId="{9B23D017-DF77-4D61-B67C-03B0D9EB3AC0}" srcOrd="0" destOrd="0" presId="urn:microsoft.com/office/officeart/2005/8/layout/chevron2"/>
    <dgm:cxn modelId="{BE93D170-87B0-4D61-A717-7E3AFC45BE57}" type="presOf" srcId="{268B9DF8-C490-410B-80DC-F0FDB17D089B}" destId="{227CDF38-88D4-4BBD-8378-A00D6314B891}" srcOrd="0" destOrd="2" presId="urn:microsoft.com/office/officeart/2005/8/layout/chevron2"/>
    <dgm:cxn modelId="{3ED566CA-CC3A-4ADD-A2BB-F76BA7A714A2}" type="presOf" srcId="{42F48E6E-2563-47A2-868E-F1214043F866}" destId="{27D8152E-9D48-4085-85BB-4488D6C6B8E8}" srcOrd="0" destOrd="1" presId="urn:microsoft.com/office/officeart/2005/8/layout/chevron2"/>
    <dgm:cxn modelId="{63688120-E776-421B-A6A0-FB2413A44678}" srcId="{E91BFA58-D4F7-435D-94D5-83908F5B61EF}" destId="{45A5C471-84C1-412B-BEF1-CEA90630B656}" srcOrd="1" destOrd="0" parTransId="{BFAE342A-7A36-4B47-BC56-AEF59162D670}" sibTransId="{E0262E1F-F12B-45D0-8710-6E77903AC8BB}"/>
    <dgm:cxn modelId="{AD85F5C9-C7D1-4C20-82FA-69E3BEC05F95}" type="presOf" srcId="{101C6CC7-A94D-4F67-9DCD-65046F0CCCB1}" destId="{27D8152E-9D48-4085-85BB-4488D6C6B8E8}" srcOrd="0" destOrd="3" presId="urn:microsoft.com/office/officeart/2005/8/layout/chevron2"/>
    <dgm:cxn modelId="{479D6E81-DAA4-4717-AA08-FCCE21917D7D}" srcId="{45A5C471-84C1-412B-BEF1-CEA90630B656}" destId="{DDB308F8-6E63-488C-AFC0-6130CC8FFDFD}" srcOrd="1" destOrd="0" parTransId="{7F501E97-C2F7-4DE0-BE1F-8D1763FD8C03}" sibTransId="{6878170B-4808-440F-8B09-5FEE21B7D391}"/>
    <dgm:cxn modelId="{BF3C59CF-73AA-4FC6-800A-23662EA80182}" srcId="{13DFC4DB-5DBB-4838-81FD-29CF499ED7B1}" destId="{8278DB10-01B2-4699-9532-2D0371EECAA7}" srcOrd="2" destOrd="0" parTransId="{36ACCC23-0613-49BF-B0FB-1B12EAF9D075}" sibTransId="{0E31E3E6-3AE5-434B-B684-34DA35CC2890}"/>
    <dgm:cxn modelId="{A435B36F-94AB-4A8A-A92B-ECA7944A5CCD}" srcId="{13DFC4DB-5DBB-4838-81FD-29CF499ED7B1}" destId="{B2FA6315-1234-4F1B-B59B-8E62AF6D7182}" srcOrd="0" destOrd="0" parTransId="{24143D31-7F24-4004-A7CB-2DA943FADA74}" sibTransId="{3C352243-21B4-43FC-82B0-D04E95577834}"/>
    <dgm:cxn modelId="{50C942FA-1985-41D9-A4F6-AA4EA79962CA}" srcId="{13DFC4DB-5DBB-4838-81FD-29CF499ED7B1}" destId="{89126487-C1E2-4F5F-A590-4D57CCD1E94A}" srcOrd="5" destOrd="0" parTransId="{AF308DC2-AE0E-4ED3-BB2F-214D49AF00D3}" sibTransId="{A3CD8DEE-8EC6-4A01-BE58-56022B0D27A1}"/>
    <dgm:cxn modelId="{6A772D2D-2344-4ECA-A7D7-D738F4028DD3}" srcId="{45A5C471-84C1-412B-BEF1-CEA90630B656}" destId="{268B9DF8-C490-410B-80DC-F0FDB17D089B}" srcOrd="2" destOrd="0" parTransId="{9EA673AC-1934-4ADF-AAFC-8D57A50B9F2A}" sibTransId="{21909559-1C54-4465-9436-1D59CE9A062F}"/>
    <dgm:cxn modelId="{FEB1BAB9-08CC-4409-8391-CF001312BD7C}" type="presOf" srcId="{55F65F90-9400-4F01-A3F5-0A2C0A58E2D2}" destId="{27D8152E-9D48-4085-85BB-4488D6C6B8E8}" srcOrd="0" destOrd="4" presId="urn:microsoft.com/office/officeart/2005/8/layout/chevron2"/>
    <dgm:cxn modelId="{79D98454-7775-49A2-9351-A9266C28D02B}" type="presOf" srcId="{89126487-C1E2-4F5F-A590-4D57CCD1E94A}" destId="{27D8152E-9D48-4085-85BB-4488D6C6B8E8}" srcOrd="0" destOrd="5" presId="urn:microsoft.com/office/officeart/2005/8/layout/chevron2"/>
    <dgm:cxn modelId="{E7BEE207-9EAF-4103-AED2-3B4D5506A987}" srcId="{E91BFA58-D4F7-435D-94D5-83908F5B61EF}" destId="{13DFC4DB-5DBB-4838-81FD-29CF499ED7B1}" srcOrd="0" destOrd="0" parTransId="{9EC0596C-85BD-4240-87E7-C9EE2E9653E8}" sibTransId="{A17F1513-08B4-420B-B4CB-0EF6DAF4E0B7}"/>
    <dgm:cxn modelId="{C42AF27C-F0F0-4B61-9FCA-62DA0DE96554}" srcId="{13DFC4DB-5DBB-4838-81FD-29CF499ED7B1}" destId="{101C6CC7-A94D-4F67-9DCD-65046F0CCCB1}" srcOrd="3" destOrd="0" parTransId="{FD6D1780-D207-4D94-AA69-5EE389E2DE3D}" sibTransId="{2C281D57-2DE3-4573-8B43-FAF497DF5CCE}"/>
    <dgm:cxn modelId="{BD9F8DBC-A40B-4340-823E-7485B19C4227}" type="presParOf" srcId="{8E02EC1F-A53D-41F4-8EDC-A554297DEE5F}" destId="{DCC3FB52-D008-4606-B5F0-8EB6C69CC0B8}" srcOrd="0" destOrd="0" presId="urn:microsoft.com/office/officeart/2005/8/layout/chevron2"/>
    <dgm:cxn modelId="{C2EEC97F-1835-4488-9777-832E8ED24097}" type="presParOf" srcId="{DCC3FB52-D008-4606-B5F0-8EB6C69CC0B8}" destId="{9B23D017-DF77-4D61-B67C-03B0D9EB3AC0}" srcOrd="0" destOrd="0" presId="urn:microsoft.com/office/officeart/2005/8/layout/chevron2"/>
    <dgm:cxn modelId="{62254C5A-50B4-4F56-BA69-370EC011B635}" type="presParOf" srcId="{DCC3FB52-D008-4606-B5F0-8EB6C69CC0B8}" destId="{27D8152E-9D48-4085-85BB-4488D6C6B8E8}" srcOrd="1" destOrd="0" presId="urn:microsoft.com/office/officeart/2005/8/layout/chevron2"/>
    <dgm:cxn modelId="{CAD130E5-C7CF-46C3-BF5A-1B970C9C82BF}" type="presParOf" srcId="{8E02EC1F-A53D-41F4-8EDC-A554297DEE5F}" destId="{9838343C-5DC3-4329-BD0F-ED90C313D9E1}" srcOrd="1" destOrd="0" presId="urn:microsoft.com/office/officeart/2005/8/layout/chevron2"/>
    <dgm:cxn modelId="{D5082BC7-58A1-4E38-91A8-F39F71731172}" type="presParOf" srcId="{8E02EC1F-A53D-41F4-8EDC-A554297DEE5F}" destId="{4999932E-DD3D-4A4D-93AC-DC1AA367EF1C}" srcOrd="2" destOrd="0" presId="urn:microsoft.com/office/officeart/2005/8/layout/chevron2"/>
    <dgm:cxn modelId="{D868883D-BB43-4FBD-8486-D992CC4F7B67}" type="presParOf" srcId="{4999932E-DD3D-4A4D-93AC-DC1AA367EF1C}" destId="{0CD5DA1A-A65D-4532-BE57-70821BA9A733}" srcOrd="0" destOrd="0" presId="urn:microsoft.com/office/officeart/2005/8/layout/chevron2"/>
    <dgm:cxn modelId="{EF0A0F00-6BA2-47A8-B416-E48B551D1BE1}" type="presParOf" srcId="{4999932E-DD3D-4A4D-93AC-DC1AA367EF1C}" destId="{227CDF38-88D4-4BBD-8378-A00D6314B8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6B73D6F-50C8-48D3-9B1A-5F8465FF8B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A7D57C92-565B-48DA-89B6-0FB0D25D1FD6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en-US" baseline="0" dirty="0" smtClean="0"/>
            <a:t>PNS </a:t>
          </a:r>
          <a:r>
            <a:rPr lang="en-US" baseline="0" dirty="0" err="1" smtClean="0"/>
            <a:t>berangkat</a:t>
          </a:r>
          <a:r>
            <a:rPr lang="en-US" baseline="0" dirty="0" smtClean="0"/>
            <a:t> </a:t>
          </a:r>
          <a:r>
            <a:rPr lang="en-US" baseline="0" dirty="0" err="1" smtClean="0"/>
            <a:t>ke</a:t>
          </a:r>
          <a:r>
            <a:rPr lang="en-US" baseline="0" dirty="0" smtClean="0"/>
            <a:t> </a:t>
          </a:r>
          <a:r>
            <a:rPr lang="en-US" baseline="0" dirty="0" err="1" smtClean="0"/>
            <a:t>kantor</a:t>
          </a:r>
          <a:r>
            <a:rPr lang="en-US" baseline="0" dirty="0" smtClean="0"/>
            <a:t> jam 06.00 </a:t>
          </a:r>
          <a:r>
            <a:rPr lang="en-US" baseline="0" dirty="0" err="1" smtClean="0"/>
            <a:t>pagi</a:t>
          </a:r>
          <a:r>
            <a:rPr lang="en-US" baseline="0" dirty="0" smtClean="0"/>
            <a:t> </a:t>
          </a:r>
          <a:r>
            <a:rPr lang="id-ID" baseline="0" dirty="0" smtClean="0"/>
            <a:t>diperjalanannya kecelakaan bukan karena kesalahannya</a:t>
          </a:r>
          <a:r>
            <a:rPr lang="en-US" baseline="0" dirty="0" smtClean="0"/>
            <a:t> </a:t>
          </a:r>
          <a:r>
            <a:rPr lang="en-US" baseline="0" dirty="0" err="1" smtClean="0"/>
            <a:t>lalu</a:t>
          </a:r>
          <a:r>
            <a:rPr lang="en-US" baseline="0" dirty="0" smtClean="0"/>
            <a:t> </a:t>
          </a:r>
          <a:r>
            <a:rPr lang="en-US" baseline="0" dirty="0" err="1" smtClean="0"/>
            <a:t>meninggal</a:t>
          </a:r>
          <a:endParaRPr lang="id-ID" baseline="0" dirty="0"/>
        </a:p>
      </dgm:t>
    </dgm:pt>
    <dgm:pt modelId="{D580E398-F950-46AC-92A6-17C8167687D6}" type="parTrans" cxnId="{B5280E87-5B75-4F5B-8DB0-C6CDAAE5787E}">
      <dgm:prSet/>
      <dgm:spPr/>
      <dgm:t>
        <a:bodyPr/>
        <a:lstStyle/>
        <a:p>
          <a:endParaRPr lang="en-AU"/>
        </a:p>
      </dgm:t>
    </dgm:pt>
    <dgm:pt modelId="{DB50DD92-DFA4-4A63-BE59-6E01E1727006}" type="sibTrans" cxnId="{B5280E87-5B75-4F5B-8DB0-C6CDAAE5787E}">
      <dgm:prSet/>
      <dgm:spPr/>
      <dgm:t>
        <a:bodyPr/>
        <a:lstStyle/>
        <a:p>
          <a:endParaRPr lang="en-AU"/>
        </a:p>
      </dgm:t>
    </dgm:pt>
    <dgm:pt modelId="{EF6A8E1E-BBAD-4F60-A8B6-6167B0EBA38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en-US" baseline="0" dirty="0" smtClean="0"/>
            <a:t>PNS </a:t>
          </a:r>
          <a:r>
            <a:rPr lang="en-US" baseline="0" dirty="0" err="1" smtClean="0"/>
            <a:t>berangkat</a:t>
          </a:r>
          <a:r>
            <a:rPr lang="en-US" baseline="0" dirty="0" smtClean="0"/>
            <a:t> </a:t>
          </a:r>
          <a:r>
            <a:rPr lang="en-US" baseline="0" dirty="0" err="1" smtClean="0"/>
            <a:t>ke</a:t>
          </a:r>
          <a:r>
            <a:rPr lang="en-US" baseline="0" dirty="0" smtClean="0"/>
            <a:t> </a:t>
          </a:r>
          <a:r>
            <a:rPr lang="en-US" baseline="0" dirty="0" err="1" smtClean="0"/>
            <a:t>kantor</a:t>
          </a:r>
          <a:r>
            <a:rPr lang="en-US" baseline="0" dirty="0" smtClean="0"/>
            <a:t> jam 06.00 </a:t>
          </a:r>
          <a:r>
            <a:rPr lang="en-US" baseline="0" dirty="0" err="1" smtClean="0"/>
            <a:t>pagi</a:t>
          </a:r>
          <a:r>
            <a:rPr lang="en-US" baseline="0" dirty="0" smtClean="0"/>
            <a:t> </a:t>
          </a:r>
          <a:r>
            <a:rPr lang="en-US" baseline="0" dirty="0" err="1" smtClean="0"/>
            <a:t>kemudian</a:t>
          </a:r>
          <a:r>
            <a:rPr lang="en-US" baseline="0" dirty="0" smtClean="0"/>
            <a:t> </a:t>
          </a:r>
          <a:r>
            <a:rPr lang="en-US" baseline="0" dirty="0" err="1" smtClean="0"/>
            <a:t>saat</a:t>
          </a:r>
          <a:r>
            <a:rPr lang="en-US" baseline="0" dirty="0" smtClean="0"/>
            <a:t> </a:t>
          </a:r>
          <a:r>
            <a:rPr lang="en-US" baseline="0" dirty="0" err="1" smtClean="0"/>
            <a:t>menyebrang</a:t>
          </a:r>
          <a:r>
            <a:rPr lang="en-US" baseline="0" dirty="0" smtClean="0"/>
            <a:t> </a:t>
          </a:r>
          <a:r>
            <a:rPr lang="en-US" baseline="0" dirty="0" err="1" smtClean="0"/>
            <a:t>jalan</a:t>
          </a:r>
          <a:r>
            <a:rPr lang="en-US" baseline="0" dirty="0" smtClean="0"/>
            <a:t> </a:t>
          </a:r>
          <a:r>
            <a:rPr lang="en-US" baseline="0" dirty="0" err="1" smtClean="0"/>
            <a:t>ditabrak</a:t>
          </a:r>
          <a:r>
            <a:rPr lang="en-US" baseline="0" dirty="0" smtClean="0"/>
            <a:t> </a:t>
          </a:r>
          <a:r>
            <a:rPr lang="en-US" baseline="0" dirty="0" err="1" smtClean="0"/>
            <a:t>oleh</a:t>
          </a:r>
          <a:r>
            <a:rPr lang="en-US" baseline="0" dirty="0" smtClean="0"/>
            <a:t> </a:t>
          </a:r>
          <a:r>
            <a:rPr lang="en-US" baseline="0" dirty="0" err="1" smtClean="0"/>
            <a:t>pengendara</a:t>
          </a:r>
          <a:r>
            <a:rPr lang="en-US" baseline="0" dirty="0" smtClean="0"/>
            <a:t> lain </a:t>
          </a:r>
          <a:r>
            <a:rPr lang="en-US" baseline="0" dirty="0" err="1" smtClean="0"/>
            <a:t>lalu</a:t>
          </a:r>
          <a:r>
            <a:rPr lang="en-US" baseline="0" dirty="0" smtClean="0"/>
            <a:t> </a:t>
          </a:r>
          <a:r>
            <a:rPr lang="en-US" baseline="0" dirty="0" err="1" smtClean="0"/>
            <a:t>meninggal</a:t>
          </a:r>
          <a:endParaRPr lang="en-US" baseline="0" dirty="0"/>
        </a:p>
      </dgm:t>
    </dgm:pt>
    <dgm:pt modelId="{E35C48D7-094C-4125-80D9-5A22E68B7E26}" type="parTrans" cxnId="{622A6580-6D3F-4751-B436-1C4B0323714A}">
      <dgm:prSet/>
      <dgm:spPr/>
      <dgm:t>
        <a:bodyPr/>
        <a:lstStyle/>
        <a:p>
          <a:endParaRPr lang="en-AU"/>
        </a:p>
      </dgm:t>
    </dgm:pt>
    <dgm:pt modelId="{5E164C2F-C96C-4CCE-B49C-ED4CF393C47B}" type="sibTrans" cxnId="{622A6580-6D3F-4751-B436-1C4B0323714A}">
      <dgm:prSet/>
      <dgm:spPr/>
      <dgm:t>
        <a:bodyPr/>
        <a:lstStyle/>
        <a:p>
          <a:endParaRPr lang="en-AU"/>
        </a:p>
      </dgm:t>
    </dgm:pt>
    <dgm:pt modelId="{168BBA8E-2224-4CD6-B6AF-9257166113D5}" type="pres">
      <dgm:prSet presAssocID="{56B73D6F-50C8-48D3-9B1A-5F8465FF8B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14467F91-571A-4FB8-83F7-EFE9CC698512}" type="pres">
      <dgm:prSet presAssocID="{A7D57C92-565B-48DA-89B6-0FB0D25D1FD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1AEBFA0-38F6-4BEE-9EB7-72FD3BE40990}" type="pres">
      <dgm:prSet presAssocID="{DB50DD92-DFA4-4A63-BE59-6E01E1727006}" presName="spacer" presStyleCnt="0"/>
      <dgm:spPr/>
    </dgm:pt>
    <dgm:pt modelId="{6DF42FEB-DA9C-44CC-98AC-B099D897C0DE}" type="pres">
      <dgm:prSet presAssocID="{EF6A8E1E-BBAD-4F60-A8B6-6167B0EBA38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622A6580-6D3F-4751-B436-1C4B0323714A}" srcId="{56B73D6F-50C8-48D3-9B1A-5F8465FF8B0B}" destId="{EF6A8E1E-BBAD-4F60-A8B6-6167B0EBA384}" srcOrd="1" destOrd="0" parTransId="{E35C48D7-094C-4125-80D9-5A22E68B7E26}" sibTransId="{5E164C2F-C96C-4CCE-B49C-ED4CF393C47B}"/>
    <dgm:cxn modelId="{215A9BE1-06EF-4194-A012-73747AA28FD1}" type="presOf" srcId="{A7D57C92-565B-48DA-89B6-0FB0D25D1FD6}" destId="{14467F91-571A-4FB8-83F7-EFE9CC698512}" srcOrd="0" destOrd="0" presId="urn:microsoft.com/office/officeart/2005/8/layout/vList2"/>
    <dgm:cxn modelId="{1EA0C69B-909B-480B-9A27-835900C0FB7C}" type="presOf" srcId="{56B73D6F-50C8-48D3-9B1A-5F8465FF8B0B}" destId="{168BBA8E-2224-4CD6-B6AF-9257166113D5}" srcOrd="0" destOrd="0" presId="urn:microsoft.com/office/officeart/2005/8/layout/vList2"/>
    <dgm:cxn modelId="{955ADF9A-8ADB-4402-BD77-B202E47286D0}" type="presOf" srcId="{EF6A8E1E-BBAD-4F60-A8B6-6167B0EBA384}" destId="{6DF42FEB-DA9C-44CC-98AC-B099D897C0DE}" srcOrd="0" destOrd="0" presId="urn:microsoft.com/office/officeart/2005/8/layout/vList2"/>
    <dgm:cxn modelId="{B5280E87-5B75-4F5B-8DB0-C6CDAAE5787E}" srcId="{56B73D6F-50C8-48D3-9B1A-5F8465FF8B0B}" destId="{A7D57C92-565B-48DA-89B6-0FB0D25D1FD6}" srcOrd="0" destOrd="0" parTransId="{D580E398-F950-46AC-92A6-17C8167687D6}" sibTransId="{DB50DD92-DFA4-4A63-BE59-6E01E1727006}"/>
    <dgm:cxn modelId="{2958306F-3261-46F2-8AB7-B7E17F455F80}" type="presParOf" srcId="{168BBA8E-2224-4CD6-B6AF-9257166113D5}" destId="{14467F91-571A-4FB8-83F7-EFE9CC698512}" srcOrd="0" destOrd="0" presId="urn:microsoft.com/office/officeart/2005/8/layout/vList2"/>
    <dgm:cxn modelId="{93AC8881-49C8-498D-8769-D6448EC0291E}" type="presParOf" srcId="{168BBA8E-2224-4CD6-B6AF-9257166113D5}" destId="{91AEBFA0-38F6-4BEE-9EB7-72FD3BE40990}" srcOrd="1" destOrd="0" presId="urn:microsoft.com/office/officeart/2005/8/layout/vList2"/>
    <dgm:cxn modelId="{68FE8291-0539-4A13-9B15-070184A7B565}" type="presParOf" srcId="{168BBA8E-2224-4CD6-B6AF-9257166113D5}" destId="{6DF42FEB-DA9C-44CC-98AC-B099D897C0D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D1E0FFB-313E-414E-972C-26AA3C53A1E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534912A-4EF1-4F65-814F-6C36EE90A78F}">
      <dgm:prSet/>
      <dgm:spPr/>
      <dgm:t>
        <a:bodyPr/>
        <a:lstStyle/>
        <a:p>
          <a:pPr algn="just" rtl="0"/>
          <a:r>
            <a:rPr lang="en-US" baseline="0" dirty="0" err="1" smtClean="0"/>
            <a:t>Camat</a:t>
          </a:r>
          <a:r>
            <a:rPr lang="en-US" baseline="0" dirty="0" smtClean="0"/>
            <a:t> </a:t>
          </a:r>
          <a:r>
            <a:rPr lang="en-US" baseline="0" dirty="0" err="1" smtClean="0"/>
            <a:t>dianiaya</a:t>
          </a:r>
          <a:r>
            <a:rPr lang="en-US" baseline="0" dirty="0" smtClean="0"/>
            <a:t> </a:t>
          </a:r>
          <a:r>
            <a:rPr lang="en-US" baseline="0" dirty="0" err="1" smtClean="0"/>
            <a:t>kemudian</a:t>
          </a:r>
          <a:r>
            <a:rPr lang="en-US" baseline="0" dirty="0" smtClean="0"/>
            <a:t> </a:t>
          </a:r>
          <a:r>
            <a:rPr lang="en-US" baseline="0" dirty="0" err="1" smtClean="0"/>
            <a:t>meninggal</a:t>
          </a:r>
          <a:r>
            <a:rPr lang="en-US" baseline="0" dirty="0" smtClean="0"/>
            <a:t> </a:t>
          </a:r>
          <a:r>
            <a:rPr lang="en-US" baseline="0" dirty="0" err="1" smtClean="0"/>
            <a:t>dunia</a:t>
          </a:r>
          <a:r>
            <a:rPr lang="en-US" baseline="0" dirty="0" smtClean="0"/>
            <a:t> </a:t>
          </a:r>
          <a:r>
            <a:rPr lang="en-US" baseline="0" dirty="0" err="1" smtClean="0"/>
            <a:t>karena</a:t>
          </a:r>
          <a:r>
            <a:rPr lang="en-US" baseline="0" dirty="0" smtClean="0"/>
            <a:t> </a:t>
          </a:r>
          <a:r>
            <a:rPr lang="en-US" baseline="0" dirty="0" err="1" smtClean="0"/>
            <a:t>ada</a:t>
          </a:r>
          <a:r>
            <a:rPr lang="en-US" baseline="0" dirty="0" smtClean="0"/>
            <a:t> </a:t>
          </a:r>
          <a:r>
            <a:rPr lang="en-US" baseline="0" dirty="0" err="1" smtClean="0"/>
            <a:t>pihak</a:t>
          </a:r>
          <a:r>
            <a:rPr lang="en-US" baseline="0" dirty="0" smtClean="0"/>
            <a:t> yang </a:t>
          </a:r>
          <a:r>
            <a:rPr lang="en-US" baseline="0" dirty="0" err="1" smtClean="0"/>
            <a:t>merasa</a:t>
          </a:r>
          <a:r>
            <a:rPr lang="en-US" baseline="0" dirty="0" smtClean="0"/>
            <a:t> </a:t>
          </a:r>
          <a:r>
            <a:rPr lang="en-US" baseline="0" dirty="0" err="1" smtClean="0"/>
            <a:t>dirugikan</a:t>
          </a:r>
          <a:r>
            <a:rPr lang="en-US" baseline="0" dirty="0" smtClean="0"/>
            <a:t> </a:t>
          </a:r>
          <a:r>
            <a:rPr lang="en-US" baseline="0" dirty="0" err="1" smtClean="0"/>
            <a:t>atas</a:t>
          </a:r>
          <a:r>
            <a:rPr lang="en-US" baseline="0" dirty="0" smtClean="0"/>
            <a:t> </a:t>
          </a:r>
          <a:r>
            <a:rPr lang="en-US" baseline="0" dirty="0" err="1" smtClean="0"/>
            <a:t>Akta</a:t>
          </a:r>
          <a:r>
            <a:rPr lang="en-US" baseline="0" dirty="0" smtClean="0"/>
            <a:t> </a:t>
          </a:r>
          <a:r>
            <a:rPr lang="en-US" baseline="0" dirty="0" err="1" smtClean="0"/>
            <a:t>Jual</a:t>
          </a:r>
          <a:r>
            <a:rPr lang="en-US" baseline="0" dirty="0" smtClean="0"/>
            <a:t> </a:t>
          </a:r>
          <a:r>
            <a:rPr lang="en-US" baseline="0" dirty="0" err="1" smtClean="0"/>
            <a:t>Beli</a:t>
          </a:r>
          <a:r>
            <a:rPr lang="en-US" baseline="0" dirty="0" smtClean="0"/>
            <a:t> Tanah yang </a:t>
          </a:r>
          <a:r>
            <a:rPr lang="en-US" baseline="0" dirty="0" err="1" smtClean="0"/>
            <a:t>diterbitkannya</a:t>
          </a:r>
          <a:r>
            <a:rPr lang="en-US" baseline="0" dirty="0" smtClean="0"/>
            <a:t>.</a:t>
          </a:r>
          <a:endParaRPr lang="en-AU" dirty="0"/>
        </a:p>
      </dgm:t>
    </dgm:pt>
    <dgm:pt modelId="{201E24E7-9071-4C45-B91D-65A6523488C1}" type="parTrans" cxnId="{2764AB19-AF44-4619-9AF5-189599C899E2}">
      <dgm:prSet/>
      <dgm:spPr/>
      <dgm:t>
        <a:bodyPr/>
        <a:lstStyle/>
        <a:p>
          <a:endParaRPr lang="en-AU"/>
        </a:p>
      </dgm:t>
    </dgm:pt>
    <dgm:pt modelId="{117E31A1-EE26-41E5-8623-54EBC9418282}" type="sibTrans" cxnId="{2764AB19-AF44-4619-9AF5-189599C899E2}">
      <dgm:prSet/>
      <dgm:spPr/>
      <dgm:t>
        <a:bodyPr/>
        <a:lstStyle/>
        <a:p>
          <a:endParaRPr lang="en-AU"/>
        </a:p>
      </dgm:t>
    </dgm:pt>
    <dgm:pt modelId="{857AA35F-6BD3-4E58-86C6-541B3A0BC63A}">
      <dgm:prSet/>
      <dgm:spPr/>
      <dgm:t>
        <a:bodyPr/>
        <a:lstStyle/>
        <a:p>
          <a:pPr algn="just" rtl="0"/>
          <a:r>
            <a:rPr lang="en-AU" dirty="0" err="1" smtClean="0"/>
            <a:t>Pegawai</a:t>
          </a:r>
          <a:r>
            <a:rPr lang="en-AU" dirty="0" smtClean="0"/>
            <a:t> </a:t>
          </a:r>
          <a:r>
            <a:rPr lang="en-AU" dirty="0" err="1" smtClean="0"/>
            <a:t>Pajak</a:t>
          </a:r>
          <a:r>
            <a:rPr lang="en-AU" dirty="0" smtClean="0"/>
            <a:t> </a:t>
          </a:r>
          <a:r>
            <a:rPr lang="en-AU" dirty="0" err="1" smtClean="0"/>
            <a:t>sedang</a:t>
          </a:r>
          <a:r>
            <a:rPr lang="en-AU" dirty="0" smtClean="0"/>
            <a:t> </a:t>
          </a:r>
          <a:r>
            <a:rPr lang="en-AU" dirty="0" err="1" smtClean="0"/>
            <a:t>menagih</a:t>
          </a:r>
          <a:r>
            <a:rPr lang="en-AU" dirty="0" smtClean="0"/>
            <a:t> </a:t>
          </a:r>
          <a:r>
            <a:rPr lang="en-AU" dirty="0" err="1" smtClean="0"/>
            <a:t>pajak</a:t>
          </a:r>
          <a:r>
            <a:rPr lang="en-AU" dirty="0" smtClean="0"/>
            <a:t> </a:t>
          </a:r>
          <a:r>
            <a:rPr lang="en-AU" dirty="0" err="1" smtClean="0"/>
            <a:t>pada</a:t>
          </a:r>
          <a:r>
            <a:rPr lang="en-AU" dirty="0" smtClean="0"/>
            <a:t> </a:t>
          </a:r>
          <a:r>
            <a:rPr lang="en-AU" dirty="0" err="1" smtClean="0"/>
            <a:t>wajib</a:t>
          </a:r>
          <a:r>
            <a:rPr lang="en-AU" dirty="0" smtClean="0"/>
            <a:t> </a:t>
          </a:r>
          <a:r>
            <a:rPr lang="en-AU" dirty="0" err="1" smtClean="0"/>
            <a:t>pajak</a:t>
          </a:r>
          <a:r>
            <a:rPr lang="en-AU" dirty="0" smtClean="0"/>
            <a:t> </a:t>
          </a:r>
          <a:r>
            <a:rPr lang="en-AU" dirty="0" err="1" smtClean="0"/>
            <a:t>kemudian</a:t>
          </a:r>
          <a:r>
            <a:rPr lang="en-AU" dirty="0" smtClean="0"/>
            <a:t> </a:t>
          </a:r>
          <a:r>
            <a:rPr lang="en-AU" dirty="0" err="1" smtClean="0"/>
            <a:t>dibunuh</a:t>
          </a:r>
          <a:r>
            <a:rPr lang="en-AU" dirty="0" smtClean="0"/>
            <a:t> </a:t>
          </a:r>
          <a:r>
            <a:rPr lang="en-AU" dirty="0" err="1" smtClean="0"/>
            <a:t>oleh</a:t>
          </a:r>
          <a:r>
            <a:rPr lang="en-AU" dirty="0" smtClean="0"/>
            <a:t> </a:t>
          </a:r>
          <a:r>
            <a:rPr lang="en-AU" dirty="0" err="1" smtClean="0"/>
            <a:t>wajib</a:t>
          </a:r>
          <a:r>
            <a:rPr lang="en-AU" dirty="0" smtClean="0"/>
            <a:t> </a:t>
          </a:r>
          <a:r>
            <a:rPr lang="en-AU" dirty="0" err="1" smtClean="0"/>
            <a:t>pajak</a:t>
          </a:r>
          <a:endParaRPr lang="en-AU" dirty="0"/>
        </a:p>
      </dgm:t>
    </dgm:pt>
    <dgm:pt modelId="{805DC21C-FBB1-4FEB-B83E-017F7FB49D10}" type="parTrans" cxnId="{21D4D046-1CE6-489A-A7B9-31D3038E21BF}">
      <dgm:prSet/>
      <dgm:spPr/>
      <dgm:t>
        <a:bodyPr/>
        <a:lstStyle/>
        <a:p>
          <a:endParaRPr lang="en-AU"/>
        </a:p>
      </dgm:t>
    </dgm:pt>
    <dgm:pt modelId="{22EB4F29-89A8-45E1-A447-0C9B5EF6927C}" type="sibTrans" cxnId="{21D4D046-1CE6-489A-A7B9-31D3038E21BF}">
      <dgm:prSet/>
      <dgm:spPr/>
      <dgm:t>
        <a:bodyPr/>
        <a:lstStyle/>
        <a:p>
          <a:endParaRPr lang="en-AU"/>
        </a:p>
      </dgm:t>
    </dgm:pt>
    <dgm:pt modelId="{2AE04EEE-50A4-4DA0-A3FE-98BF4747626F}" type="pres">
      <dgm:prSet presAssocID="{CD1E0FFB-313E-414E-972C-26AA3C53A1E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7B7C82AF-A81D-401E-9E75-BB3A90DB0ECE}" type="pres">
      <dgm:prSet presAssocID="{E534912A-4EF1-4F65-814F-6C36EE90A78F}" presName="circle1" presStyleLbl="node1" presStyleIdx="0" presStyleCnt="2"/>
      <dgm:spPr/>
    </dgm:pt>
    <dgm:pt modelId="{3C1A1AE6-5897-4E9D-BE1A-64D439BF02E5}" type="pres">
      <dgm:prSet presAssocID="{E534912A-4EF1-4F65-814F-6C36EE90A78F}" presName="space" presStyleCnt="0"/>
      <dgm:spPr/>
    </dgm:pt>
    <dgm:pt modelId="{A8C362F4-7A91-41E6-A5F7-E841CD3AF807}" type="pres">
      <dgm:prSet presAssocID="{E534912A-4EF1-4F65-814F-6C36EE90A78F}" presName="rect1" presStyleLbl="alignAcc1" presStyleIdx="0" presStyleCnt="2"/>
      <dgm:spPr/>
      <dgm:t>
        <a:bodyPr/>
        <a:lstStyle/>
        <a:p>
          <a:endParaRPr lang="en-AU"/>
        </a:p>
      </dgm:t>
    </dgm:pt>
    <dgm:pt modelId="{206D0A12-D1F1-4E43-8C03-8A29312296E5}" type="pres">
      <dgm:prSet presAssocID="{857AA35F-6BD3-4E58-86C6-541B3A0BC63A}" presName="vertSpace2" presStyleLbl="node1" presStyleIdx="0" presStyleCnt="2"/>
      <dgm:spPr/>
    </dgm:pt>
    <dgm:pt modelId="{6383E73D-6A44-4DAB-B8D6-D3663D181C31}" type="pres">
      <dgm:prSet presAssocID="{857AA35F-6BD3-4E58-86C6-541B3A0BC63A}" presName="circle2" presStyleLbl="node1" presStyleIdx="1" presStyleCnt="2"/>
      <dgm:spPr/>
    </dgm:pt>
    <dgm:pt modelId="{0757F9D7-754B-407B-B8C6-4F9AE93B9CCB}" type="pres">
      <dgm:prSet presAssocID="{857AA35F-6BD3-4E58-86C6-541B3A0BC63A}" presName="rect2" presStyleLbl="alignAcc1" presStyleIdx="1" presStyleCnt="2"/>
      <dgm:spPr/>
      <dgm:t>
        <a:bodyPr/>
        <a:lstStyle/>
        <a:p>
          <a:endParaRPr lang="en-AU"/>
        </a:p>
      </dgm:t>
    </dgm:pt>
    <dgm:pt modelId="{C8FF700B-2DF8-49E8-877F-82787E68CD89}" type="pres">
      <dgm:prSet presAssocID="{E534912A-4EF1-4F65-814F-6C36EE90A78F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CCD75D6-7C6E-44A6-96DD-9C33778585A8}" type="pres">
      <dgm:prSet presAssocID="{857AA35F-6BD3-4E58-86C6-541B3A0BC63A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A431983E-77DA-4F5D-9259-44DAE6DB182A}" type="presOf" srcId="{E534912A-4EF1-4F65-814F-6C36EE90A78F}" destId="{A8C362F4-7A91-41E6-A5F7-E841CD3AF807}" srcOrd="0" destOrd="0" presId="urn:microsoft.com/office/officeart/2005/8/layout/target3"/>
    <dgm:cxn modelId="{2764AB19-AF44-4619-9AF5-189599C899E2}" srcId="{CD1E0FFB-313E-414E-972C-26AA3C53A1EF}" destId="{E534912A-4EF1-4F65-814F-6C36EE90A78F}" srcOrd="0" destOrd="0" parTransId="{201E24E7-9071-4C45-B91D-65A6523488C1}" sibTransId="{117E31A1-EE26-41E5-8623-54EBC9418282}"/>
    <dgm:cxn modelId="{6E38B722-3D67-47CD-AB0E-609A8CE78327}" type="presOf" srcId="{857AA35F-6BD3-4E58-86C6-541B3A0BC63A}" destId="{0757F9D7-754B-407B-B8C6-4F9AE93B9CCB}" srcOrd="0" destOrd="0" presId="urn:microsoft.com/office/officeart/2005/8/layout/target3"/>
    <dgm:cxn modelId="{B7A47A24-B9DE-4DBB-89E3-659F14E998D3}" type="presOf" srcId="{857AA35F-6BD3-4E58-86C6-541B3A0BC63A}" destId="{3CCD75D6-7C6E-44A6-96DD-9C33778585A8}" srcOrd="1" destOrd="0" presId="urn:microsoft.com/office/officeart/2005/8/layout/target3"/>
    <dgm:cxn modelId="{A2004273-CDCD-4A49-B66A-6F34871CD573}" type="presOf" srcId="{E534912A-4EF1-4F65-814F-6C36EE90A78F}" destId="{C8FF700B-2DF8-49E8-877F-82787E68CD89}" srcOrd="1" destOrd="0" presId="urn:microsoft.com/office/officeart/2005/8/layout/target3"/>
    <dgm:cxn modelId="{21D4D046-1CE6-489A-A7B9-31D3038E21BF}" srcId="{CD1E0FFB-313E-414E-972C-26AA3C53A1EF}" destId="{857AA35F-6BD3-4E58-86C6-541B3A0BC63A}" srcOrd="1" destOrd="0" parTransId="{805DC21C-FBB1-4FEB-B83E-017F7FB49D10}" sibTransId="{22EB4F29-89A8-45E1-A447-0C9B5EF6927C}"/>
    <dgm:cxn modelId="{8957FFF9-FCD4-4AD0-8B52-C0FAB99B0523}" type="presOf" srcId="{CD1E0FFB-313E-414E-972C-26AA3C53A1EF}" destId="{2AE04EEE-50A4-4DA0-A3FE-98BF4747626F}" srcOrd="0" destOrd="0" presId="urn:microsoft.com/office/officeart/2005/8/layout/target3"/>
    <dgm:cxn modelId="{0929D900-BC14-4137-81D6-F74ECA05F147}" type="presParOf" srcId="{2AE04EEE-50A4-4DA0-A3FE-98BF4747626F}" destId="{7B7C82AF-A81D-401E-9E75-BB3A90DB0ECE}" srcOrd="0" destOrd="0" presId="urn:microsoft.com/office/officeart/2005/8/layout/target3"/>
    <dgm:cxn modelId="{10EEDEA3-F833-439C-BB9D-03CE198B1034}" type="presParOf" srcId="{2AE04EEE-50A4-4DA0-A3FE-98BF4747626F}" destId="{3C1A1AE6-5897-4E9D-BE1A-64D439BF02E5}" srcOrd="1" destOrd="0" presId="urn:microsoft.com/office/officeart/2005/8/layout/target3"/>
    <dgm:cxn modelId="{432D14D0-C90F-46DD-9591-5644303EAEF3}" type="presParOf" srcId="{2AE04EEE-50A4-4DA0-A3FE-98BF4747626F}" destId="{A8C362F4-7A91-41E6-A5F7-E841CD3AF807}" srcOrd="2" destOrd="0" presId="urn:microsoft.com/office/officeart/2005/8/layout/target3"/>
    <dgm:cxn modelId="{CD26ADED-6503-4F57-A8D0-837F6969D71A}" type="presParOf" srcId="{2AE04EEE-50A4-4DA0-A3FE-98BF4747626F}" destId="{206D0A12-D1F1-4E43-8C03-8A29312296E5}" srcOrd="3" destOrd="0" presId="urn:microsoft.com/office/officeart/2005/8/layout/target3"/>
    <dgm:cxn modelId="{99CD3940-BC10-4129-B5A4-D82473F684E6}" type="presParOf" srcId="{2AE04EEE-50A4-4DA0-A3FE-98BF4747626F}" destId="{6383E73D-6A44-4DAB-B8D6-D3663D181C31}" srcOrd="4" destOrd="0" presId="urn:microsoft.com/office/officeart/2005/8/layout/target3"/>
    <dgm:cxn modelId="{F8E06500-1D55-4CD6-8830-EE3355D03310}" type="presParOf" srcId="{2AE04EEE-50A4-4DA0-A3FE-98BF4747626F}" destId="{0757F9D7-754B-407B-B8C6-4F9AE93B9CCB}" srcOrd="5" destOrd="0" presId="urn:microsoft.com/office/officeart/2005/8/layout/target3"/>
    <dgm:cxn modelId="{773DFC68-2100-4833-9C69-5304A658EC42}" type="presParOf" srcId="{2AE04EEE-50A4-4DA0-A3FE-98BF4747626F}" destId="{C8FF700B-2DF8-49E8-877F-82787E68CD89}" srcOrd="6" destOrd="0" presId="urn:microsoft.com/office/officeart/2005/8/layout/target3"/>
    <dgm:cxn modelId="{D13CE59D-9A01-44EA-A492-5F6816A974FA}" type="presParOf" srcId="{2AE04EEE-50A4-4DA0-A3FE-98BF4747626F}" destId="{3CCD75D6-7C6E-44A6-96DD-9C33778585A8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6E15F2-5246-46DD-B826-46659354E926}">
      <dsp:nvSpPr>
        <dsp:cNvPr id="0" name=""/>
        <dsp:cNvSpPr/>
      </dsp:nvSpPr>
      <dsp:spPr>
        <a:xfrm>
          <a:off x="1283937" y="-4598"/>
          <a:ext cx="5351523" cy="5351523"/>
        </a:xfrm>
        <a:prstGeom prst="circularArrow">
          <a:avLst>
            <a:gd name="adj1" fmla="val 5274"/>
            <a:gd name="adj2" fmla="val 312630"/>
            <a:gd name="adj3" fmla="val 14235409"/>
            <a:gd name="adj4" fmla="val 17122761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DC615-E368-47A1-9E49-AD672D036649}">
      <dsp:nvSpPr>
        <dsp:cNvPr id="0" name=""/>
        <dsp:cNvSpPr/>
      </dsp:nvSpPr>
      <dsp:spPr>
        <a:xfrm>
          <a:off x="2946591" y="2052"/>
          <a:ext cx="2026216" cy="1013108"/>
        </a:xfrm>
        <a:prstGeom prst="roundRect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err="1" smtClean="0">
              <a:latin typeface="Bernard MT Condensed" pitchFamily="18" charset="0"/>
              <a:cs typeface="Times New Roman" pitchFamily="18" charset="0"/>
            </a:rPr>
            <a:t>Layanan</a:t>
          </a:r>
          <a:r>
            <a:rPr lang="en-US" sz="2400" b="0" kern="1200" dirty="0" smtClean="0"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2400" b="0" kern="1200" dirty="0" err="1" smtClean="0">
              <a:latin typeface="Bernard MT Condensed" pitchFamily="18" charset="0"/>
              <a:cs typeface="Times New Roman" pitchFamily="18" charset="0"/>
            </a:rPr>
            <a:t>Klim</a:t>
          </a:r>
          <a:r>
            <a:rPr lang="en-US" sz="2400" b="0" kern="1200" dirty="0" smtClean="0">
              <a:latin typeface="Bernard MT Condensed" pitchFamily="18" charset="0"/>
              <a:cs typeface="Times New Roman" pitchFamily="18" charset="0"/>
            </a:rPr>
            <a:t>  1 Jam</a:t>
          </a:r>
          <a:endParaRPr lang="en-US" sz="2400" b="0" kern="1200" dirty="0">
            <a:latin typeface="Bernard MT Condensed" pitchFamily="18" charset="0"/>
            <a:cs typeface="Times New Roman" pitchFamily="18" charset="0"/>
          </a:endParaRPr>
        </a:p>
      </dsp:txBody>
      <dsp:txXfrm>
        <a:off x="2946591" y="2052"/>
        <a:ext cx="2026216" cy="1013108"/>
      </dsp:txXfrm>
    </dsp:sp>
    <dsp:sp modelId="{3688C148-A7FD-48C7-8385-AFF1A42BF738}">
      <dsp:nvSpPr>
        <dsp:cNvPr id="0" name=""/>
        <dsp:cNvSpPr/>
      </dsp:nvSpPr>
      <dsp:spPr>
        <a:xfrm>
          <a:off x="5357848" y="1071583"/>
          <a:ext cx="2026216" cy="1013108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>
              <a:latin typeface="Bernard MT Condensed" pitchFamily="18" charset="0"/>
              <a:cs typeface="Times New Roman" pitchFamily="18" charset="0"/>
            </a:rPr>
            <a:t>LAYANAN </a:t>
          </a:r>
          <a:r>
            <a:rPr lang="id-ID" sz="2400" b="0" kern="1200" dirty="0" smtClean="0">
              <a:latin typeface="Bernard MT Condensed" pitchFamily="18" charset="0"/>
              <a:cs typeface="Times New Roman" pitchFamily="18" charset="0"/>
            </a:rPr>
            <a:t>KLIM OTOMATIS</a:t>
          </a:r>
          <a:endParaRPr lang="en-US" sz="2400" b="0" kern="1200" dirty="0">
            <a:latin typeface="Bernard MT Condensed" pitchFamily="18" charset="0"/>
            <a:cs typeface="Times New Roman" pitchFamily="18" charset="0"/>
          </a:endParaRPr>
        </a:p>
      </dsp:txBody>
      <dsp:txXfrm>
        <a:off x="5357848" y="1071583"/>
        <a:ext cx="2026216" cy="1013108"/>
      </dsp:txXfrm>
    </dsp:sp>
    <dsp:sp modelId="{B432C97F-96A6-4610-9553-1E01605349E7}">
      <dsp:nvSpPr>
        <dsp:cNvPr id="0" name=""/>
        <dsp:cNvSpPr/>
      </dsp:nvSpPr>
      <dsp:spPr>
        <a:xfrm>
          <a:off x="5286422" y="3000391"/>
          <a:ext cx="2260061" cy="10131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>
              <a:latin typeface="Bernard MT Condensed" pitchFamily="18" charset="0"/>
              <a:cs typeface="Times New Roman" pitchFamily="18" charset="0"/>
            </a:rPr>
            <a:t>MOBIL LAYANAN TASPEN</a:t>
          </a:r>
          <a:endParaRPr lang="en-US" sz="2400" b="0" kern="1200" dirty="0">
            <a:latin typeface="Bernard MT Condensed" pitchFamily="18" charset="0"/>
            <a:cs typeface="Times New Roman" pitchFamily="18" charset="0"/>
          </a:endParaRPr>
        </a:p>
      </dsp:txBody>
      <dsp:txXfrm>
        <a:off x="5286422" y="3000391"/>
        <a:ext cx="2260061" cy="1013108"/>
      </dsp:txXfrm>
    </dsp:sp>
    <dsp:sp modelId="{9DF259F2-31AD-42C8-BF57-C7D6F9B7835B}">
      <dsp:nvSpPr>
        <dsp:cNvPr id="0" name=""/>
        <dsp:cNvSpPr/>
      </dsp:nvSpPr>
      <dsp:spPr>
        <a:xfrm>
          <a:off x="2698377" y="4286286"/>
          <a:ext cx="2402950" cy="1013108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>
              <a:latin typeface="Bernard MT Condensed" pitchFamily="18" charset="0"/>
              <a:cs typeface="Times New Roman" pitchFamily="18" charset="0"/>
            </a:rPr>
            <a:t>MITRA LAYANAN TASPEN</a:t>
          </a:r>
          <a:endParaRPr lang="en-US" sz="2400" b="0" kern="1200" dirty="0">
            <a:latin typeface="Bernard MT Condensed" pitchFamily="18" charset="0"/>
            <a:cs typeface="Times New Roman" pitchFamily="18" charset="0"/>
          </a:endParaRPr>
        </a:p>
      </dsp:txBody>
      <dsp:txXfrm>
        <a:off x="2698377" y="4286286"/>
        <a:ext cx="2402950" cy="1013108"/>
      </dsp:txXfrm>
    </dsp:sp>
    <dsp:sp modelId="{3D350B7A-3414-4915-8676-4376D3C74B89}">
      <dsp:nvSpPr>
        <dsp:cNvPr id="0" name=""/>
        <dsp:cNvSpPr/>
      </dsp:nvSpPr>
      <dsp:spPr>
        <a:xfrm>
          <a:off x="214309" y="3071835"/>
          <a:ext cx="2376994" cy="1013108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b="0" kern="1200" dirty="0" smtClean="0">
              <a:latin typeface="Bernard MT Condensed" pitchFamily="18" charset="0"/>
              <a:cs typeface="Times New Roman" pitchFamily="18" charset="0"/>
            </a:rPr>
            <a:t>SERVICE POINT</a:t>
          </a:r>
          <a:endParaRPr lang="en-US" sz="2400" b="0" kern="1200" dirty="0">
            <a:latin typeface="Bernard MT Condensed" pitchFamily="18" charset="0"/>
            <a:cs typeface="Times New Roman" pitchFamily="18" charset="0"/>
          </a:endParaRPr>
        </a:p>
      </dsp:txBody>
      <dsp:txXfrm>
        <a:off x="214309" y="3071835"/>
        <a:ext cx="2376994" cy="1013108"/>
      </dsp:txXfrm>
    </dsp:sp>
    <dsp:sp modelId="{5D9CFF4B-671B-46D6-B04B-91895DEFCF52}">
      <dsp:nvSpPr>
        <dsp:cNvPr id="0" name=""/>
        <dsp:cNvSpPr/>
      </dsp:nvSpPr>
      <dsp:spPr>
        <a:xfrm>
          <a:off x="571500" y="1000126"/>
          <a:ext cx="2026216" cy="1013108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>
              <a:latin typeface="Bernard MT Condensed" pitchFamily="18" charset="0"/>
              <a:cs typeface="Times New Roman" pitchFamily="18" charset="0"/>
            </a:rPr>
            <a:t>TASPEN PRIORITAS</a:t>
          </a:r>
          <a:endParaRPr lang="en-US" sz="2400" b="0" kern="1200" dirty="0">
            <a:latin typeface="Bernard MT Condensed" pitchFamily="18" charset="0"/>
            <a:cs typeface="Times New Roman" pitchFamily="18" charset="0"/>
          </a:endParaRPr>
        </a:p>
      </dsp:txBody>
      <dsp:txXfrm>
        <a:off x="571500" y="1000126"/>
        <a:ext cx="2026216" cy="101310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83F53F-102F-4063-94B5-8C190C652393}">
      <dsp:nvSpPr>
        <dsp:cNvPr id="0" name=""/>
        <dsp:cNvSpPr/>
      </dsp:nvSpPr>
      <dsp:spPr>
        <a:xfrm rot="5400000">
          <a:off x="-154476" y="158458"/>
          <a:ext cx="1029846" cy="720892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/>
            <a:t>1</a:t>
          </a:r>
          <a:endParaRPr lang="en-AU" sz="1600" b="1" kern="1200" dirty="0"/>
        </a:p>
      </dsp:txBody>
      <dsp:txXfrm rot="5400000">
        <a:off x="-154476" y="158458"/>
        <a:ext cx="1029846" cy="720892"/>
      </dsp:txXfrm>
    </dsp:sp>
    <dsp:sp modelId="{3FDDA9B2-B766-4765-8C3D-2BCD7137DE59}">
      <dsp:nvSpPr>
        <dsp:cNvPr id="0" name=""/>
        <dsp:cNvSpPr/>
      </dsp:nvSpPr>
      <dsp:spPr>
        <a:xfrm rot="5400000">
          <a:off x="4454902" y="-3730028"/>
          <a:ext cx="669400" cy="8137419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alam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menjalankan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tugas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kewajiban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;</a:t>
          </a:r>
          <a:endParaRPr lang="en-AU" sz="1600" kern="1200" dirty="0">
            <a:latin typeface="Bernard MT Condensed" pitchFamily="18" charset="0"/>
          </a:endParaRPr>
        </a:p>
      </dsp:txBody>
      <dsp:txXfrm rot="5400000">
        <a:off x="4454902" y="-3730028"/>
        <a:ext cx="669400" cy="8137419"/>
      </dsp:txXfrm>
    </dsp:sp>
    <dsp:sp modelId="{D2450E9B-4971-44CE-B7E3-C530F0123DB7}">
      <dsp:nvSpPr>
        <dsp:cNvPr id="0" name=""/>
        <dsp:cNvSpPr/>
      </dsp:nvSpPr>
      <dsp:spPr>
        <a:xfrm rot="5400000">
          <a:off x="-154476" y="1070586"/>
          <a:ext cx="1029846" cy="720892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/>
            <a:t>2</a:t>
          </a:r>
          <a:endParaRPr lang="en-AU" sz="1600" b="1" kern="1200" dirty="0"/>
        </a:p>
      </dsp:txBody>
      <dsp:txXfrm rot="5400000">
        <a:off x="-154476" y="1070586"/>
        <a:ext cx="1029846" cy="720892"/>
      </dsp:txXfrm>
    </dsp:sp>
    <dsp:sp modelId="{DDA26751-4518-4446-B0EC-F35DD59A80AD}">
      <dsp:nvSpPr>
        <dsp:cNvPr id="0" name=""/>
        <dsp:cNvSpPr/>
      </dsp:nvSpPr>
      <dsp:spPr>
        <a:xfrm rot="5400000">
          <a:off x="4454902" y="-2817900"/>
          <a:ext cx="669400" cy="8137419"/>
        </a:xfrm>
        <a:prstGeom prst="round2Same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dalam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keadaan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lain yang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ada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hubungannya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dengan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dinas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,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sehingga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kecelakaan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itu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disamakan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dengan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kecelakaan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yang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terjadi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dalam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karena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menjalankan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tugas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kewajibannya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;</a:t>
          </a:r>
          <a:endParaRPr lang="en-AU" sz="1600" kern="1200" dirty="0"/>
        </a:p>
      </dsp:txBody>
      <dsp:txXfrm rot="5400000">
        <a:off x="4454902" y="-2817900"/>
        <a:ext cx="669400" cy="8137419"/>
      </dsp:txXfrm>
    </dsp:sp>
    <dsp:sp modelId="{759F1B9D-1AF3-4294-B7EB-876D93B38168}">
      <dsp:nvSpPr>
        <dsp:cNvPr id="0" name=""/>
        <dsp:cNvSpPr/>
      </dsp:nvSpPr>
      <dsp:spPr>
        <a:xfrm rot="5400000">
          <a:off x="-154476" y="1982713"/>
          <a:ext cx="1029846" cy="720892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/>
            <a:t>3</a:t>
          </a:r>
          <a:endParaRPr lang="en-AU" sz="1600" b="1" kern="1200" dirty="0"/>
        </a:p>
      </dsp:txBody>
      <dsp:txXfrm rot="5400000">
        <a:off x="-154476" y="1982713"/>
        <a:ext cx="1029846" cy="720892"/>
      </dsp:txXfrm>
    </dsp:sp>
    <dsp:sp modelId="{905D4AA2-D8B9-4CDF-A4EA-B52301069872}">
      <dsp:nvSpPr>
        <dsp:cNvPr id="0" name=""/>
        <dsp:cNvSpPr/>
      </dsp:nvSpPr>
      <dsp:spPr>
        <a:xfrm rot="5400000">
          <a:off x="4454902" y="-1905772"/>
          <a:ext cx="669400" cy="8137419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arena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perbuatan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anasir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yang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tidak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bertanggung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jawab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ataupun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sebagai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akibat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tindakan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terhadap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anasir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itu</a:t>
          </a:r>
          <a:r>
            <a:rPr lang="id-ID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dalam melaksanakan tugas;</a:t>
          </a:r>
          <a:endParaRPr lang="en-AU" sz="1600" kern="1200" dirty="0"/>
        </a:p>
      </dsp:txBody>
      <dsp:txXfrm rot="5400000">
        <a:off x="4454902" y="-1905772"/>
        <a:ext cx="669400" cy="8137419"/>
      </dsp:txXfrm>
    </dsp:sp>
    <dsp:sp modelId="{51FA024A-E635-442A-B13F-137AE68F19EF}">
      <dsp:nvSpPr>
        <dsp:cNvPr id="0" name=""/>
        <dsp:cNvSpPr/>
      </dsp:nvSpPr>
      <dsp:spPr>
        <a:xfrm rot="5400000">
          <a:off x="-154476" y="2894841"/>
          <a:ext cx="1029846" cy="720892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/>
            <a:t>4</a:t>
          </a:r>
          <a:endParaRPr lang="en-AU" sz="1600" b="1" kern="1200" dirty="0"/>
        </a:p>
      </dsp:txBody>
      <dsp:txXfrm rot="5400000">
        <a:off x="-154476" y="2894841"/>
        <a:ext cx="1029846" cy="720892"/>
      </dsp:txXfrm>
    </dsp:sp>
    <dsp:sp modelId="{8672DE83-85B5-46C0-A3DA-BFC5FA8F8E67}">
      <dsp:nvSpPr>
        <dsp:cNvPr id="0" name=""/>
        <dsp:cNvSpPr/>
      </dsp:nvSpPr>
      <dsp:spPr>
        <a:xfrm rot="5400000">
          <a:off x="4454902" y="-993645"/>
          <a:ext cx="669400" cy="8137419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A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dalam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perjalanan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dari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rumah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menuju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tempat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kerja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atau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sebaliknya</a:t>
          </a:r>
          <a:r>
            <a:rPr lang="id-ID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dan/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atau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;</a:t>
          </a:r>
          <a:endParaRPr lang="en-A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AU" sz="1600" kern="1200" dirty="0"/>
        </a:p>
      </dsp:txBody>
      <dsp:txXfrm rot="5400000">
        <a:off x="4454902" y="-993645"/>
        <a:ext cx="669400" cy="8137419"/>
      </dsp:txXfrm>
    </dsp:sp>
    <dsp:sp modelId="{814D5AC2-B7E6-4D8C-8DD0-F848E99C1FDC}">
      <dsp:nvSpPr>
        <dsp:cNvPr id="0" name=""/>
        <dsp:cNvSpPr/>
      </dsp:nvSpPr>
      <dsp:spPr>
        <a:xfrm rot="5400000">
          <a:off x="-154476" y="3806968"/>
          <a:ext cx="1029846" cy="720892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/>
            <a:t>5</a:t>
          </a:r>
          <a:endParaRPr lang="en-AU" sz="1600" b="1" kern="1200" dirty="0"/>
        </a:p>
      </dsp:txBody>
      <dsp:txXfrm rot="5400000">
        <a:off x="-154476" y="3806968"/>
        <a:ext cx="1029846" cy="720892"/>
      </dsp:txXfrm>
    </dsp:sp>
    <dsp:sp modelId="{1E4D9126-CC0F-44B9-8671-D410ECF6017B}">
      <dsp:nvSpPr>
        <dsp:cNvPr id="0" name=""/>
        <dsp:cNvSpPr/>
      </dsp:nvSpPr>
      <dsp:spPr>
        <a:xfrm rot="5400000">
          <a:off x="4454902" y="-81517"/>
          <a:ext cx="669400" cy="8137419"/>
        </a:xfrm>
        <a:prstGeom prst="round2Same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mengalami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penyakit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akibat</a:t>
          </a:r>
          <a:r>
            <a:rPr lang="en-US" sz="1600" kern="1200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rPr>
            <a:t>kerja</a:t>
          </a:r>
          <a:r>
            <a:rPr lang="id-ID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en-AU" sz="1600" kern="1200" dirty="0"/>
        </a:p>
      </dsp:txBody>
      <dsp:txXfrm rot="5400000">
        <a:off x="4454902" y="-81517"/>
        <a:ext cx="669400" cy="813741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C8EF3B-BF82-4386-9A06-FFC5626FD30A}">
      <dsp:nvSpPr>
        <dsp:cNvPr id="0" name=""/>
        <dsp:cNvSpPr/>
      </dsp:nvSpPr>
      <dsp:spPr>
        <a:xfrm rot="5400000">
          <a:off x="-363830" y="367857"/>
          <a:ext cx="2425536" cy="169787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err="1" smtClean="0">
              <a:latin typeface="Bernard MT Condensed" pitchFamily="18" charset="0"/>
            </a:rPr>
            <a:t>Lingkungan</a:t>
          </a:r>
          <a:r>
            <a:rPr lang="en-AU" sz="1800" kern="1200" dirty="0" smtClean="0">
              <a:latin typeface="Bernard MT Condensed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err="1" smtClean="0">
              <a:latin typeface="Bernard MT Condensed" pitchFamily="18" charset="0"/>
            </a:rPr>
            <a:t>Kerja</a:t>
          </a:r>
          <a:endParaRPr lang="en-AU" sz="1800" kern="1200" dirty="0">
            <a:latin typeface="Bernard MT Condensed" pitchFamily="18" charset="0"/>
          </a:endParaRPr>
        </a:p>
      </dsp:txBody>
      <dsp:txXfrm rot="5400000">
        <a:off x="-363830" y="367857"/>
        <a:ext cx="2425536" cy="1697875"/>
      </dsp:txXfrm>
    </dsp:sp>
    <dsp:sp modelId="{723F0ACE-2BC8-4B64-9116-2446C452CB9A}">
      <dsp:nvSpPr>
        <dsp:cNvPr id="0" name=""/>
        <dsp:cNvSpPr/>
      </dsp:nvSpPr>
      <dsp:spPr>
        <a:xfrm rot="5400000">
          <a:off x="4489794" y="-2787892"/>
          <a:ext cx="1576598" cy="716043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latin typeface="Bernard MT Condensed" pitchFamily="18" charset="0"/>
            </a:rPr>
            <a:t>Seorang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penjaga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sekolah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karena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berkelahi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dengan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pencuri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untuk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mempertahankan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benda</a:t>
          </a:r>
          <a:r>
            <a:rPr lang="en-US" sz="1600" kern="1200" dirty="0" smtClean="0">
              <a:latin typeface="Bernard MT Condensed" pitchFamily="18" charset="0"/>
            </a:rPr>
            <a:t> yang </a:t>
          </a:r>
          <a:r>
            <a:rPr lang="en-US" sz="1600" kern="1200" dirty="0" err="1" smtClean="0">
              <a:latin typeface="Bernard MT Condensed" pitchFamily="18" charset="0"/>
            </a:rPr>
            <a:t>dicuri</a:t>
          </a:r>
          <a:r>
            <a:rPr lang="en-US" sz="1600" kern="1200" dirty="0" smtClean="0">
              <a:latin typeface="Bernard MT Condensed" pitchFamily="18" charset="0"/>
            </a:rPr>
            <a:t>.</a:t>
          </a:r>
          <a:endParaRPr lang="en-AU" sz="1600" kern="1200" dirty="0">
            <a:latin typeface="Bernard MT Condensed" pitchFamily="18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ernard MT Condensed" pitchFamily="18" charset="0"/>
            </a:rPr>
            <a:t>PNS </a:t>
          </a:r>
          <a:r>
            <a:rPr lang="en-US" sz="1600" kern="1200" dirty="0" err="1" smtClean="0">
              <a:latin typeface="Bernard MT Condensed" pitchFamily="18" charset="0"/>
            </a:rPr>
            <a:t>ditugaskan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untuk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mengantarkan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surat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</a:t>
          </a:r>
          <a:r>
            <a:rPr lang="en-US" sz="1600" kern="1200" dirty="0" smtClean="0">
              <a:latin typeface="Bernard MT Condensed" pitchFamily="18" charset="0"/>
            </a:rPr>
            <a:t> unit </a:t>
          </a:r>
          <a:r>
            <a:rPr lang="en-US" sz="1600" kern="1200" dirty="0" err="1" smtClean="0">
              <a:latin typeface="Bernard MT Condensed" pitchFamily="18" charset="0"/>
            </a:rPr>
            <a:t>kerja</a:t>
          </a:r>
          <a:r>
            <a:rPr lang="en-US" sz="1600" kern="1200" dirty="0" smtClean="0">
              <a:latin typeface="Bernard MT Condensed" pitchFamily="18" charset="0"/>
            </a:rPr>
            <a:t> lain, </a:t>
          </a:r>
          <a:r>
            <a:rPr lang="en-US" sz="1600" kern="1200" dirty="0" err="1" smtClean="0">
              <a:latin typeface="Bernard MT Condensed" pitchFamily="18" charset="0"/>
            </a:rPr>
            <a:t>kemudian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kecelakaan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mengakibatkan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dunia</a:t>
          </a:r>
          <a:endParaRPr lang="en-AU" sz="1600" kern="1200" dirty="0">
            <a:latin typeface="Bernard MT Condensed" pitchFamily="18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ernard MT Condensed" pitchFamily="18" charset="0"/>
            </a:rPr>
            <a:t>PNS </a:t>
          </a:r>
          <a:r>
            <a:rPr lang="en-US" sz="1600" kern="1200" dirty="0" err="1" smtClean="0">
              <a:latin typeface="Bernard MT Condensed" pitchFamily="18" charset="0"/>
            </a:rPr>
            <a:t>dinas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kehutanan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luka-luka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bakar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serius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saat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bertugas</a:t>
          </a:r>
          <a:r>
            <a:rPr lang="en-US" sz="1600" kern="1200" dirty="0" smtClean="0">
              <a:latin typeface="Bernard MT Condensed" pitchFamily="18" charset="0"/>
            </a:rPr>
            <a:t>. </a:t>
          </a:r>
          <a:r>
            <a:rPr lang="en-US" sz="1600" kern="1200" dirty="0" err="1" smtClean="0">
              <a:latin typeface="Bernard MT Condensed" pitchFamily="18" charset="0"/>
            </a:rPr>
            <a:t>Dirawat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selama</a:t>
          </a:r>
          <a:r>
            <a:rPr lang="en-US" sz="1600" kern="1200" dirty="0" smtClean="0">
              <a:latin typeface="Bernard MT Condensed" pitchFamily="18" charset="0"/>
            </a:rPr>
            <a:t> 7 </a:t>
          </a:r>
          <a:r>
            <a:rPr lang="en-US" sz="1600" kern="1200" dirty="0" err="1" smtClean="0">
              <a:latin typeface="Bernard MT Condensed" pitchFamily="18" charset="0"/>
            </a:rPr>
            <a:t>hari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dunia</a:t>
          </a:r>
          <a:r>
            <a:rPr lang="en-US" sz="1600" kern="1200" dirty="0" smtClean="0">
              <a:latin typeface="Bernard MT Condensed" pitchFamily="18" charset="0"/>
            </a:rPr>
            <a:t>.</a:t>
          </a:r>
          <a:endParaRPr lang="en-AU" sz="1600" kern="1200" dirty="0">
            <a:latin typeface="Bernard MT Condensed" pitchFamily="18" charset="0"/>
          </a:endParaRPr>
        </a:p>
      </dsp:txBody>
      <dsp:txXfrm rot="5400000">
        <a:off x="4489794" y="-2787892"/>
        <a:ext cx="1576598" cy="7160436"/>
      </dsp:txXfrm>
    </dsp:sp>
    <dsp:sp modelId="{9013E5C2-5AF1-4E85-A992-4AF75B026748}">
      <dsp:nvSpPr>
        <dsp:cNvPr id="0" name=""/>
        <dsp:cNvSpPr/>
      </dsp:nvSpPr>
      <dsp:spPr>
        <a:xfrm rot="5400000">
          <a:off x="-363830" y="2620587"/>
          <a:ext cx="2425536" cy="169787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kern="1200" dirty="0" err="1" smtClean="0">
              <a:latin typeface="Bernard MT Condensed" pitchFamily="18" charset="0"/>
            </a:rPr>
            <a:t>Diluar</a:t>
          </a:r>
          <a:r>
            <a:rPr lang="en-AU" sz="1600" kern="1200" dirty="0" smtClean="0">
              <a:latin typeface="Bernard MT Condensed" pitchFamily="18" charset="0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kern="1200" dirty="0" err="1" smtClean="0">
              <a:latin typeface="Bernard MT Condensed" pitchFamily="18" charset="0"/>
            </a:rPr>
            <a:t>Lingkungan</a:t>
          </a:r>
          <a:r>
            <a:rPr lang="en-AU" sz="1600" kern="1200" dirty="0" smtClean="0">
              <a:latin typeface="Bernard MT Condensed" pitchFamily="18" charset="0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kern="1200" dirty="0" err="1" smtClean="0">
              <a:latin typeface="Bernard MT Condensed" pitchFamily="18" charset="0"/>
            </a:rPr>
            <a:t>Kerja</a:t>
          </a:r>
          <a:endParaRPr lang="en-AU" sz="1600" kern="1200" dirty="0">
            <a:latin typeface="Bernard MT Condensed" pitchFamily="18" charset="0"/>
          </a:endParaRPr>
        </a:p>
      </dsp:txBody>
      <dsp:txXfrm rot="5400000">
        <a:off x="-363830" y="2620587"/>
        <a:ext cx="2425536" cy="1697875"/>
      </dsp:txXfrm>
    </dsp:sp>
    <dsp:sp modelId="{5D70D496-4430-489E-A129-AA93DB8095EA}">
      <dsp:nvSpPr>
        <dsp:cNvPr id="0" name=""/>
        <dsp:cNvSpPr/>
      </dsp:nvSpPr>
      <dsp:spPr>
        <a:xfrm rot="5400000">
          <a:off x="4385344" y="-535162"/>
          <a:ext cx="1785498" cy="7160436"/>
        </a:xfrm>
        <a:prstGeom prst="round2Same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ernard MT Condensed" pitchFamily="18" charset="0"/>
            </a:rPr>
            <a:t>PNS </a:t>
          </a:r>
          <a:r>
            <a:rPr lang="en-US" sz="1600" kern="1200" dirty="0" err="1" smtClean="0">
              <a:latin typeface="Bernard MT Condensed" pitchFamily="18" charset="0"/>
            </a:rPr>
            <a:t>ditugaskan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menjadi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narasumber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ditengah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perjalanan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kecelakaan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dunia</a:t>
          </a:r>
          <a:r>
            <a:rPr lang="en-US" sz="1600" kern="1200" dirty="0" smtClean="0">
              <a:latin typeface="Bernard MT Condensed" pitchFamily="18" charset="0"/>
            </a:rPr>
            <a:t> (</a:t>
          </a:r>
          <a:r>
            <a:rPr lang="en-US" sz="1600" kern="1200" dirty="0" err="1" smtClean="0">
              <a:latin typeface="Bernard MT Condensed" pitchFamily="18" charset="0"/>
            </a:rPr>
            <a:t>tidak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melanggar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lintas</a:t>
          </a:r>
          <a:r>
            <a:rPr lang="en-US" sz="1600" kern="1200" dirty="0" smtClean="0">
              <a:latin typeface="Bernard MT Condensed" pitchFamily="18" charset="0"/>
            </a:rPr>
            <a:t>)</a:t>
          </a:r>
          <a:endParaRPr lang="en-AU" sz="1600" kern="1200" dirty="0">
            <a:latin typeface="Bernard MT Condensed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ernard MT Condensed" pitchFamily="18" charset="0"/>
            </a:rPr>
            <a:t>PNS </a:t>
          </a:r>
          <a:r>
            <a:rPr lang="en-US" sz="1600" kern="1200" dirty="0" err="1" smtClean="0">
              <a:latin typeface="Bernard MT Condensed" pitchFamily="18" charset="0"/>
            </a:rPr>
            <a:t>ditugaskan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mengantarkan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dokumen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instansi</a:t>
          </a:r>
          <a:r>
            <a:rPr lang="en-US" sz="1600" kern="1200" dirty="0" smtClean="0">
              <a:latin typeface="Bernard MT Condensed" pitchFamily="18" charset="0"/>
            </a:rPr>
            <a:t> lain, </a:t>
          </a:r>
          <a:r>
            <a:rPr lang="en-US" sz="1600" kern="1200" dirty="0" err="1" smtClean="0">
              <a:latin typeface="Bernard MT Condensed" pitchFamily="18" charset="0"/>
            </a:rPr>
            <a:t>kecelakan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lintas</a:t>
          </a:r>
          <a:r>
            <a:rPr lang="en-US" sz="1600" kern="1200" dirty="0" smtClean="0">
              <a:latin typeface="Bernard MT Condensed" pitchFamily="18" charset="0"/>
            </a:rPr>
            <a:t> (</a:t>
          </a:r>
          <a:r>
            <a:rPr lang="en-US" sz="1600" kern="1200" dirty="0" err="1" smtClean="0">
              <a:latin typeface="Bernard MT Condensed" pitchFamily="18" charset="0"/>
            </a:rPr>
            <a:t>tidak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melanggar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lintas</a:t>
          </a:r>
          <a:r>
            <a:rPr lang="en-US" sz="1600" kern="1200" dirty="0" smtClean="0">
              <a:latin typeface="Bernard MT Condensed" pitchFamily="18" charset="0"/>
            </a:rPr>
            <a:t>), </a:t>
          </a:r>
          <a:r>
            <a:rPr lang="en-US" sz="1600" kern="1200" dirty="0" err="1" smtClean="0">
              <a:latin typeface="Bernard MT Condensed" pitchFamily="18" charset="0"/>
            </a:rPr>
            <a:t>dirawat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selama</a:t>
          </a:r>
          <a:r>
            <a:rPr lang="en-US" sz="1600" kern="1200" dirty="0" smtClean="0">
              <a:latin typeface="Bernard MT Condensed" pitchFamily="18" charset="0"/>
            </a:rPr>
            <a:t> 2 </a:t>
          </a:r>
          <a:r>
            <a:rPr lang="en-US" sz="1600" kern="1200" dirty="0" err="1" smtClean="0">
              <a:latin typeface="Bernard MT Condensed" pitchFamily="18" charset="0"/>
            </a:rPr>
            <a:t>bulan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di</a:t>
          </a:r>
          <a:r>
            <a:rPr lang="en-US" sz="1600" kern="1200" dirty="0" smtClean="0">
              <a:latin typeface="Bernard MT Condensed" pitchFamily="18" charset="0"/>
            </a:rPr>
            <a:t> RS,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.</a:t>
          </a:r>
          <a:endParaRPr lang="id-ID" sz="1600" kern="1200" dirty="0" smtClean="0">
            <a:latin typeface="Bernard MT Condensed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ernard MT Condensed" pitchFamily="18" charset="0"/>
            </a:rPr>
            <a:t>PNS </a:t>
          </a:r>
          <a:r>
            <a:rPr lang="en-US" sz="1600" kern="1200" dirty="0" err="1" smtClean="0">
              <a:latin typeface="Bernard MT Condensed" pitchFamily="18" charset="0"/>
            </a:rPr>
            <a:t>Pemprov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Jatim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tugas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</a:t>
          </a:r>
          <a:r>
            <a:rPr lang="en-US" sz="1600" kern="1200" dirty="0" smtClean="0">
              <a:latin typeface="Bernard MT Condensed" pitchFamily="18" charset="0"/>
            </a:rPr>
            <a:t> Jakarta, </a:t>
          </a:r>
          <a:r>
            <a:rPr lang="en-US" sz="1600" kern="1200" dirty="0" err="1" smtClean="0">
              <a:latin typeface="Bernard MT Condensed" pitchFamily="18" charset="0"/>
            </a:rPr>
            <a:t>mendarat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darurat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di</a:t>
          </a:r>
          <a:r>
            <a:rPr lang="en-US" sz="1600" kern="1200" dirty="0" smtClean="0">
              <a:latin typeface="Bernard MT Condensed" pitchFamily="18" charset="0"/>
            </a:rPr>
            <a:t> Yogyakarta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melanjutkan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perjalanan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dengan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kereta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api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terjadi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kecelakaan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dunia</a:t>
          </a:r>
          <a:endParaRPr lang="en-US" sz="1600" kern="1200" dirty="0" smtClean="0">
            <a:latin typeface="Bernard MT Condensed" pitchFamily="18" charset="0"/>
          </a:endParaRPr>
        </a:p>
      </dsp:txBody>
      <dsp:txXfrm rot="5400000">
        <a:off x="4385344" y="-535162"/>
        <a:ext cx="1785498" cy="716043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305FA9-BA1B-4325-83A7-79F8AC4AF30C}">
      <dsp:nvSpPr>
        <dsp:cNvPr id="0" name=""/>
        <dsp:cNvSpPr/>
      </dsp:nvSpPr>
      <dsp:spPr>
        <a:xfrm>
          <a:off x="0" y="0"/>
          <a:ext cx="2828931" cy="2828931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718FC9C3-84A2-471E-A79D-B3814DE3AEF7}">
      <dsp:nvSpPr>
        <dsp:cNvPr id="0" name=""/>
        <dsp:cNvSpPr/>
      </dsp:nvSpPr>
      <dsp:spPr>
        <a:xfrm>
          <a:off x="1414465" y="0"/>
          <a:ext cx="7100886" cy="2828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baseline="0" dirty="0" smtClean="0"/>
            <a:t>PNS tugas belajar di Univ. Gadjah Mada, tour ke Candi Borobudur (program akademis), diperjalanan mengalami kecelakaan.</a:t>
          </a:r>
          <a:endParaRPr lang="en-AU" sz="2700" kern="1200" dirty="0"/>
        </a:p>
      </dsp:txBody>
      <dsp:txXfrm>
        <a:off x="1414465" y="0"/>
        <a:ext cx="7100886" cy="1343742"/>
      </dsp:txXfrm>
    </dsp:sp>
    <dsp:sp modelId="{5AAEF7AE-30EA-40FD-A414-81FDD5342613}">
      <dsp:nvSpPr>
        <dsp:cNvPr id="0" name=""/>
        <dsp:cNvSpPr/>
      </dsp:nvSpPr>
      <dsp:spPr>
        <a:xfrm>
          <a:off x="742594" y="1343742"/>
          <a:ext cx="1343742" cy="1343742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26B26263-EAEB-4FE3-827C-F4E8DD5800D1}">
      <dsp:nvSpPr>
        <dsp:cNvPr id="0" name=""/>
        <dsp:cNvSpPr/>
      </dsp:nvSpPr>
      <dsp:spPr>
        <a:xfrm>
          <a:off x="1414465" y="1343742"/>
          <a:ext cx="7100886" cy="1343742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baseline="0" dirty="0" smtClean="0"/>
            <a:t>Pada saat diklat mengikuti outbond dan kecelakaan.</a:t>
          </a:r>
          <a:endParaRPr lang="en-AU" sz="2700" kern="1200" dirty="0"/>
        </a:p>
      </dsp:txBody>
      <dsp:txXfrm>
        <a:off x="1414465" y="1343742"/>
        <a:ext cx="7100886" cy="134374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34E275-7F28-4D32-BC79-4F2C1E321544}">
      <dsp:nvSpPr>
        <dsp:cNvPr id="0" name=""/>
        <dsp:cNvSpPr/>
      </dsp:nvSpPr>
      <dsp:spPr>
        <a:xfrm>
          <a:off x="0" y="37331"/>
          <a:ext cx="8072494" cy="1342574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baseline="0" dirty="0" smtClean="0"/>
            <a:t>Lurah saat liburan dianiaya oleh orang yang tidak setuju atas pembebasan lahan.</a:t>
          </a:r>
          <a:endParaRPr lang="en-AU" sz="2400" kern="1200" dirty="0"/>
        </a:p>
      </dsp:txBody>
      <dsp:txXfrm>
        <a:off x="0" y="37331"/>
        <a:ext cx="8072494" cy="1342574"/>
      </dsp:txXfrm>
    </dsp:sp>
    <dsp:sp modelId="{86C9CD32-6776-41CD-8C2D-A8C06E22EB2B}">
      <dsp:nvSpPr>
        <dsp:cNvPr id="0" name=""/>
        <dsp:cNvSpPr/>
      </dsp:nvSpPr>
      <dsp:spPr>
        <a:xfrm>
          <a:off x="0" y="1449026"/>
          <a:ext cx="8072494" cy="1342574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baseline="0" dirty="0" smtClean="0"/>
            <a:t>Komandan Satpol PP yang dianiaya oleh pedagang kaki lima pada malam hari dirumahnya akibat menertibkan pedagang kaki lima</a:t>
          </a:r>
          <a:r>
            <a:rPr lang="en-US" sz="2400" kern="1200" baseline="0" dirty="0" smtClean="0"/>
            <a:t>.</a:t>
          </a:r>
          <a:endParaRPr lang="en-AU" sz="2400" kern="1200" dirty="0"/>
        </a:p>
      </dsp:txBody>
      <dsp:txXfrm>
        <a:off x="0" y="1449026"/>
        <a:ext cx="8072494" cy="134257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0D1FEF-26EF-4A35-9318-B568F9F8426C}">
      <dsp:nvSpPr>
        <dsp:cNvPr id="0" name=""/>
        <dsp:cNvSpPr/>
      </dsp:nvSpPr>
      <dsp:spPr>
        <a:xfrm>
          <a:off x="0" y="43036"/>
          <a:ext cx="8229600" cy="164970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baseline="0" dirty="0" smtClean="0"/>
            <a:t>PNS </a:t>
          </a:r>
          <a:r>
            <a:rPr lang="en-US" sz="3000" kern="1200" baseline="0" dirty="0" err="1" smtClean="0"/>
            <a:t>berangkat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kantor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tidak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melewati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jalan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biasa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karena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ada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perbaikan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jalan</a:t>
          </a:r>
          <a:r>
            <a:rPr lang="en-US" sz="3000" kern="1200" baseline="0" dirty="0" smtClean="0"/>
            <a:t>, </a:t>
          </a:r>
          <a:r>
            <a:rPr lang="en-US" sz="3000" kern="1200" baseline="0" dirty="0" err="1" smtClean="0"/>
            <a:t>lalu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terjadi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kecelakaan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di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jalan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itu</a:t>
          </a:r>
          <a:r>
            <a:rPr lang="en-US" sz="3000" kern="1200" baseline="0" dirty="0" smtClean="0"/>
            <a:t>.</a:t>
          </a:r>
          <a:endParaRPr lang="id-ID" sz="3000" kern="1200" baseline="0" dirty="0"/>
        </a:p>
      </dsp:txBody>
      <dsp:txXfrm>
        <a:off x="0" y="43036"/>
        <a:ext cx="8229600" cy="1649700"/>
      </dsp:txXfrm>
    </dsp:sp>
    <dsp:sp modelId="{8F7A7548-5471-45E1-80CC-8A4D88D0BDC6}">
      <dsp:nvSpPr>
        <dsp:cNvPr id="0" name=""/>
        <dsp:cNvSpPr/>
      </dsp:nvSpPr>
      <dsp:spPr>
        <a:xfrm>
          <a:off x="0" y="1779136"/>
          <a:ext cx="8229600" cy="164970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baseline="0" dirty="0" smtClean="0"/>
            <a:t>PNS </a:t>
          </a:r>
          <a:r>
            <a:rPr lang="en-US" sz="3000" kern="1200" baseline="0" dirty="0" err="1" smtClean="0"/>
            <a:t>berangkat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kantor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tidak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melewati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jalan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biasa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karena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ada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perbaikan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jalan</a:t>
          </a:r>
          <a:r>
            <a:rPr lang="en-US" sz="3000" kern="1200" baseline="0" dirty="0" smtClean="0"/>
            <a:t>, </a:t>
          </a:r>
          <a:r>
            <a:rPr lang="en-US" sz="3000" kern="1200" baseline="0" dirty="0" err="1" smtClean="0"/>
            <a:t>lalu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terjadi</a:t>
          </a:r>
          <a:r>
            <a:rPr lang="en-US" sz="3000" kern="1200" baseline="0" dirty="0" smtClean="0"/>
            <a:t> </a:t>
          </a:r>
          <a:r>
            <a:rPr lang="en-US" sz="3000" b="1" kern="1200" baseline="0" dirty="0" err="1" smtClean="0"/>
            <a:t>kecelakaan</a:t>
          </a:r>
          <a:r>
            <a:rPr lang="en-US" sz="3000" kern="1200" baseline="0" dirty="0" smtClean="0"/>
            <a:t> </a:t>
          </a:r>
          <a:r>
            <a:rPr lang="id-ID" sz="3000" b="1" kern="1200" baseline="0" dirty="0" smtClean="0"/>
            <a:t>tunggal</a:t>
          </a:r>
          <a:r>
            <a:rPr lang="id-ID" sz="3000" kern="1200" baseline="0" dirty="0" smtClean="0"/>
            <a:t> </a:t>
          </a:r>
          <a:r>
            <a:rPr lang="en-US" sz="3000" kern="1200" baseline="0" dirty="0" err="1" smtClean="0"/>
            <a:t>di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jalan</a:t>
          </a:r>
          <a:r>
            <a:rPr lang="en-US" sz="3000" kern="1200" baseline="0" dirty="0" smtClean="0"/>
            <a:t> </a:t>
          </a:r>
          <a:r>
            <a:rPr lang="en-US" sz="3000" kern="1200" baseline="0" dirty="0" err="1" smtClean="0"/>
            <a:t>itu</a:t>
          </a:r>
          <a:r>
            <a:rPr lang="en-US" sz="3000" kern="1200" baseline="0" dirty="0" smtClean="0"/>
            <a:t>.</a:t>
          </a:r>
          <a:endParaRPr lang="en-AU" sz="3000" kern="1200" dirty="0"/>
        </a:p>
      </dsp:txBody>
      <dsp:txXfrm>
        <a:off x="0" y="1779136"/>
        <a:ext cx="8229600" cy="16497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4201F0-AE68-4A70-A6E6-ABBFD27BCEBC}">
      <dsp:nvSpPr>
        <dsp:cNvPr id="0" name=""/>
        <dsp:cNvSpPr/>
      </dsp:nvSpPr>
      <dsp:spPr>
        <a:xfrm>
          <a:off x="0" y="93208"/>
          <a:ext cx="8229600" cy="1398515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baseline="0" dirty="0" smtClean="0"/>
            <a:t>Polisi kehutanan didiagnosa menderita sakit paru-paru karena sering memadamkan kebakaran hutan.</a:t>
          </a:r>
          <a:endParaRPr lang="en-AU" sz="2500" kern="1200" dirty="0"/>
        </a:p>
      </dsp:txBody>
      <dsp:txXfrm>
        <a:off x="0" y="93208"/>
        <a:ext cx="8229600" cy="1398515"/>
      </dsp:txXfrm>
    </dsp:sp>
    <dsp:sp modelId="{CE31CE8D-7DE4-414F-916A-296057B738A9}">
      <dsp:nvSpPr>
        <dsp:cNvPr id="0" name=""/>
        <dsp:cNvSpPr/>
      </dsp:nvSpPr>
      <dsp:spPr>
        <a:xfrm>
          <a:off x="0" y="1563723"/>
          <a:ext cx="8229600" cy="1398515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baseline="0" dirty="0" smtClean="0">
              <a:solidFill>
                <a:schemeClr val="tx1">
                  <a:lumMod val="95000"/>
                  <a:lumOff val="5000"/>
                </a:schemeClr>
              </a:solidFill>
            </a:rPr>
            <a:t>Radiografer Rumah Sakit didiagnosa penyakit yang disebabkan energi radiasi.</a:t>
          </a:r>
          <a:endParaRPr lang="en-AU" sz="25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0" y="1563723"/>
        <a:ext cx="8229600" cy="1398515"/>
      </dsp:txXfrm>
    </dsp:sp>
    <dsp:sp modelId="{E0960F24-B402-4570-A520-56F5C1994BDA}">
      <dsp:nvSpPr>
        <dsp:cNvPr id="0" name=""/>
        <dsp:cNvSpPr/>
      </dsp:nvSpPr>
      <dsp:spPr>
        <a:xfrm>
          <a:off x="0" y="3034239"/>
          <a:ext cx="8229600" cy="1398515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baseline="0" dirty="0" smtClean="0"/>
            <a:t>Apoteker yang bertugas di pelayanan farmasi klinik, setelah pensiun selama 5 tahun didiagnosa menderita penyakit kulit yang disebabkan oleh penyebab fisik, kimia, atau biologi.</a:t>
          </a:r>
          <a:endParaRPr lang="en-AU" sz="2500" kern="1200" dirty="0"/>
        </a:p>
      </dsp:txBody>
      <dsp:txXfrm>
        <a:off x="0" y="3034239"/>
        <a:ext cx="8229600" cy="139851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F06EB7-AFC7-452C-A1F6-A226F2A1C650}">
      <dsp:nvSpPr>
        <dsp:cNvPr id="0" name=""/>
        <dsp:cNvSpPr/>
      </dsp:nvSpPr>
      <dsp:spPr>
        <a:xfrm rot="10800000">
          <a:off x="857302" y="0"/>
          <a:ext cx="6715151" cy="108576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8791" tIns="68580" rIns="128016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M</a:t>
          </a:r>
          <a:r>
            <a:rPr lang="id-ID" sz="1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eninggal dunia dalam dan karena menjalankan tugas kewajibannya; atau</a:t>
          </a:r>
          <a:endParaRPr lang="id-ID" sz="18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857302" y="0"/>
        <a:ext cx="6715151" cy="1085762"/>
      </dsp:txXfrm>
    </dsp:sp>
    <dsp:sp modelId="{44CF56F1-F22C-4170-AE5D-3E8086C8DB0C}">
      <dsp:nvSpPr>
        <dsp:cNvPr id="0" name=""/>
        <dsp:cNvSpPr/>
      </dsp:nvSpPr>
      <dsp:spPr>
        <a:xfrm>
          <a:off x="23052" y="0"/>
          <a:ext cx="1085762" cy="1085762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FCCD64D-541F-4BFD-8B24-578FB17E083F}">
      <dsp:nvSpPr>
        <dsp:cNvPr id="0" name=""/>
        <dsp:cNvSpPr/>
      </dsp:nvSpPr>
      <dsp:spPr>
        <a:xfrm rot="10800000">
          <a:off x="571515" y="1238098"/>
          <a:ext cx="7000938" cy="1749738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8791" tIns="68580" rIns="128016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Meninggal dunia dalam keadaan yang ada hubungannya dengan dinas, sehingga kematiannya itu disamakan dengan meninggal dunia dalam dan karena menjalankan tugas kewajibannya; atau</a:t>
          </a:r>
          <a:endParaRPr lang="id-ID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571515" y="1238098"/>
        <a:ext cx="7000938" cy="1749738"/>
      </dsp:txXfrm>
    </dsp:sp>
    <dsp:sp modelId="{7BF0C63B-4702-44AB-847C-854DF2001029}">
      <dsp:nvSpPr>
        <dsp:cNvPr id="0" name=""/>
        <dsp:cNvSpPr/>
      </dsp:nvSpPr>
      <dsp:spPr>
        <a:xfrm>
          <a:off x="23052" y="1485288"/>
          <a:ext cx="1085762" cy="1085762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7FA4DCF-73CA-44F0-86ED-19BB74D56412}">
      <dsp:nvSpPr>
        <dsp:cNvPr id="0" name=""/>
        <dsp:cNvSpPr/>
      </dsp:nvSpPr>
      <dsp:spPr>
        <a:xfrm rot="10800000">
          <a:off x="857302" y="3105074"/>
          <a:ext cx="6715151" cy="108576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8791" tIns="68580" rIns="128016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Meninggal dunia karena perbuatan anasir yang tidak bertanggung jawab ataupun sebagai akibat tindakan terhadap anasir itu.</a:t>
          </a:r>
          <a:endParaRPr lang="en-US" sz="18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857302" y="3105074"/>
        <a:ext cx="6715151" cy="1085762"/>
      </dsp:txXfrm>
    </dsp:sp>
    <dsp:sp modelId="{21B685F9-BE60-44BB-85B0-58338B092CA6}">
      <dsp:nvSpPr>
        <dsp:cNvPr id="0" name=""/>
        <dsp:cNvSpPr/>
      </dsp:nvSpPr>
      <dsp:spPr>
        <a:xfrm>
          <a:off x="23052" y="3105074"/>
          <a:ext cx="1085762" cy="1085762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23D017-DF77-4D61-B67C-03B0D9EB3AC0}">
      <dsp:nvSpPr>
        <dsp:cNvPr id="0" name=""/>
        <dsp:cNvSpPr/>
      </dsp:nvSpPr>
      <dsp:spPr>
        <a:xfrm rot="5400000">
          <a:off x="-395173" y="404692"/>
          <a:ext cx="2634491" cy="1844144"/>
        </a:xfrm>
        <a:prstGeom prst="chevron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800" b="0" kern="1200" dirty="0" smtClean="0">
            <a:latin typeface="Bernard MT Condensed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b="0" kern="1200" dirty="0" err="1" smtClean="0">
              <a:latin typeface="Bernard MT Condensed" pitchFamily="18" charset="0"/>
            </a:rPr>
            <a:t>Dalam</a:t>
          </a:r>
          <a:endParaRPr lang="en-AU" sz="1800" b="0" kern="1200" dirty="0" smtClean="0">
            <a:latin typeface="Bernard MT Condensed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kern="1200" dirty="0" smtClean="0">
              <a:latin typeface="Bernard MT Condensed" pitchFamily="18" charset="0"/>
            </a:rPr>
            <a:t>Lingkungan</a:t>
          </a:r>
          <a:endParaRPr lang="en-AU" sz="1800" b="0" kern="1200" dirty="0" smtClean="0">
            <a:latin typeface="Bernard MT Condensed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kern="1200" dirty="0" smtClean="0">
              <a:latin typeface="Bernard MT Condensed" pitchFamily="18" charset="0"/>
            </a:rPr>
            <a:t> Kerja</a:t>
          </a:r>
          <a:endParaRPr lang="en-AU" sz="1800" b="0" kern="1200" dirty="0">
            <a:latin typeface="Bernard MT Condensed" pitchFamily="18" charset="0"/>
          </a:endParaRPr>
        </a:p>
      </dsp:txBody>
      <dsp:txXfrm rot="5400000">
        <a:off x="-395173" y="404692"/>
        <a:ext cx="2634491" cy="1844144"/>
      </dsp:txXfrm>
    </dsp:sp>
    <dsp:sp modelId="{27D8152E-9D48-4085-85BB-4488D6C6B8E8}">
      <dsp:nvSpPr>
        <dsp:cNvPr id="0" name=""/>
        <dsp:cNvSpPr/>
      </dsp:nvSpPr>
      <dsp:spPr>
        <a:xfrm rot="5400000">
          <a:off x="4167948" y="-2319434"/>
          <a:ext cx="1723617" cy="63712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AU" sz="1800" kern="1200" dirty="0">
            <a:latin typeface="Bernard MT Condensed" pitchFamily="18" charset="0"/>
          </a:endParaRPr>
        </a:p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latin typeface="Bernard MT Condensed" pitchFamily="18" charset="0"/>
            </a:rPr>
            <a:t>Seorang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penjaga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sekolah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karena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berkelahi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dengan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pencuri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untuk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mempertahankan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benda</a:t>
          </a:r>
          <a:r>
            <a:rPr lang="en-US" sz="1600" kern="1200" dirty="0" smtClean="0">
              <a:latin typeface="Bernard MT Condensed" pitchFamily="18" charset="0"/>
            </a:rPr>
            <a:t> yang </a:t>
          </a:r>
          <a:r>
            <a:rPr lang="en-US" sz="1600" kern="1200" dirty="0" err="1" smtClean="0">
              <a:latin typeface="Bernard MT Condensed" pitchFamily="18" charset="0"/>
            </a:rPr>
            <a:t>dicuri</a:t>
          </a:r>
          <a:endParaRPr lang="en-AU" sz="1600" kern="1200" dirty="0">
            <a:latin typeface="Bernard MT Condensed" pitchFamily="18" charset="0"/>
          </a:endParaRPr>
        </a:p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ernard MT Condensed" pitchFamily="18" charset="0"/>
            </a:rPr>
            <a:t>PNS </a:t>
          </a:r>
          <a:r>
            <a:rPr lang="en-US" sz="1600" kern="1200" dirty="0" err="1" smtClean="0">
              <a:latin typeface="Bernard MT Condensed" pitchFamily="18" charset="0"/>
            </a:rPr>
            <a:t>ditugaskan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untuk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mengantarkan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surat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</a:t>
          </a:r>
          <a:r>
            <a:rPr lang="en-US" sz="1600" kern="1200" dirty="0" smtClean="0">
              <a:latin typeface="Bernard MT Condensed" pitchFamily="18" charset="0"/>
            </a:rPr>
            <a:t> unit </a:t>
          </a:r>
          <a:r>
            <a:rPr lang="en-US" sz="1600" kern="1200" dirty="0" err="1" smtClean="0">
              <a:latin typeface="Bernard MT Condensed" pitchFamily="18" charset="0"/>
            </a:rPr>
            <a:t>kerja</a:t>
          </a:r>
          <a:r>
            <a:rPr lang="en-US" sz="1600" kern="1200" dirty="0" smtClean="0">
              <a:latin typeface="Bernard MT Condensed" pitchFamily="18" charset="0"/>
            </a:rPr>
            <a:t> lain, </a:t>
          </a:r>
          <a:r>
            <a:rPr lang="en-US" sz="1600" kern="1200" dirty="0" err="1" smtClean="0">
              <a:latin typeface="Bernard MT Condensed" pitchFamily="18" charset="0"/>
            </a:rPr>
            <a:t>kemudian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kecelakaan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mengakibatkan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dunia</a:t>
          </a:r>
          <a:endParaRPr lang="en-AU" sz="1600" kern="1200" dirty="0">
            <a:latin typeface="Bernard MT Condensed" pitchFamily="18" charset="0"/>
          </a:endParaRPr>
        </a:p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ernard MT Condensed" pitchFamily="18" charset="0"/>
            </a:rPr>
            <a:t>PNS </a:t>
          </a:r>
          <a:r>
            <a:rPr lang="en-US" sz="1600" kern="1200" dirty="0" err="1" smtClean="0">
              <a:latin typeface="Bernard MT Condensed" pitchFamily="18" charset="0"/>
            </a:rPr>
            <a:t>dinas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kehutanan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luka-luka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bakar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serius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saat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bertugas</a:t>
          </a:r>
          <a:r>
            <a:rPr lang="en-US" sz="1600" kern="1200" dirty="0" smtClean="0">
              <a:latin typeface="Bernard MT Condensed" pitchFamily="18" charset="0"/>
            </a:rPr>
            <a:t>. </a:t>
          </a:r>
          <a:r>
            <a:rPr lang="en-US" sz="1600" kern="1200" dirty="0" err="1" smtClean="0">
              <a:latin typeface="Bernard MT Condensed" pitchFamily="18" charset="0"/>
            </a:rPr>
            <a:t>Dirawat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selama</a:t>
          </a:r>
          <a:r>
            <a:rPr lang="en-US" sz="1600" kern="1200" dirty="0" smtClean="0">
              <a:latin typeface="Bernard MT Condensed" pitchFamily="18" charset="0"/>
            </a:rPr>
            <a:t> 7 </a:t>
          </a:r>
          <a:r>
            <a:rPr lang="en-US" sz="1600" kern="1200" dirty="0" err="1" smtClean="0">
              <a:latin typeface="Bernard MT Condensed" pitchFamily="18" charset="0"/>
            </a:rPr>
            <a:t>hari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lalu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meninggal</a:t>
          </a:r>
          <a:r>
            <a:rPr lang="en-US" sz="1600" kern="1200" dirty="0" smtClean="0">
              <a:latin typeface="Bernard MT Condensed" pitchFamily="18" charset="0"/>
            </a:rPr>
            <a:t> </a:t>
          </a:r>
          <a:r>
            <a:rPr lang="en-US" sz="1600" kern="1200" dirty="0" err="1" smtClean="0">
              <a:latin typeface="Bernard MT Condensed" pitchFamily="18" charset="0"/>
            </a:rPr>
            <a:t>dunia</a:t>
          </a:r>
          <a:r>
            <a:rPr lang="en-US" sz="1600" kern="1200" dirty="0" smtClean="0">
              <a:latin typeface="Bernard MT Condensed" pitchFamily="18" charset="0"/>
            </a:rPr>
            <a:t>.</a:t>
          </a:r>
          <a:endParaRPr lang="en-AU" sz="1600" kern="1200" dirty="0">
            <a:latin typeface="Bernard MT Condensed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AU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AU" sz="1200" kern="1200" dirty="0"/>
        </a:p>
      </dsp:txBody>
      <dsp:txXfrm rot="5400000">
        <a:off x="4167948" y="-2319434"/>
        <a:ext cx="1723617" cy="6371225"/>
      </dsp:txXfrm>
    </dsp:sp>
    <dsp:sp modelId="{0CD5DA1A-A65D-4532-BE57-70821BA9A733}">
      <dsp:nvSpPr>
        <dsp:cNvPr id="0" name=""/>
        <dsp:cNvSpPr/>
      </dsp:nvSpPr>
      <dsp:spPr>
        <a:xfrm rot="5400000">
          <a:off x="-395173" y="2756972"/>
          <a:ext cx="2634491" cy="1844144"/>
        </a:xfrm>
        <a:prstGeom prst="chevron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>
            <a:latin typeface="Bernard MT Condensed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Bernard MT Condensed" pitchFamily="18" charset="0"/>
            </a:rPr>
            <a:t>Diluar</a:t>
          </a:r>
          <a:r>
            <a:rPr lang="en-US" sz="1800" kern="1200" dirty="0" smtClean="0">
              <a:latin typeface="Bernard MT Condensed" pitchFamily="18" charset="0"/>
            </a:rPr>
            <a:t>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Bernard MT Condensed" pitchFamily="18" charset="0"/>
            </a:rPr>
            <a:t>Lingkungan</a:t>
          </a:r>
          <a:endParaRPr lang="en-US" sz="1800" kern="1200" dirty="0" smtClean="0">
            <a:latin typeface="Bernard MT Condensed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Bernard MT Condensed" pitchFamily="18" charset="0"/>
            </a:rPr>
            <a:t> </a:t>
          </a:r>
          <a:r>
            <a:rPr lang="en-US" sz="1800" kern="1200" dirty="0" err="1" smtClean="0">
              <a:latin typeface="Bernard MT Condensed" pitchFamily="18" charset="0"/>
            </a:rPr>
            <a:t>Kerja</a:t>
          </a:r>
          <a:endParaRPr lang="en-US" sz="1800" kern="1200" dirty="0">
            <a:latin typeface="Bernard MT Condensed" pitchFamily="18" charset="0"/>
          </a:endParaRPr>
        </a:p>
      </dsp:txBody>
      <dsp:txXfrm rot="5400000">
        <a:off x="-395173" y="2756972"/>
        <a:ext cx="2634491" cy="1844144"/>
      </dsp:txXfrm>
    </dsp:sp>
    <dsp:sp modelId="{227CDF38-88D4-4BBD-8378-A00D6314B891}">
      <dsp:nvSpPr>
        <dsp:cNvPr id="0" name=""/>
        <dsp:cNvSpPr/>
      </dsp:nvSpPr>
      <dsp:spPr>
        <a:xfrm rot="5400000">
          <a:off x="4267541" y="32395"/>
          <a:ext cx="1524430" cy="63712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Bernard MT Condensed" pitchFamily="18" charset="0"/>
            </a:rPr>
            <a:t>PNS </a:t>
          </a:r>
          <a:r>
            <a:rPr lang="en-US" sz="1400" kern="1200" dirty="0" err="1" smtClean="0">
              <a:latin typeface="Bernard MT Condensed" pitchFamily="18" charset="0"/>
            </a:rPr>
            <a:t>ditugaskan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menjadi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narasumber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ditengah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perjalanan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kecelakaan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meninggal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dunia</a:t>
          </a:r>
          <a:r>
            <a:rPr lang="en-US" sz="1400" kern="1200" dirty="0" smtClean="0">
              <a:latin typeface="Bernard MT Condensed" pitchFamily="18" charset="0"/>
            </a:rPr>
            <a:t> (</a:t>
          </a:r>
          <a:r>
            <a:rPr lang="en-US" sz="1400" kern="1200" dirty="0" err="1" smtClean="0">
              <a:latin typeface="Bernard MT Condensed" pitchFamily="18" charset="0"/>
            </a:rPr>
            <a:t>tidak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melanggar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lalu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lintas</a:t>
          </a:r>
          <a:r>
            <a:rPr lang="en-US" sz="1400" kern="1200" dirty="0" smtClean="0">
              <a:latin typeface="Bernard MT Condensed" pitchFamily="18" charset="0"/>
            </a:rPr>
            <a:t>)</a:t>
          </a:r>
          <a:endParaRPr lang="en-AU" sz="1400" kern="1200" dirty="0">
            <a:latin typeface="Bernard MT Condensed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Bernard MT Condensed" pitchFamily="18" charset="0"/>
            </a:rPr>
            <a:t>PNS </a:t>
          </a:r>
          <a:r>
            <a:rPr lang="en-US" sz="1400" kern="1200" dirty="0" err="1" smtClean="0">
              <a:latin typeface="Bernard MT Condensed" pitchFamily="18" charset="0"/>
            </a:rPr>
            <a:t>ditugaskan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mengantarkan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dokumen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ke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instansi</a:t>
          </a:r>
          <a:r>
            <a:rPr lang="en-US" sz="1400" kern="1200" dirty="0" smtClean="0">
              <a:latin typeface="Bernard MT Condensed" pitchFamily="18" charset="0"/>
            </a:rPr>
            <a:t> lain, </a:t>
          </a:r>
          <a:r>
            <a:rPr lang="en-US" sz="1400" kern="1200" dirty="0" err="1" smtClean="0">
              <a:latin typeface="Bernard MT Condensed" pitchFamily="18" charset="0"/>
            </a:rPr>
            <a:t>kecelakan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lalu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lintas</a:t>
          </a:r>
          <a:r>
            <a:rPr lang="en-US" sz="1400" kern="1200" dirty="0" smtClean="0">
              <a:latin typeface="Bernard MT Condensed" pitchFamily="18" charset="0"/>
            </a:rPr>
            <a:t> (</a:t>
          </a:r>
          <a:r>
            <a:rPr lang="en-US" sz="1400" kern="1200" dirty="0" err="1" smtClean="0">
              <a:latin typeface="Bernard MT Condensed" pitchFamily="18" charset="0"/>
            </a:rPr>
            <a:t>tidak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melanggar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lalu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lintas</a:t>
          </a:r>
          <a:r>
            <a:rPr lang="en-US" sz="1400" kern="1200" dirty="0" smtClean="0">
              <a:latin typeface="Bernard MT Condensed" pitchFamily="18" charset="0"/>
            </a:rPr>
            <a:t>), </a:t>
          </a:r>
          <a:r>
            <a:rPr lang="en-US" sz="1400" kern="1200" dirty="0" err="1" smtClean="0">
              <a:latin typeface="Bernard MT Condensed" pitchFamily="18" charset="0"/>
            </a:rPr>
            <a:t>dirawat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selama</a:t>
          </a:r>
          <a:r>
            <a:rPr lang="en-US" sz="1400" kern="1200" dirty="0" smtClean="0">
              <a:latin typeface="Bernard MT Condensed" pitchFamily="18" charset="0"/>
            </a:rPr>
            <a:t> 2 </a:t>
          </a:r>
          <a:r>
            <a:rPr lang="en-US" sz="1400" kern="1200" dirty="0" err="1" smtClean="0">
              <a:latin typeface="Bernard MT Condensed" pitchFamily="18" charset="0"/>
            </a:rPr>
            <a:t>bulan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di</a:t>
          </a:r>
          <a:r>
            <a:rPr lang="en-US" sz="1400" kern="1200" dirty="0" smtClean="0">
              <a:latin typeface="Bernard MT Condensed" pitchFamily="18" charset="0"/>
            </a:rPr>
            <a:t> RS, </a:t>
          </a:r>
          <a:r>
            <a:rPr lang="en-US" sz="1400" kern="1200" dirty="0" err="1" smtClean="0">
              <a:latin typeface="Bernard MT Condensed" pitchFamily="18" charset="0"/>
            </a:rPr>
            <a:t>lalu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meninggal</a:t>
          </a:r>
          <a:r>
            <a:rPr lang="en-US" sz="1400" kern="1200" dirty="0" smtClean="0">
              <a:latin typeface="Bernard MT Condensed" pitchFamily="18" charset="0"/>
            </a:rPr>
            <a:t>.</a:t>
          </a:r>
          <a:endParaRPr lang="id-ID" sz="1400" kern="1200" dirty="0" smtClean="0">
            <a:latin typeface="Bernard MT Condensed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Bernard MT Condensed" pitchFamily="18" charset="0"/>
            </a:rPr>
            <a:t>PNS </a:t>
          </a:r>
          <a:r>
            <a:rPr lang="en-US" sz="1400" kern="1200" dirty="0" err="1" smtClean="0">
              <a:latin typeface="Bernard MT Condensed" pitchFamily="18" charset="0"/>
            </a:rPr>
            <a:t>Pemprov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Jatim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tugas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ke</a:t>
          </a:r>
          <a:r>
            <a:rPr lang="en-US" sz="1400" kern="1200" dirty="0" smtClean="0">
              <a:latin typeface="Bernard MT Condensed" pitchFamily="18" charset="0"/>
            </a:rPr>
            <a:t> Jakarta, </a:t>
          </a:r>
          <a:r>
            <a:rPr lang="en-US" sz="1400" kern="1200" dirty="0" err="1" smtClean="0">
              <a:latin typeface="Bernard MT Condensed" pitchFamily="18" charset="0"/>
            </a:rPr>
            <a:t>mendarat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darurat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di</a:t>
          </a:r>
          <a:r>
            <a:rPr lang="en-US" sz="1400" kern="1200" dirty="0" smtClean="0">
              <a:latin typeface="Bernard MT Condensed" pitchFamily="18" charset="0"/>
            </a:rPr>
            <a:t> Yogyakarta </a:t>
          </a:r>
          <a:r>
            <a:rPr lang="en-US" sz="1400" kern="1200" dirty="0" err="1" smtClean="0">
              <a:latin typeface="Bernard MT Condensed" pitchFamily="18" charset="0"/>
            </a:rPr>
            <a:t>lalu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melanjutkan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perjalanan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dengan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kereta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api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lalu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terjadi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kecelakaan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dan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meningal</a:t>
          </a:r>
          <a:r>
            <a:rPr lang="en-US" sz="1400" kern="1200" dirty="0" smtClean="0">
              <a:latin typeface="Bernard MT Condensed" pitchFamily="18" charset="0"/>
            </a:rPr>
            <a:t> </a:t>
          </a:r>
          <a:r>
            <a:rPr lang="en-US" sz="1400" kern="1200" dirty="0" err="1" smtClean="0">
              <a:latin typeface="Bernard MT Condensed" pitchFamily="18" charset="0"/>
            </a:rPr>
            <a:t>dunia</a:t>
          </a:r>
          <a:endParaRPr lang="en-US" sz="1400" kern="1200" dirty="0" smtClean="0">
            <a:latin typeface="Bernard MT Condensed" pitchFamily="18" charset="0"/>
          </a:endParaRPr>
        </a:p>
      </dsp:txBody>
      <dsp:txXfrm rot="5400000">
        <a:off x="4267541" y="32395"/>
        <a:ext cx="1524430" cy="637122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467F91-571A-4FB8-83F7-EFE9CC698512}">
      <dsp:nvSpPr>
        <dsp:cNvPr id="0" name=""/>
        <dsp:cNvSpPr/>
      </dsp:nvSpPr>
      <dsp:spPr>
        <a:xfrm>
          <a:off x="0" y="425185"/>
          <a:ext cx="8229600" cy="954719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baseline="0" dirty="0" smtClean="0"/>
            <a:t>PNS </a:t>
          </a:r>
          <a:r>
            <a:rPr lang="en-US" sz="2400" kern="1200" baseline="0" dirty="0" err="1" smtClean="0"/>
            <a:t>berangkat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ke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kantor</a:t>
          </a:r>
          <a:r>
            <a:rPr lang="en-US" sz="2400" kern="1200" baseline="0" dirty="0" smtClean="0"/>
            <a:t> jam 06.00 </a:t>
          </a:r>
          <a:r>
            <a:rPr lang="en-US" sz="2400" kern="1200" baseline="0" dirty="0" err="1" smtClean="0"/>
            <a:t>pagi</a:t>
          </a:r>
          <a:r>
            <a:rPr lang="en-US" sz="2400" kern="1200" baseline="0" dirty="0" smtClean="0"/>
            <a:t> </a:t>
          </a:r>
          <a:r>
            <a:rPr lang="id-ID" sz="2400" kern="1200" baseline="0" dirty="0" smtClean="0"/>
            <a:t>diperjalanannya kecelakaan bukan karena kesalahannya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lalu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meninggal</a:t>
          </a:r>
          <a:endParaRPr lang="id-ID" sz="2400" kern="1200" baseline="0" dirty="0"/>
        </a:p>
      </dsp:txBody>
      <dsp:txXfrm>
        <a:off x="0" y="425185"/>
        <a:ext cx="8229600" cy="954719"/>
      </dsp:txXfrm>
    </dsp:sp>
    <dsp:sp modelId="{6DF42FEB-DA9C-44CC-98AC-B099D897C0DE}">
      <dsp:nvSpPr>
        <dsp:cNvPr id="0" name=""/>
        <dsp:cNvSpPr/>
      </dsp:nvSpPr>
      <dsp:spPr>
        <a:xfrm>
          <a:off x="0" y="1449025"/>
          <a:ext cx="8229600" cy="954719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baseline="0" dirty="0" smtClean="0"/>
            <a:t>PNS </a:t>
          </a:r>
          <a:r>
            <a:rPr lang="en-US" sz="2400" kern="1200" baseline="0" dirty="0" err="1" smtClean="0"/>
            <a:t>berangkat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ke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kantor</a:t>
          </a:r>
          <a:r>
            <a:rPr lang="en-US" sz="2400" kern="1200" baseline="0" dirty="0" smtClean="0"/>
            <a:t> jam 06.00 </a:t>
          </a:r>
          <a:r>
            <a:rPr lang="en-US" sz="2400" kern="1200" baseline="0" dirty="0" err="1" smtClean="0"/>
            <a:t>pagi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kemudian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saat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menyebrang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jalan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ditabrak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oleh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pengendara</a:t>
          </a:r>
          <a:r>
            <a:rPr lang="en-US" sz="2400" kern="1200" baseline="0" dirty="0" smtClean="0"/>
            <a:t> lain </a:t>
          </a:r>
          <a:r>
            <a:rPr lang="en-US" sz="2400" kern="1200" baseline="0" dirty="0" err="1" smtClean="0"/>
            <a:t>lalu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meninggal</a:t>
          </a:r>
          <a:endParaRPr lang="en-US" sz="2400" kern="1200" baseline="0" dirty="0"/>
        </a:p>
      </dsp:txBody>
      <dsp:txXfrm>
        <a:off x="0" y="1449025"/>
        <a:ext cx="8229600" cy="954719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7C82AF-A81D-401E-9E75-BB3A90DB0ECE}">
      <dsp:nvSpPr>
        <dsp:cNvPr id="0" name=""/>
        <dsp:cNvSpPr/>
      </dsp:nvSpPr>
      <dsp:spPr>
        <a:xfrm>
          <a:off x="0" y="0"/>
          <a:ext cx="1643074" cy="164307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362F4-7A91-41E6-A5F7-E841CD3AF807}">
      <dsp:nvSpPr>
        <dsp:cNvPr id="0" name=""/>
        <dsp:cNvSpPr/>
      </dsp:nvSpPr>
      <dsp:spPr>
        <a:xfrm>
          <a:off x="821537" y="0"/>
          <a:ext cx="7408063" cy="16430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baseline="0" dirty="0" err="1" smtClean="0"/>
            <a:t>Camat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dianiaya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kemudian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meninggal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dunia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karena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ada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pihak</a:t>
          </a:r>
          <a:r>
            <a:rPr lang="en-US" sz="2100" kern="1200" baseline="0" dirty="0" smtClean="0"/>
            <a:t> yang </a:t>
          </a:r>
          <a:r>
            <a:rPr lang="en-US" sz="2100" kern="1200" baseline="0" dirty="0" err="1" smtClean="0"/>
            <a:t>merasa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dirugikan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atas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Akta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Jual</a:t>
          </a:r>
          <a:r>
            <a:rPr lang="en-US" sz="2100" kern="1200" baseline="0" dirty="0" smtClean="0"/>
            <a:t> </a:t>
          </a:r>
          <a:r>
            <a:rPr lang="en-US" sz="2100" kern="1200" baseline="0" dirty="0" err="1" smtClean="0"/>
            <a:t>Beli</a:t>
          </a:r>
          <a:r>
            <a:rPr lang="en-US" sz="2100" kern="1200" baseline="0" dirty="0" smtClean="0"/>
            <a:t> Tanah yang </a:t>
          </a:r>
          <a:r>
            <a:rPr lang="en-US" sz="2100" kern="1200" baseline="0" dirty="0" err="1" smtClean="0"/>
            <a:t>diterbitkannya</a:t>
          </a:r>
          <a:r>
            <a:rPr lang="en-US" sz="2100" kern="1200" baseline="0" dirty="0" smtClean="0"/>
            <a:t>.</a:t>
          </a:r>
          <a:endParaRPr lang="en-AU" sz="2100" kern="1200" dirty="0"/>
        </a:p>
      </dsp:txBody>
      <dsp:txXfrm>
        <a:off x="821537" y="0"/>
        <a:ext cx="7408063" cy="780460"/>
      </dsp:txXfrm>
    </dsp:sp>
    <dsp:sp modelId="{6383E73D-6A44-4DAB-B8D6-D3663D181C31}">
      <dsp:nvSpPr>
        <dsp:cNvPr id="0" name=""/>
        <dsp:cNvSpPr/>
      </dsp:nvSpPr>
      <dsp:spPr>
        <a:xfrm>
          <a:off x="431306" y="780460"/>
          <a:ext cx="780460" cy="7804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7F9D7-754B-407B-B8C6-4F9AE93B9CCB}">
      <dsp:nvSpPr>
        <dsp:cNvPr id="0" name=""/>
        <dsp:cNvSpPr/>
      </dsp:nvSpPr>
      <dsp:spPr>
        <a:xfrm>
          <a:off x="821537" y="780460"/>
          <a:ext cx="7408063" cy="7804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kern="1200" dirty="0" err="1" smtClean="0"/>
            <a:t>Pegawai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Pajak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sedang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menagih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pajak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pada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wajib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pajak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kemudian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dibunuh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oleh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wajib</a:t>
          </a:r>
          <a:r>
            <a:rPr lang="en-AU" sz="2100" kern="1200" dirty="0" smtClean="0"/>
            <a:t> </a:t>
          </a:r>
          <a:r>
            <a:rPr lang="en-AU" sz="2100" kern="1200" dirty="0" err="1" smtClean="0"/>
            <a:t>pajak</a:t>
          </a:r>
          <a:endParaRPr lang="en-AU" sz="2100" kern="1200" dirty="0"/>
        </a:p>
      </dsp:txBody>
      <dsp:txXfrm>
        <a:off x="821537" y="780460"/>
        <a:ext cx="7408063" cy="780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A9068-FA49-4FE7-821D-29526DC22D82}" type="datetimeFigureOut">
              <a:rPr lang="id-ID" smtClean="0"/>
              <a:pPr/>
              <a:t>21/02/2017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F9A44-0851-4DBC-9173-46457832B3B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858714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9B0C3-BD5A-4AA0-A811-3842ED4B382E}" type="datetimeFigureOut">
              <a:rPr lang="id-ID" smtClean="0"/>
              <a:pPr/>
              <a:t>21/02/2017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4E989-FB7A-476E-BEB8-673D53FBA2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45847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258402-0C23-493F-B803-E40692FD251C}" type="slidenum">
              <a:rPr lang="id-ID" smtClean="0"/>
              <a:pPr>
                <a:defRPr/>
              </a:pPr>
              <a:t>27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/>
          <p:cNvSpPr/>
          <p:nvPr userDrawn="1"/>
        </p:nvSpPr>
        <p:spPr>
          <a:xfrm>
            <a:off x="-32" y="0"/>
            <a:ext cx="9144032" cy="4797152"/>
          </a:xfrm>
          <a:prstGeom prst="flowChartDocument">
            <a:avLst/>
          </a:prstGeom>
          <a:gradFill flip="none" rotWithShape="1">
            <a:gsLst>
              <a:gs pos="0">
                <a:srgbClr val="06106A">
                  <a:alpha val="0"/>
                </a:srgbClr>
              </a:gs>
              <a:gs pos="50000">
                <a:srgbClr val="06106A">
                  <a:alpha val="8000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="1" dirty="0"/>
          </a:p>
        </p:txBody>
      </p:sp>
      <p:sp>
        <p:nvSpPr>
          <p:cNvPr id="12" name="Flowchart: Document 11"/>
          <p:cNvSpPr/>
          <p:nvPr userDrawn="1"/>
        </p:nvSpPr>
        <p:spPr>
          <a:xfrm>
            <a:off x="0" y="0"/>
            <a:ext cx="9144000" cy="4581128"/>
          </a:xfrm>
          <a:prstGeom prst="flowChartDocumen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="1" dirty="0"/>
          </a:p>
        </p:txBody>
      </p:sp>
      <p:pic>
        <p:nvPicPr>
          <p:cNvPr id="14" name="Picture 13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44408" y="3933056"/>
            <a:ext cx="755165" cy="840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7158" y="1285861"/>
            <a:ext cx="8643998" cy="928693"/>
          </a:xfrm>
        </p:spPr>
        <p:txBody>
          <a:bodyPr>
            <a:normAutofit/>
          </a:bodyPr>
          <a:lstStyle>
            <a:lvl1pPr algn="r">
              <a:defRPr sz="44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7158" y="2285992"/>
            <a:ext cx="8643998" cy="500066"/>
          </a:xfrm>
        </p:spPr>
        <p:txBody>
          <a:bodyPr>
            <a:normAutofit/>
          </a:bodyPr>
          <a:lstStyle>
            <a:lvl1pPr marL="0" indent="0" algn="r">
              <a:buNone/>
              <a:defRPr sz="2400" b="1" baseline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d-ID" dirty="0" smtClean="0"/>
              <a:t>Klik untuk edit Kota, Tgl-Bln-Thn</a:t>
            </a:r>
            <a:endParaRPr lang="id-ID" dirty="0"/>
          </a:p>
        </p:txBody>
      </p:sp>
      <p:sp>
        <p:nvSpPr>
          <p:cNvPr id="7" name="Oval 6"/>
          <p:cNvSpPr/>
          <p:nvPr userDrawn="1"/>
        </p:nvSpPr>
        <p:spPr>
          <a:xfrm>
            <a:off x="755576" y="116632"/>
            <a:ext cx="504056" cy="504056"/>
          </a:xfrm>
          <a:prstGeom prst="ellipse">
            <a:avLst/>
          </a:prstGeom>
          <a:blipFill>
            <a:blip r:embed="rId4" cstate="print"/>
            <a:srcRect/>
            <a:stretch>
              <a:fillRect l="-26341" t="-15438" r="-26713" b="-39838"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 userDrawn="1"/>
        </p:nvSpPr>
        <p:spPr>
          <a:xfrm>
            <a:off x="1331640" y="116632"/>
            <a:ext cx="595703" cy="504056"/>
          </a:xfrm>
          <a:prstGeom prst="ellipse">
            <a:avLst/>
          </a:prstGeom>
          <a:blipFill>
            <a:blip r:embed="rId5" cstate="print"/>
            <a:srcRect/>
            <a:stretch>
              <a:fillRect l="-25107" t="-17171" r="-27637" b="-37263"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Oval 8"/>
          <p:cNvSpPr/>
          <p:nvPr userDrawn="1"/>
        </p:nvSpPr>
        <p:spPr>
          <a:xfrm>
            <a:off x="179512" y="116632"/>
            <a:ext cx="504055" cy="504054"/>
          </a:xfrm>
          <a:prstGeom prst="ellipse">
            <a:avLst/>
          </a:prstGeom>
          <a:blipFill>
            <a:blip r:embed="rId6" cstate="print"/>
            <a:srcRect/>
            <a:stretch>
              <a:fillRect l="-26581" t="-17034" r="-28011" b="-41286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/>
          <p:cNvSpPr/>
          <p:nvPr userDrawn="1"/>
        </p:nvSpPr>
        <p:spPr>
          <a:xfrm>
            <a:off x="1998666" y="116633"/>
            <a:ext cx="576064" cy="504056"/>
          </a:xfrm>
          <a:prstGeom prst="ellipse">
            <a:avLst/>
          </a:prstGeom>
          <a:blipFill>
            <a:blip r:embed="rId7" cstate="print"/>
            <a:srcRect/>
            <a:stretch>
              <a:fillRect l="-27517" t="-12559" r="-33309" b="-34375"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2844" y="428604"/>
            <a:ext cx="8858312" cy="989034"/>
          </a:xfrm>
        </p:spPr>
        <p:txBody>
          <a:bodyPr/>
          <a:lstStyle>
            <a:lvl1pPr>
              <a:defRPr sz="3600" b="1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 SLIDE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2844" y="1600200"/>
            <a:ext cx="8858312" cy="4686320"/>
          </a:xfrm>
        </p:spPr>
        <p:txBody>
          <a:bodyPr>
            <a:normAutofit/>
          </a:bodyPr>
          <a:lstStyle>
            <a:lvl1pPr>
              <a:defRPr sz="2800" baseline="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kata penutup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0" baseline="0"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 dirty="0" smtClean="0"/>
              <a:t>Klik Untuk Edit Kata Penutup</a:t>
            </a:r>
            <a:endParaRPr lang="en-US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" name="Picture 8" descr="logo taspen - 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 descr="Moto 1.bmp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282" y="428604"/>
            <a:ext cx="8715436" cy="989034"/>
          </a:xfrm>
        </p:spPr>
        <p:txBody>
          <a:bodyPr>
            <a:normAutofit/>
          </a:bodyPr>
          <a:lstStyle>
            <a:lvl1pPr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 SLIDE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14282" y="1600200"/>
            <a:ext cx="421008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19638" y="1600200"/>
            <a:ext cx="421008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282" y="428604"/>
            <a:ext cx="8715436" cy="989034"/>
          </a:xfrm>
        </p:spPr>
        <p:txBody>
          <a:bodyPr>
            <a:normAutofit/>
          </a:bodyPr>
          <a:lstStyle>
            <a:lvl1pPr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 SLIDE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14282" y="1535113"/>
            <a:ext cx="4211601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 dirty="0" smtClean="0"/>
              <a:t>Klik Untuk Edit Judul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14282" y="2174875"/>
            <a:ext cx="4211601" cy="3951288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463" y="1535113"/>
            <a:ext cx="421325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 dirty="0" smtClean="0"/>
              <a:t>Klik Untuk Edit Judul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16463" y="2174875"/>
            <a:ext cx="4213255" cy="3951288"/>
          </a:xfrm>
        </p:spPr>
        <p:txBody>
          <a:bodyPr/>
          <a:lstStyle>
            <a:lvl1pPr>
              <a:defRPr sz="2400" baseline="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282" y="428604"/>
            <a:ext cx="8715436" cy="928686"/>
          </a:xfrm>
        </p:spPr>
        <p:txBody>
          <a:bodyPr>
            <a:normAutofit/>
          </a:bodyPr>
          <a:lstStyle>
            <a:lvl1pPr>
              <a:defRPr sz="3600" b="1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 SLIDE</a:t>
            </a:r>
            <a:endParaRPr lang="id-ID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282" y="504845"/>
            <a:ext cx="3251231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504845"/>
            <a:ext cx="5354668" cy="5853113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000" baseline="0">
                <a:latin typeface="Arial" pitchFamily="34" charset="0"/>
                <a:cs typeface="Arial" pitchFamily="34" charset="0"/>
              </a:defRPr>
            </a:lvl4pPr>
            <a:lvl5pPr>
              <a:defRPr sz="2000"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14282" y="1666895"/>
            <a:ext cx="3251231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0" y="307518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</a:t>
            </a:r>
            <a:endParaRPr lang="id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 dirty="0" smtClean="0"/>
              <a:t>Gambar</a:t>
            </a:r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282" y="428604"/>
            <a:ext cx="8715436" cy="989034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d-ID" dirty="0" smtClean="0"/>
              <a:t>KLIK UNTUK EDIT JUDUL SLIDE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14282" y="1600200"/>
            <a:ext cx="8715436" cy="4525963"/>
          </a:xfrm>
        </p:spPr>
        <p:txBody>
          <a:bodyPr vert="eaVert"/>
          <a:lstStyle>
            <a:lvl1pPr>
              <a:defRPr baseline="0">
                <a:latin typeface="Arial" pitchFamily="34" charset="0"/>
                <a:cs typeface="Arial" pitchFamily="34" charset="0"/>
              </a:defRPr>
            </a:lvl1pPr>
            <a:lvl2pPr>
              <a:defRPr baseline="0"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43907" y="6555671"/>
            <a:ext cx="1112062" cy="21429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4990" y="-41482"/>
            <a:ext cx="9158990" cy="327210"/>
          </a:xfrm>
          <a:prstGeom prst="rect">
            <a:avLst/>
          </a:prstGeom>
          <a:solidFill>
            <a:srgbClr val="061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7072330" y="642918"/>
            <a:ext cx="1857388" cy="5483245"/>
          </a:xfrm>
        </p:spPr>
        <p:txBody>
          <a:bodyPr vert="eaVert"/>
          <a:lstStyle>
            <a:lvl1pPr>
              <a:defRPr baseline="0"/>
            </a:lvl1pPr>
          </a:lstStyle>
          <a:p>
            <a:r>
              <a:rPr lang="id-ID" dirty="0" smtClean="0"/>
              <a:t>EDIT UNTUK JUDUL SLIDE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14282" y="642918"/>
            <a:ext cx="6730560" cy="548324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307291"/>
            <a:ext cx="9144000" cy="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943907" y="6555671"/>
            <a:ext cx="1112062" cy="21429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CA999C-1DA7-4A3E-B0BB-565BFE3E59AB}" type="slidenum">
              <a:rPr kumimoji="0" lang="id-ID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8" descr="Moto 1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5" y="6549341"/>
            <a:ext cx="2500331" cy="30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logo taspen -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29652" y="13648"/>
            <a:ext cx="513609" cy="57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 dirty="0" smtClean="0"/>
              <a:t>KLIK UNTUK EDIT JUDUL SLIDE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20" y="1600200"/>
            <a:ext cx="85725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 dirty="0" smtClean="0"/>
              <a:t>Klik Untuk Edit Teks</a:t>
            </a:r>
            <a:endParaRPr lang="en-US" dirty="0" smtClean="0"/>
          </a:p>
          <a:p>
            <a:pPr lvl="1"/>
            <a:r>
              <a:rPr lang="id-ID" dirty="0" smtClean="0"/>
              <a:t>Tingkat Kedua</a:t>
            </a:r>
            <a:endParaRPr lang="en-US" dirty="0" smtClean="0"/>
          </a:p>
          <a:p>
            <a:pPr lvl="2"/>
            <a:r>
              <a:rPr lang="id-ID" dirty="0" smtClean="0"/>
              <a:t>Tingkat Ketiga</a:t>
            </a:r>
            <a:endParaRPr lang="en-US" dirty="0" smtClean="0"/>
          </a:p>
          <a:p>
            <a:pPr lvl="3"/>
            <a:r>
              <a:rPr lang="id-ID" dirty="0" smtClean="0"/>
              <a:t>Tingkat Keempat</a:t>
            </a:r>
            <a:endParaRPr lang="en-US" dirty="0" smtClean="0"/>
          </a:p>
          <a:p>
            <a:pPr lvl="4"/>
            <a:r>
              <a:rPr lang="id-ID" dirty="0" smtClean="0"/>
              <a:t>Tingkat Kelima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4116E-E4BF-4DBF-8638-03C8EAC689B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Verdana" pitchFamily="34" charset="0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jpeg"/><Relationship Id="rId7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gif"/><Relationship Id="rId9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0490" y="5020587"/>
            <a:ext cx="8643998" cy="928693"/>
          </a:xfrm>
        </p:spPr>
        <p:txBody>
          <a:bodyPr>
            <a:noAutofit/>
          </a:bodyPr>
          <a:lstStyle/>
          <a:p>
            <a:r>
              <a:rPr lang="id-ID" sz="3200" b="0" dirty="0" smtClean="0">
                <a:solidFill>
                  <a:srgbClr val="000000"/>
                </a:solidFill>
                <a:latin typeface="Bernard MT Condensed" pitchFamily="18" charset="0"/>
              </a:rPr>
              <a:t>PENYELENGGARAAN </a:t>
            </a:r>
            <a:r>
              <a:rPr lang="en-AU" sz="3200" b="0" dirty="0" smtClean="0">
                <a:solidFill>
                  <a:srgbClr val="000000"/>
                </a:solidFill>
                <a:latin typeface="Bernard MT Condensed" pitchFamily="18" charset="0"/>
              </a:rPr>
              <a:t>PROGRAM TASPEN</a:t>
            </a:r>
            <a:r>
              <a:rPr lang="id-ID" sz="3200" b="0" dirty="0" smtClean="0">
                <a:solidFill>
                  <a:srgbClr val="000000"/>
                </a:solidFill>
                <a:latin typeface="Bernard MT Condensed" pitchFamily="18" charset="0"/>
              </a:rPr>
              <a:t> </a:t>
            </a:r>
            <a:br>
              <a:rPr lang="id-ID" sz="3200" b="0" dirty="0" smtClean="0">
                <a:solidFill>
                  <a:srgbClr val="000000"/>
                </a:solidFill>
                <a:latin typeface="Bernard MT Condensed" pitchFamily="18" charset="0"/>
              </a:rPr>
            </a:br>
            <a:r>
              <a:rPr lang="en-AU" sz="2800" b="0" dirty="0" smtClean="0">
                <a:solidFill>
                  <a:srgbClr val="000000"/>
                </a:solidFill>
                <a:latin typeface="Bernard MT Condensed" pitchFamily="18" charset="0"/>
              </a:rPr>
              <a:t>PEGAWAI </a:t>
            </a:r>
            <a:r>
              <a:rPr lang="id-ID" sz="2800" b="0" dirty="0" smtClean="0">
                <a:solidFill>
                  <a:srgbClr val="000000"/>
                </a:solidFill>
                <a:latin typeface="Bernard MT Condensed" pitchFamily="18" charset="0"/>
              </a:rPr>
              <a:t>APARATUR SIPIL NEGARA</a:t>
            </a:r>
            <a:r>
              <a:rPr lang="en-AU" sz="2800" b="0" dirty="0" smtClean="0">
                <a:solidFill>
                  <a:srgbClr val="000000"/>
                </a:solidFill>
                <a:latin typeface="Bernard MT Condensed" pitchFamily="18" charset="0"/>
              </a:rPr>
              <a:t> &amp; PEJABAT NEGARA</a:t>
            </a:r>
            <a:endParaRPr lang="id-ID" sz="2800" b="0" dirty="0">
              <a:solidFill>
                <a:srgbClr val="000000"/>
              </a:solidFill>
              <a:latin typeface="Bernard MT Condense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43570" y="628652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AU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14348" y="1285860"/>
          <a:ext cx="7572428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21093E3B-394E-49D4-90CD-74B31DAD9C22}" type="slidenum">
              <a:rPr lang="id-ID" smtClean="0">
                <a:solidFill>
                  <a:srgbClr val="000000"/>
                </a:solidFill>
                <a:latin typeface="Arial" charset="0"/>
                <a:cs typeface="Arial" charset="0"/>
              </a:rPr>
              <a:pPr algn="l"/>
              <a:t>2</a:t>
            </a:fld>
            <a:endParaRPr lang="id-ID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 descr="http://1.bp.blogspot.com/-OOTL_pZOlnY/Uju1mW5EhHI/AAAAAAAAmQo/Pk_1L_DJPq0/s1600/loading+cyrcle+2+WHITE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2643182"/>
            <a:ext cx="2286016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C:\Users\ariyandi1394\Pictures\images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0430" y="2786058"/>
            <a:ext cx="2214578" cy="2143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2571736" y="428604"/>
            <a:ext cx="4286280" cy="64294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 smtClean="0">
                <a:latin typeface="Bookman Old Style" pitchFamily="18" charset="0"/>
              </a:rPr>
              <a:t>LAYANAN TASPEN</a:t>
            </a:r>
            <a:endParaRPr lang="en-AU" sz="32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688" y="428604"/>
            <a:ext cx="8858312" cy="71438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Cambria" pitchFamily="18" charset="0"/>
              </a:rPr>
              <a:t/>
            </a:r>
            <a:br>
              <a:rPr lang="en-US" sz="4800" dirty="0" smtClean="0">
                <a:latin typeface="Cambria" pitchFamily="18" charset="0"/>
              </a:rPr>
            </a:br>
            <a:r>
              <a:rPr lang="id-ID" sz="4800" dirty="0" smtClean="0">
                <a:latin typeface="Cambria" pitchFamily="18" charset="0"/>
              </a:rPr>
              <a:t>D</a:t>
            </a:r>
            <a:r>
              <a:rPr lang="en-US" sz="4800" dirty="0" smtClean="0">
                <a:latin typeface="Cambria" pitchFamily="18" charset="0"/>
              </a:rPr>
              <a:t>ASAR</a:t>
            </a:r>
            <a:r>
              <a:rPr lang="id-ID" sz="4800" dirty="0" smtClean="0">
                <a:latin typeface="Cambria" pitchFamily="18" charset="0"/>
              </a:rPr>
              <a:t> </a:t>
            </a:r>
            <a:r>
              <a:rPr lang="en-US" sz="4800" dirty="0" smtClean="0">
                <a:latin typeface="Cambria" pitchFamily="18" charset="0"/>
              </a:rPr>
              <a:t> </a:t>
            </a:r>
            <a:r>
              <a:rPr lang="id-ID" sz="4800" dirty="0" smtClean="0">
                <a:latin typeface="Cambria" pitchFamily="18" charset="0"/>
              </a:rPr>
              <a:t>H</a:t>
            </a:r>
            <a:r>
              <a:rPr lang="en-US" sz="4800" dirty="0" smtClean="0">
                <a:latin typeface="Cambria" pitchFamily="18" charset="0"/>
              </a:rPr>
              <a:t>UKUM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5072098"/>
          </a:xfrm>
        </p:spPr>
        <p:txBody>
          <a:bodyPr/>
          <a:lstStyle/>
          <a:p>
            <a:r>
              <a:rPr lang="id-ID" dirty="0" smtClean="0">
                <a:latin typeface="Cambria" pitchFamily="18" charset="0"/>
              </a:rPr>
              <a:t>Undang-Undang Nomor 5 Tahun 2014 Tentang Aparatur Sipil Negara Pasal 92 ayat (4) dan Pasal 107 mengamanatkan Pemerintah untuk memberikan perlindungan berupa </a:t>
            </a:r>
            <a:r>
              <a:rPr lang="id-ID" b="1" dirty="0" smtClean="0">
                <a:latin typeface="Cambria" pitchFamily="18" charset="0"/>
              </a:rPr>
              <a:t>Jaminan Kecelakaan Kerja</a:t>
            </a:r>
            <a:r>
              <a:rPr lang="id-ID" dirty="0" smtClean="0">
                <a:latin typeface="Cambria" pitchFamily="18" charset="0"/>
              </a:rPr>
              <a:t> dan </a:t>
            </a:r>
            <a:r>
              <a:rPr lang="id-ID" b="1" dirty="0" smtClean="0">
                <a:latin typeface="Cambria" pitchFamily="18" charset="0"/>
              </a:rPr>
              <a:t>Jaminan Kematian</a:t>
            </a:r>
            <a:r>
              <a:rPr lang="id-ID" dirty="0" smtClean="0">
                <a:latin typeface="Cambria" pitchFamily="18" charset="0"/>
              </a:rPr>
              <a:t> bagi Pegawai Aparatur Sipil Negara</a:t>
            </a:r>
          </a:p>
          <a:p>
            <a:r>
              <a:rPr lang="id-ID" dirty="0" smtClean="0">
                <a:latin typeface="Cambria" pitchFamily="18" charset="0"/>
              </a:rPr>
              <a:t>Peraturan Pemerintah Nomor 70 Tahun 2015 tentang </a:t>
            </a:r>
            <a:r>
              <a:rPr lang="id-ID" b="1" dirty="0" smtClean="0">
                <a:latin typeface="Cambria" pitchFamily="18" charset="0"/>
              </a:rPr>
              <a:t>Jaminan Kecelakaan Kerja dan Jaminan Kematian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70288"/>
            <a:ext cx="9144000" cy="1643074"/>
          </a:xfrm>
          <a:solidFill>
            <a:srgbClr val="CCFFFF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id-ID" b="1" i="1" dirty="0" smtClean="0">
                <a:latin typeface="Bookman Old Style" pitchFamily="18" charset="0"/>
              </a:rPr>
              <a:t>Perlindungan atas resiko kecelakaan kerja atau</a:t>
            </a:r>
          </a:p>
          <a:p>
            <a:pPr algn="ctr">
              <a:buNone/>
            </a:pPr>
            <a:r>
              <a:rPr lang="id-ID" b="1" i="1" dirty="0" smtClean="0">
                <a:latin typeface="Bookman Old Style" pitchFamily="18" charset="0"/>
              </a:rPr>
              <a:t>Sakit akibat kerja berupa Perawatan, Santunan,</a:t>
            </a:r>
          </a:p>
          <a:p>
            <a:pPr algn="ctr">
              <a:buNone/>
            </a:pPr>
            <a:r>
              <a:rPr lang="id-ID" b="1" i="1" dirty="0" smtClean="0">
                <a:latin typeface="Bookman Old Style" pitchFamily="18" charset="0"/>
              </a:rPr>
              <a:t>Dan Tunjangan Cacat</a:t>
            </a:r>
            <a:endParaRPr lang="id-ID" b="1" i="1" dirty="0">
              <a:latin typeface="Bookman Old Styl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4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5213362"/>
            <a:ext cx="9144000" cy="1588"/>
          </a:xfrm>
          <a:prstGeom prst="line">
            <a:avLst/>
          </a:prstGeom>
          <a:ln w="762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3570288"/>
            <a:ext cx="9144000" cy="1588"/>
          </a:xfrm>
          <a:prstGeom prst="line">
            <a:avLst/>
          </a:prstGeom>
          <a:ln w="76200"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00298" y="1071546"/>
            <a:ext cx="6286544" cy="1928826"/>
          </a:xfrm>
        </p:spPr>
        <p:txBody>
          <a:bodyPr>
            <a:normAutofit fontScale="90000"/>
          </a:bodyPr>
          <a:lstStyle/>
          <a:p>
            <a:pPr algn="l"/>
            <a:r>
              <a:rPr lang="en-US" sz="4900" dirty="0" smtClean="0">
                <a:latin typeface="Bernard MT Condensed" pitchFamily="18" charset="0"/>
              </a:rPr>
              <a:t>Program</a:t>
            </a:r>
            <a:br>
              <a:rPr lang="en-US" sz="4900" dirty="0" smtClean="0">
                <a:latin typeface="Bernard MT Condensed" pitchFamily="18" charset="0"/>
              </a:rPr>
            </a:br>
            <a:r>
              <a:rPr lang="id-ID" sz="4900" dirty="0" smtClean="0">
                <a:latin typeface="Bernard MT Condensed" pitchFamily="18" charset="0"/>
              </a:rPr>
              <a:t>Jaminan Kecelakaan Kerja</a:t>
            </a:r>
            <a:r>
              <a:rPr lang="en-US" sz="4900" dirty="0" smtClean="0">
                <a:latin typeface="Bernard MT Condensed" pitchFamily="18" charset="0"/>
              </a:rPr>
              <a:t/>
            </a:r>
            <a:br>
              <a:rPr lang="en-US" sz="4900" dirty="0" smtClean="0">
                <a:latin typeface="Bernard MT Condensed" pitchFamily="18" charset="0"/>
              </a:rPr>
            </a:br>
            <a:r>
              <a:rPr lang="en-US" sz="4900" dirty="0" smtClean="0">
                <a:latin typeface="Bernard MT Condensed" pitchFamily="18" charset="0"/>
              </a:rPr>
              <a:t>(JKK)</a:t>
            </a:r>
            <a:endParaRPr lang="en-US" dirty="0">
              <a:latin typeface="Bernard MT Condensed" pitchFamily="18" charset="0"/>
            </a:endParaRPr>
          </a:p>
        </p:txBody>
      </p:sp>
      <p:pic>
        <p:nvPicPr>
          <p:cNvPr id="11" name="Picture 2" descr="D:\DIVISI LAYANAN &amp; MANFAAT\JKK-JKM\Icon Produk\JKKv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357190"/>
            <a:ext cx="3357555" cy="285752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dirty="0" smtClean="0">
                <a:solidFill>
                  <a:srgbClr val="FF0000"/>
                </a:solidFill>
                <a:latin typeface="Bookman Old Style" pitchFamily="18" charset="0"/>
              </a:rPr>
              <a:t>Kecelakaan Kerja</a:t>
            </a:r>
            <a:r>
              <a:rPr lang="id-ID" dirty="0" smtClean="0">
                <a:latin typeface="Bookman Old Style" pitchFamily="18" charset="0"/>
              </a:rPr>
              <a:t/>
            </a:r>
            <a:br>
              <a:rPr lang="id-ID" dirty="0" smtClean="0">
                <a:latin typeface="Bookman Old Style" pitchFamily="18" charset="0"/>
              </a:rPr>
            </a:br>
            <a:r>
              <a:rPr lang="id-ID" dirty="0" smtClean="0">
                <a:latin typeface="Bookman Old Style" pitchFamily="18" charset="0"/>
              </a:rPr>
              <a:t>adalah kecelakaan yang terjadi:</a:t>
            </a:r>
            <a:endParaRPr lang="en-AU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42844" y="1600200"/>
          <a:ext cx="8858312" cy="468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5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4" y="1600200"/>
          <a:ext cx="8858312" cy="468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6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57356" y="571480"/>
            <a:ext cx="5643602" cy="78581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latin typeface="Bernard MT Condensed" pitchFamily="18" charset="0"/>
                <a:cs typeface="Times New Roman" pitchFamily="18" charset="0"/>
              </a:rPr>
              <a:t>KECELAKAAN KERJA </a:t>
            </a:r>
            <a:br>
              <a:rPr lang="en-AU" dirty="0" smtClean="0">
                <a:latin typeface="Bernard MT Condensed" pitchFamily="18" charset="0"/>
                <a:cs typeface="Times New Roman" pitchFamily="18" charset="0"/>
              </a:rPr>
            </a:br>
            <a:r>
              <a:rPr lang="en-AU" dirty="0" smtClean="0">
                <a:latin typeface="Bernard MT Condensed" pitchFamily="18" charset="0"/>
                <a:cs typeface="Times New Roman" pitchFamily="18" charset="0"/>
              </a:rPr>
              <a:t>D</a:t>
            </a:r>
            <a:r>
              <a:rPr lang="id-ID" dirty="0" smtClean="0">
                <a:latin typeface="Bernard MT Condensed" pitchFamily="18" charset="0"/>
                <a:cs typeface="Times New Roman" pitchFamily="18" charset="0"/>
              </a:rPr>
              <a:t>ALAM MENJALANKAN TUGAS DAN KEWAJIBAN</a:t>
            </a:r>
            <a:endParaRPr lang="en-A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14282" y="2857496"/>
          <a:ext cx="8515352" cy="2828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643042" y="642918"/>
            <a:ext cx="7072362" cy="1428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 smtClean="0">
              <a:latin typeface="Bernard MT Condensed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Bernard MT Condensed" pitchFamily="18" charset="0"/>
                <a:cs typeface="Times New Roman" pitchFamily="18" charset="0"/>
              </a:rPr>
              <a:t>KECELAKAAN KERJA 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Bernard MT Condensed" pitchFamily="18" charset="0"/>
                <a:cs typeface="Times New Roman" pitchFamily="18" charset="0"/>
              </a:rPr>
              <a:t>DALAM KEADAAN LAIN YANG ADA HUBUNGANNYA DENGAN DINAS, SEHINGGA KECELAKAAN ITU DISAMAKAN DENGAN KECELAKAAN YANG TERJADI DALAM MENJALANKAN TUGAS KEWAJIBANNYA</a:t>
            </a:r>
            <a:endParaRPr lang="id-ID" dirty="0" smtClean="0">
              <a:solidFill>
                <a:srgbClr val="FF0000"/>
              </a:solidFill>
              <a:latin typeface="Bernard MT Condensed" pitchFamily="18" charset="0"/>
            </a:endParaRPr>
          </a:p>
          <a:p>
            <a:pPr algn="ctr"/>
            <a:endParaRPr lang="en-A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571472" y="3000372"/>
          <a:ext cx="8072494" cy="2828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ular Callout 6"/>
          <p:cNvSpPr/>
          <p:nvPr/>
        </p:nvSpPr>
        <p:spPr>
          <a:xfrm>
            <a:off x="928662" y="642918"/>
            <a:ext cx="7500990" cy="1214446"/>
          </a:xfrm>
          <a:prstGeom prst="wedgeRoundRectCallout">
            <a:avLst>
              <a:gd name="adj1" fmla="val -26749"/>
              <a:gd name="adj2" fmla="val 50119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AU" dirty="0" smtClean="0">
              <a:latin typeface="Bernard MT Condensed" pitchFamily="18" charset="0"/>
              <a:cs typeface="Times New Roman" pitchFamily="18" charset="0"/>
            </a:endParaRPr>
          </a:p>
          <a:p>
            <a:pPr lvl="0" algn="ctr"/>
            <a:r>
              <a:rPr lang="en-AU" dirty="0" smtClean="0">
                <a:latin typeface="Bernard MT Condensed" pitchFamily="18" charset="0"/>
                <a:cs typeface="Times New Roman" pitchFamily="18" charset="0"/>
              </a:rPr>
              <a:t>KECELAKAA KERJA </a:t>
            </a:r>
          </a:p>
          <a:p>
            <a:pPr lvl="0" algn="ctr"/>
            <a:r>
              <a:rPr lang="id-ID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K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arena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perbuatan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anasir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yang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tidak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bertanggung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jawab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ataupun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sebagai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akibat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tindakan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terhadap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anasir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itu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dalam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melaksanakan</a:t>
            </a:r>
            <a:r>
              <a:rPr lang="en-AU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tugas</a:t>
            </a:r>
            <a:r>
              <a:rPr lang="id-ID" sz="2000" dirty="0" smtClean="0">
                <a:solidFill>
                  <a:schemeClr val="bg1"/>
                </a:solidFill>
                <a:latin typeface="Bernard MT Condensed" pitchFamily="18" charset="0"/>
                <a:cs typeface="Times New Roman" pitchFamily="18" charset="0"/>
              </a:rPr>
              <a:t>;</a:t>
            </a:r>
          </a:p>
          <a:p>
            <a:pPr algn="ctr"/>
            <a:endParaRPr lang="en-A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500034" y="2285992"/>
          <a:ext cx="8229600" cy="3471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357290" y="571480"/>
            <a:ext cx="6858048" cy="914400"/>
          </a:xfrm>
          <a:prstGeom prst="roundRect">
            <a:avLst>
              <a:gd name="adj" fmla="val 2473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 smtClean="0">
                <a:latin typeface="Bernard MT Condensed" pitchFamily="18" charset="0"/>
                <a:cs typeface="Times New Roman" pitchFamily="18" charset="0"/>
              </a:rPr>
              <a:t>KECELAKAAN KERJA </a:t>
            </a:r>
          </a:p>
          <a:p>
            <a:pPr lvl="0" algn="just"/>
            <a:r>
              <a:rPr lang="en-US" dirty="0" smtClean="0">
                <a:latin typeface="Bernard MT Condensed" pitchFamily="18" charset="0"/>
                <a:cs typeface="Times New Roman" pitchFamily="18" charset="0"/>
              </a:rPr>
              <a:t>DALAM PERJALANAN DARI RUMAH MENUJU TEMPAT KERJA ATAU SEBALIKNYA</a:t>
            </a:r>
            <a:endParaRPr lang="id-ID" dirty="0">
              <a:latin typeface="Bernard MT Condense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500034" y="185736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928662" y="428604"/>
            <a:ext cx="7286676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  <a:cs typeface="Times New Roman" pitchFamily="18" charset="0"/>
            </a:endParaRPr>
          </a:p>
          <a:p>
            <a:pPr lvl="0" algn="ctr"/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  <a:cs typeface="Times New Roman" pitchFamily="18" charset="0"/>
              </a:rPr>
              <a:t>KECELAKAAN KERJA</a:t>
            </a:r>
          </a:p>
          <a:p>
            <a:pPr lvl="0" algn="ctr"/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  <a:cs typeface="Times New Roman" pitchFamily="18" charset="0"/>
              </a:rPr>
              <a:t>MENGALAMI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  <a:cs typeface="Times New Roman" pitchFamily="18" charset="0"/>
              </a:rPr>
              <a:t>PENYAKIT AKIBAT KERJA</a:t>
            </a:r>
            <a:endParaRPr lang="id-I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  <a:cs typeface="Times New Roman" pitchFamily="18" charset="0"/>
            </a:endParaRPr>
          </a:p>
          <a:p>
            <a:pPr algn="ctr"/>
            <a:endParaRPr lang="en-A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11</a:t>
            </a:fld>
            <a:endParaRPr lang="id-ID"/>
          </a:p>
        </p:txBody>
      </p:sp>
      <p:grpSp>
        <p:nvGrpSpPr>
          <p:cNvPr id="3" name="Diagram group"/>
          <p:cNvGrpSpPr/>
          <p:nvPr/>
        </p:nvGrpSpPr>
        <p:grpSpPr>
          <a:xfrm>
            <a:off x="928648" y="1595618"/>
            <a:ext cx="7000938" cy="4190836"/>
            <a:chOff x="571515" y="0"/>
            <a:chExt cx="7000938" cy="419083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5" name="Group 7"/>
            <p:cNvGrpSpPr/>
            <p:nvPr/>
          </p:nvGrpSpPr>
          <p:grpSpPr>
            <a:xfrm>
              <a:off x="857302" y="0"/>
              <a:ext cx="6715151" cy="1085762"/>
              <a:chOff x="857302" y="0"/>
              <a:chExt cx="6715151" cy="1085762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8" name="Pentagon 17"/>
              <p:cNvSpPr/>
              <p:nvPr/>
            </p:nvSpPr>
            <p:spPr>
              <a:xfrm rot="10800000">
                <a:off x="857302" y="0"/>
                <a:ext cx="6715151" cy="1085762"/>
              </a:xfrm>
              <a:prstGeom prst="homePlate">
                <a:avLst/>
              </a:prstGeom>
              <a:ln/>
              <a:sp3d contourW="19050" prstMaterial="metal">
                <a:bevelT w="88900" h="203200"/>
                <a:bevelB w="165100" h="254000"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19" name="Pentagon 4"/>
              <p:cNvSpPr/>
              <p:nvPr/>
            </p:nvSpPr>
            <p:spPr>
              <a:xfrm rot="21600000">
                <a:off x="1128746" y="0"/>
                <a:ext cx="6443707" cy="108576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478791" tIns="68580" rIns="128016" bIns="68580" numCol="1" spcCol="1270" anchor="ctr" anchorCtr="0">
                <a:noAutofit/>
              </a:bodyPr>
              <a:lstStyle/>
              <a:p>
                <a:pPr lvl="0" algn="just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>
                    <a:solidFill>
                      <a:schemeClr val="tx1"/>
                    </a:solidFill>
                    <a:latin typeface="Bernard MT Condensed" pitchFamily="18" charset="0"/>
                    <a:cs typeface="Times New Roman" pitchFamily="18" charset="0"/>
                    <a:hlinkClick r:id="rId2" action="ppaction://hlinksldjump"/>
                  </a:rPr>
                  <a:t>M</a:t>
                </a:r>
                <a:r>
                  <a:rPr lang="id-ID" sz="2400" kern="1200" dirty="0" smtClean="0">
                    <a:solidFill>
                      <a:schemeClr val="tx1"/>
                    </a:solidFill>
                    <a:latin typeface="Bernard MT Condensed" pitchFamily="18" charset="0"/>
                    <a:cs typeface="Times New Roman" pitchFamily="18" charset="0"/>
                    <a:hlinkClick r:id="rId2" action="ppaction://hlinksldjump"/>
                  </a:rPr>
                  <a:t>eninggal dunia dalam dan karena menjalankan tugas kewajibannya</a:t>
                </a:r>
                <a:endParaRPr lang="id-ID" sz="2400" kern="1200" dirty="0">
                  <a:solidFill>
                    <a:schemeClr val="tx1"/>
                  </a:solidFill>
                  <a:latin typeface="Bernard MT Condensed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9"/>
            <p:cNvGrpSpPr/>
            <p:nvPr/>
          </p:nvGrpSpPr>
          <p:grpSpPr>
            <a:xfrm>
              <a:off x="571515" y="1238098"/>
              <a:ext cx="7000938" cy="1749738"/>
              <a:chOff x="571515" y="1238098"/>
              <a:chExt cx="7000938" cy="174973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6" name="Pentagon 15"/>
              <p:cNvSpPr/>
              <p:nvPr/>
            </p:nvSpPr>
            <p:spPr>
              <a:xfrm rot="10800000">
                <a:off x="571515" y="1238098"/>
                <a:ext cx="7000938" cy="1749738"/>
              </a:xfrm>
              <a:prstGeom prst="homePlate">
                <a:avLst/>
              </a:prstGeom>
              <a:ln/>
              <a:sp3d contourW="19050" prstMaterial="metal">
                <a:bevelT w="88900" h="203200"/>
                <a:bevelB w="165100" h="2540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sp>
          <p:sp>
            <p:nvSpPr>
              <p:cNvPr id="17" name="Pentagon 7"/>
              <p:cNvSpPr/>
              <p:nvPr/>
            </p:nvSpPr>
            <p:spPr>
              <a:xfrm rot="21600000">
                <a:off x="1008953" y="1238098"/>
                <a:ext cx="6563500" cy="1749738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478791" tIns="68580" rIns="128016" bIns="68580" numCol="1" spcCol="1270" anchor="ctr" anchorCtr="0">
                <a:noAutofit/>
              </a:bodyPr>
              <a:lstStyle/>
              <a:p>
                <a:pPr lvl="0" algn="just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id-ID" sz="2000" b="1" kern="1200" dirty="0" smtClean="0">
                    <a:solidFill>
                      <a:schemeClr val="tx1"/>
                    </a:solidFill>
                    <a:latin typeface="Bell MT" pitchFamily="18" charset="0"/>
                    <a:cs typeface="Times New Roman" pitchFamily="18" charset="0"/>
                    <a:hlinkClick r:id="rId3" action="ppaction://hlinksldjump"/>
                  </a:rPr>
                  <a:t>Meninggal dunia dalam keadaan yang ada hubungannya dengan dinas, sehingga kematiannya itu disamakan dengan meninggal dunia dalam dan karena menjalankan tugas kewajibannya</a:t>
                </a:r>
                <a:endParaRPr lang="id-ID" sz="2000" b="1" kern="1200" dirty="0">
                  <a:solidFill>
                    <a:schemeClr val="tx1"/>
                  </a:solidFill>
                  <a:latin typeface="Bell MT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1"/>
            <p:cNvGrpSpPr/>
            <p:nvPr/>
          </p:nvGrpSpPr>
          <p:grpSpPr>
            <a:xfrm>
              <a:off x="857302" y="3105074"/>
              <a:ext cx="6715151" cy="1085762"/>
              <a:chOff x="857302" y="3105074"/>
              <a:chExt cx="6715151" cy="1085762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4" name="Pentagon 13"/>
              <p:cNvSpPr/>
              <p:nvPr/>
            </p:nvSpPr>
            <p:spPr>
              <a:xfrm rot="10800000">
                <a:off x="857302" y="3105074"/>
                <a:ext cx="6715151" cy="1085762"/>
              </a:xfrm>
              <a:prstGeom prst="homePlate">
                <a:avLst/>
              </a:prstGeom>
              <a:ln/>
              <a:sp3d contourW="19050" prstMaterial="metal">
                <a:bevelT w="88900" h="203200"/>
                <a:bevelB w="165100" h="254000"/>
              </a:sp3d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</p:sp>
          <p:sp>
            <p:nvSpPr>
              <p:cNvPr id="15" name="Pentagon 10"/>
              <p:cNvSpPr/>
              <p:nvPr/>
            </p:nvSpPr>
            <p:spPr>
              <a:xfrm rot="21600000">
                <a:off x="1128746" y="3105074"/>
                <a:ext cx="6443707" cy="108576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478791" tIns="68580" rIns="128016" bIns="68580" numCol="1" spcCol="1270" anchor="ctr" anchorCtr="0">
                <a:noAutofit/>
              </a:bodyPr>
              <a:lstStyle/>
              <a:p>
                <a:pPr lvl="0" algn="just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id-ID" sz="2400" b="1" kern="1200" dirty="0" smtClean="0">
                    <a:solidFill>
                      <a:schemeClr val="tx1"/>
                    </a:solidFill>
                    <a:latin typeface="Bell MT" pitchFamily="18" charset="0"/>
                    <a:cs typeface="Times New Roman" pitchFamily="18" charset="0"/>
                    <a:hlinkClick r:id="rId4" action="ppaction://hlinksldjump"/>
                  </a:rPr>
                  <a:t>Meninggal dunia karena perbuatan anasir yang tidak bertanggung jawab ataupun sebagai akibat tindakan terhadap anasir itu</a:t>
                </a:r>
                <a:endParaRPr lang="en-US" sz="2400" b="1" kern="1200" dirty="0">
                  <a:solidFill>
                    <a:schemeClr val="tx1"/>
                  </a:solidFill>
                  <a:latin typeface="Bell MT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20" name="Rounded Rectangle 19"/>
          <p:cNvSpPr/>
          <p:nvPr/>
        </p:nvSpPr>
        <p:spPr>
          <a:xfrm>
            <a:off x="2214546" y="571480"/>
            <a:ext cx="4714908" cy="64294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 smtClean="0">
                <a:latin typeface="Bernard MT Condensed" pitchFamily="18" charset="0"/>
                <a:cs typeface="Times New Roman" pitchFamily="18" charset="0"/>
              </a:rPr>
              <a:t>T</a:t>
            </a:r>
            <a:r>
              <a:rPr lang="en-AU" sz="3200" dirty="0" smtClean="0">
                <a:latin typeface="Bernard MT Condensed" pitchFamily="18" charset="0"/>
                <a:cs typeface="Times New Roman" pitchFamily="18" charset="0"/>
              </a:rPr>
              <a:t>EWAS</a:t>
            </a:r>
            <a:r>
              <a:rPr lang="id-ID" sz="3200" dirty="0" smtClean="0">
                <a:latin typeface="Bernard MT Condensed" pitchFamily="18" charset="0"/>
                <a:cs typeface="Times New Roman" pitchFamily="18" charset="0"/>
              </a:rPr>
              <a:t> adalah:</a:t>
            </a:r>
            <a:endParaRPr lang="en-AU" sz="3200" dirty="0">
              <a:latin typeface="Bernard MT Condense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7356" y="500042"/>
            <a:ext cx="3643338" cy="48896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id-ID" dirty="0" smtClean="0">
                <a:latin typeface="Bookman Old Style" pitchFamily="18" charset="0"/>
                <a:cs typeface="Times New Roman" pitchFamily="18" charset="0"/>
              </a:rPr>
              <a:t>T</a:t>
            </a:r>
            <a:r>
              <a:rPr lang="en-AU" dirty="0" smtClean="0">
                <a:latin typeface="Bookman Old Style" pitchFamily="18" charset="0"/>
                <a:cs typeface="Times New Roman" pitchFamily="18" charset="0"/>
              </a:rPr>
              <a:t>EWAS</a:t>
            </a:r>
            <a:r>
              <a:rPr lang="id-ID" dirty="0" smtClean="0">
                <a:latin typeface="Bookman Old Style" pitchFamily="18" charset="0"/>
                <a:cs typeface="Times New Roman" pitchFamily="18" charset="0"/>
              </a:rPr>
              <a:t> adalah:</a:t>
            </a:r>
            <a:endParaRPr lang="id-ID" dirty="0">
              <a:latin typeface="Bookman Old Style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286808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12</a:t>
            </a:fld>
            <a:endParaRPr lang="id-ID"/>
          </a:p>
        </p:txBody>
      </p:sp>
      <p:sp>
        <p:nvSpPr>
          <p:cNvPr id="18" name="Rectangle 17"/>
          <p:cNvSpPr/>
          <p:nvPr/>
        </p:nvSpPr>
        <p:spPr>
          <a:xfrm>
            <a:off x="357158" y="5572140"/>
            <a:ext cx="7715304" cy="928694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119063">
              <a:defRPr/>
            </a:pPr>
            <a:r>
              <a:rPr lang="id-ID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Wafat</a:t>
            </a:r>
            <a:r>
              <a:rPr lang="id-I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adalah meninggal dunia yang bukan diakibatkan oleh hal-hal sebagaimana dimaksud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id-I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85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85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38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5" grpId="0">
        <p:bldAsOne/>
      </p:bldGraphic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428596" y="1428736"/>
          <a:ext cx="8215370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2285984" y="500042"/>
            <a:ext cx="6000792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latin typeface="Bernard MT Condensed" pitchFamily="18" charset="0"/>
                <a:cs typeface="Times New Roman" pitchFamily="18" charset="0"/>
              </a:rPr>
              <a:t>TEWAS</a:t>
            </a:r>
          </a:p>
          <a:p>
            <a:pPr algn="ctr"/>
            <a:r>
              <a:rPr lang="id-ID" sz="2400" dirty="0" smtClean="0">
                <a:latin typeface="Bernard MT Condensed" pitchFamily="18" charset="0"/>
                <a:cs typeface="Times New Roman" pitchFamily="18" charset="0"/>
              </a:rPr>
              <a:t>DALAM MENJALANKAN TUGAS DAN KEWAJIBAN</a:t>
            </a:r>
            <a:endParaRPr lang="id-ID" sz="2400" dirty="0">
              <a:latin typeface="Bernard MT Condense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00034" y="2714620"/>
          <a:ext cx="8229600" cy="2828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643042" y="1285860"/>
            <a:ext cx="6072230" cy="121444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TEWAS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DALAM KEADAAN LAIN YANG ADA HUBUNGANNYA DENGAN DINAS, SEHINGGA </a:t>
            </a:r>
            <a:r>
              <a:rPr lang="id-ID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KEMATIANNYA</a:t>
            </a:r>
            <a:r>
              <a:rPr lang="en-US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 ITU DISAMAKAN DENGAN </a:t>
            </a:r>
            <a:r>
              <a:rPr lang="id-ID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MENINGGAL DUNIA </a:t>
            </a:r>
            <a:r>
              <a:rPr lang="en-US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DALAM MENJALANKAN TUGAS KEWAJIBANNYA</a:t>
            </a:r>
            <a:endParaRPr lang="id-ID" dirty="0">
              <a:solidFill>
                <a:schemeClr val="tx1"/>
              </a:solidFill>
              <a:latin typeface="Bernard MT Condense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28596" y="3071810"/>
          <a:ext cx="8229600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428728" y="571480"/>
            <a:ext cx="6858048" cy="157163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 smtClean="0">
              <a:latin typeface="Bell MT" pitchFamily="18" charset="0"/>
              <a:cs typeface="Times New Roman" pitchFamily="18" charset="0"/>
            </a:endParaRPr>
          </a:p>
          <a:p>
            <a:pPr algn="ctr"/>
            <a:r>
              <a:rPr lang="en-AU" sz="2000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TEWAS</a:t>
            </a:r>
          </a:p>
          <a:p>
            <a:pPr algn="just"/>
            <a:r>
              <a:rPr lang="id-ID" sz="2000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K</a:t>
            </a:r>
            <a:r>
              <a:rPr lang="en-US" sz="2000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ARENA PERBUATAN ANASIR YANG TIDAK BERTANGGUNG JAWAB ATAUPUN SEBAGAI AKIBAT TINDAKAN TERHADAP ANASIR ITU</a:t>
            </a:r>
            <a:r>
              <a:rPr lang="id-ID" sz="2000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 DALAM </a:t>
            </a:r>
            <a:r>
              <a:rPr lang="id-ID" dirty="0" smtClean="0">
                <a:solidFill>
                  <a:schemeClr val="tx1"/>
                </a:solidFill>
                <a:latin typeface="Bernard MT Condensed" pitchFamily="18" charset="0"/>
                <a:cs typeface="Times New Roman" pitchFamily="18" charset="0"/>
              </a:rPr>
              <a:t>MELAKSANAKAN TUGAS</a:t>
            </a:r>
            <a:endParaRPr lang="en-AU" dirty="0" smtClean="0">
              <a:solidFill>
                <a:schemeClr val="tx1"/>
              </a:solidFill>
              <a:latin typeface="Bernard MT Condensed" pitchFamily="18" charset="0"/>
              <a:cs typeface="Times New Roman" pitchFamily="18" charset="0"/>
            </a:endParaRPr>
          </a:p>
          <a:p>
            <a:pPr algn="ctr"/>
            <a:endParaRPr lang="en-AU" dirty="0">
              <a:latin typeface="Bernard MT Condense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7431" y="511161"/>
            <a:ext cx="5166337" cy="98901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id-ID" sz="4000" dirty="0" smtClean="0">
                <a:latin typeface="Bernard MT Condensed" pitchFamily="18" charset="0"/>
              </a:rPr>
              <a:t>PESERTA JKK DAN JKM</a:t>
            </a:r>
            <a:endParaRPr lang="id-ID" sz="4000" dirty="0">
              <a:latin typeface="Bernard MT Condensed" pitchFamily="18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01024" y="6500835"/>
            <a:ext cx="1112838" cy="2143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88B41F-CDAF-4FE8-8E88-05159C4869AE}" type="slidenum">
              <a:rPr lang="id-ID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id-ID" dirty="0" smtClean="0">
              <a:latin typeface="Arial" charset="0"/>
              <a:cs typeface="Arial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28662" y="1714488"/>
            <a:ext cx="2071731" cy="8572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CALON PNS</a:t>
            </a:r>
            <a:r>
              <a:rPr lang="en-AU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id-ID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14678" y="1714488"/>
            <a:ext cx="1500228" cy="8572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tabLst>
                <a:tab pos="1528763" algn="l"/>
              </a:tabLst>
              <a:defRPr/>
            </a:pPr>
            <a:r>
              <a:rPr lang="id-ID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PNS</a:t>
            </a:r>
            <a:endParaRPr lang="id-ID" sz="1400" dirty="0">
              <a:solidFill>
                <a:schemeClr val="tx1"/>
              </a:solidFill>
              <a:latin typeface="Aharoni" pitchFamily="2" charset="-79"/>
              <a:cs typeface="Aharoni" pitchFamily="2" charset="-79"/>
              <a:sym typeface="Wingdings" pitchFamily="2" charset="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929190" y="1714488"/>
            <a:ext cx="3643367" cy="8572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tabLst>
                <a:tab pos="1528763" algn="l"/>
              </a:tabLst>
              <a:defRPr/>
            </a:pPr>
            <a:r>
              <a:rPr lang="id-ID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PPPK (PEGAWAI PEMERINTAH DENGAN PERJANJIAN KERJA)</a:t>
            </a:r>
            <a:endParaRPr lang="id-ID" sz="1400" dirty="0">
              <a:solidFill>
                <a:schemeClr val="tx1"/>
              </a:solidFill>
              <a:latin typeface="Aharoni" pitchFamily="2" charset="-79"/>
              <a:cs typeface="Aharoni" pitchFamily="2" charset="-79"/>
              <a:sym typeface="Wingdings" pitchFamily="2" charset="2"/>
            </a:endParaRPr>
          </a:p>
        </p:txBody>
      </p:sp>
      <p:pic>
        <p:nvPicPr>
          <p:cNvPr id="24587" name="Picture 11" descr="http://pusdiklatwas.bpkp.go.id/asset/uploaded/buka2.JPG"/>
          <p:cNvPicPr>
            <a:picLocks noChangeAspect="1" noChangeArrowheads="1"/>
          </p:cNvPicPr>
          <p:nvPr/>
        </p:nvPicPr>
        <p:blipFill>
          <a:blip r:embed="rId2" cstate="print"/>
          <a:srcRect l="18750" t="28103" r="2733" b="20959"/>
          <a:stretch>
            <a:fillRect/>
          </a:stretch>
        </p:blipFill>
        <p:spPr bwMode="auto">
          <a:xfrm flipH="1">
            <a:off x="642910" y="4714884"/>
            <a:ext cx="3000396" cy="1714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89" name="Picture 13" descr="http://www.kabarpns.com/wp-content/uploads/2015/05/pns.jpg"/>
          <p:cNvPicPr>
            <a:picLocks noChangeAspect="1" noChangeArrowheads="1"/>
          </p:cNvPicPr>
          <p:nvPr/>
        </p:nvPicPr>
        <p:blipFill>
          <a:blip r:embed="rId3" cstate="print"/>
          <a:srcRect l="26643" t="15493" r="1420" b="7923"/>
          <a:stretch>
            <a:fillRect/>
          </a:stretch>
        </p:blipFill>
        <p:spPr bwMode="auto">
          <a:xfrm>
            <a:off x="2163758" y="4714885"/>
            <a:ext cx="2857520" cy="1714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ounded Rectangle 15"/>
          <p:cNvSpPr/>
          <p:nvPr/>
        </p:nvSpPr>
        <p:spPr>
          <a:xfrm>
            <a:off x="1142976" y="2786058"/>
            <a:ext cx="2786082" cy="71438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tabLst>
                <a:tab pos="1528763" algn="l"/>
              </a:tabLst>
              <a:defRPr/>
            </a:pPr>
            <a:r>
              <a:rPr lang="id-ID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P</a:t>
            </a:r>
            <a:r>
              <a:rPr lang="en-AU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EJABAT NEGARA </a:t>
            </a:r>
            <a:endParaRPr lang="id-ID" sz="1400" dirty="0">
              <a:solidFill>
                <a:schemeClr val="tx1"/>
              </a:solidFill>
              <a:latin typeface="Aharoni" pitchFamily="2" charset="-79"/>
              <a:cs typeface="Aharoni" pitchFamily="2" charset="-79"/>
              <a:sym typeface="Wingdings" pitchFamily="2" charset="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71934" y="2786058"/>
            <a:ext cx="4000528" cy="71438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tabLst>
                <a:tab pos="1528763" algn="l"/>
              </a:tabLst>
              <a:defRPr/>
            </a:pPr>
            <a:r>
              <a:rPr lang="en-AU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PIMPINAN DAN ANGGOTA DPRD </a:t>
            </a:r>
            <a:endParaRPr lang="id-ID" sz="1400" dirty="0">
              <a:solidFill>
                <a:schemeClr val="tx1"/>
              </a:solidFill>
              <a:latin typeface="Aharoni" pitchFamily="2" charset="-79"/>
              <a:cs typeface="Aharoni" pitchFamily="2" charset="-79"/>
              <a:sym typeface="Wingdings" pitchFamily="2" charset="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643174" y="3714752"/>
            <a:ext cx="4000528" cy="71438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tabLst>
                <a:tab pos="1528763" algn="l"/>
              </a:tabLst>
              <a:defRPr/>
            </a:pPr>
            <a:r>
              <a:rPr lang="en-AU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PEGAWAI PEMERINTAH NON PNS</a:t>
            </a:r>
          </a:p>
          <a:p>
            <a:pPr algn="ctr">
              <a:tabLst>
                <a:tab pos="1528763" algn="l"/>
              </a:tabLst>
              <a:defRPr/>
            </a:pPr>
            <a:r>
              <a:rPr lang="en-AU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(MENUNGGU REGULASI) </a:t>
            </a:r>
            <a:endParaRPr lang="id-ID" sz="1400" dirty="0">
              <a:solidFill>
                <a:schemeClr val="tx1"/>
              </a:solidFill>
              <a:latin typeface="Aharoni" pitchFamily="2" charset="-79"/>
              <a:cs typeface="Aharoni" pitchFamily="2" charset="-79"/>
              <a:sym typeface="Wingdings" pitchFamily="2" charset="2"/>
            </a:endParaRPr>
          </a:p>
        </p:txBody>
      </p:sp>
      <p:pic>
        <p:nvPicPr>
          <p:cNvPr id="1028" name="Picture 4" descr="C:\Users\ariyandi1394\Pictures\images.jpg"/>
          <p:cNvPicPr>
            <a:picLocks noChangeAspect="1" noChangeArrowheads="1"/>
          </p:cNvPicPr>
          <p:nvPr/>
        </p:nvPicPr>
        <p:blipFill>
          <a:blip r:embed="rId4" cstate="print"/>
          <a:srcRect l="46552"/>
          <a:stretch>
            <a:fillRect/>
          </a:stretch>
        </p:blipFill>
        <p:spPr bwMode="auto">
          <a:xfrm>
            <a:off x="3605219" y="4714884"/>
            <a:ext cx="1538285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ariyandi1394\Pictures\rapat-Paripurna_DPR_2-565x330.jpg"/>
          <p:cNvPicPr>
            <a:picLocks noChangeAspect="1" noChangeArrowheads="1"/>
          </p:cNvPicPr>
          <p:nvPr/>
        </p:nvPicPr>
        <p:blipFill>
          <a:blip r:embed="rId5" cstate="print"/>
          <a:srcRect l="18271" t="-4348"/>
          <a:stretch>
            <a:fillRect/>
          </a:stretch>
        </p:blipFill>
        <p:spPr bwMode="auto">
          <a:xfrm>
            <a:off x="5133984" y="4643446"/>
            <a:ext cx="2101872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ariyandi1394\Pictures\ini-alasan-jokowi-cabut-perpres-tunjangan-dp-mobil-pejabat-negara.jpg"/>
          <p:cNvPicPr>
            <a:picLocks noChangeAspect="1" noChangeArrowheads="1"/>
          </p:cNvPicPr>
          <p:nvPr/>
        </p:nvPicPr>
        <p:blipFill>
          <a:blip r:embed="rId6" cstate="print"/>
          <a:srcRect l="44647"/>
          <a:stretch>
            <a:fillRect/>
          </a:stretch>
        </p:blipFill>
        <p:spPr bwMode="auto">
          <a:xfrm>
            <a:off x="6889764" y="4714884"/>
            <a:ext cx="1682764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40" y="571480"/>
            <a:ext cx="3071835" cy="64292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>
                <a:latin typeface="Bookman Old Style" pitchFamily="18" charset="0"/>
              </a:rPr>
              <a:t>I U R A N</a:t>
            </a:r>
            <a:endParaRPr lang="en-US" dirty="0">
              <a:latin typeface="Bookman Old Style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00035" y="1488799"/>
          <a:ext cx="8143932" cy="158301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5263591"/>
                <a:gridCol w="2880341"/>
              </a:tblGrid>
              <a:tr h="41618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JENIS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PROGRAM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BESARAN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IURAN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0" marB="45710"/>
                </a:tc>
              </a:tr>
              <a:tr h="569653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Jaminan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Kecelakaan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Kerja</a:t>
                      </a:r>
                      <a:endParaRPr lang="id-ID" sz="20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0,24 %  x  </a:t>
                      </a:r>
                      <a:r>
                        <a:rPr lang="en-US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Gaji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0" marB="45710"/>
                </a:tc>
              </a:tr>
              <a:tr h="556178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</a:t>
                      </a:r>
                      <a:r>
                        <a:rPr lang="en-US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Jaminan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Kematian</a:t>
                      </a:r>
                      <a:endParaRPr lang="id-ID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0,30 % 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x  </a:t>
                      </a:r>
                      <a:r>
                        <a:rPr lang="en-US" sz="20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Gaji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0" marB="45710"/>
                </a:tc>
              </a:tr>
            </a:tbl>
          </a:graphicData>
        </a:graphic>
      </p:graphicFrame>
      <p:sp>
        <p:nvSpPr>
          <p:cNvPr id="2254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943850" y="6556375"/>
            <a:ext cx="1112838" cy="2143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5549487-EC51-4A2B-8370-9522FAA948DC}" type="slidenum">
              <a:rPr lang="id-ID" smtClean="0"/>
              <a:pPr/>
              <a:t>17</a:t>
            </a:fld>
            <a:endParaRPr lang="id-ID" smtClean="0"/>
          </a:p>
        </p:txBody>
      </p:sp>
      <p:sp>
        <p:nvSpPr>
          <p:cNvPr id="8" name="Rounded Rectangle 7"/>
          <p:cNvSpPr/>
          <p:nvPr/>
        </p:nvSpPr>
        <p:spPr>
          <a:xfrm>
            <a:off x="500034" y="3571876"/>
            <a:ext cx="8143932" cy="24288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4488" indent="-344488" algn="just">
              <a:buFont typeface="Arial" pitchFamily="34" charset="0"/>
              <a:buChar char="•"/>
              <a:defRPr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  <a:p>
            <a:pPr marL="344488" indent="-344488" algn="just">
              <a:buFont typeface="Arial" pitchFamily="34" charset="0"/>
              <a:buChar char="•"/>
              <a:defRPr/>
            </a:pP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Iuran JKK dan JKM bagi peserta yang gajinya dibayar melalui Anggaran Pendapatan dan Belanja Negara dibebankan kepada Anggaran Pendapatan dan Belanja Negara</a:t>
            </a:r>
          </a:p>
          <a:p>
            <a:pPr marL="344488" indent="-344488" algn="just">
              <a:buFont typeface="Arial" pitchFamily="34" charset="0"/>
              <a:buChar char="•"/>
              <a:defRPr/>
            </a:pP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344488" indent="-344488" algn="just">
              <a:buFont typeface="Arial" pitchFamily="34" charset="0"/>
              <a:buChar char="•"/>
              <a:defRPr/>
            </a:pP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Iuran JKK dan JKM bagi peserta yang gajinya dibayar melalui Anggaran Pendapatan dan Belanja Daerah dibebankan kepada Anggaran Pendapatan dan Belanja Daerah</a:t>
            </a:r>
          </a:p>
          <a:p>
            <a:pPr algn="ctr">
              <a:defRPr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MANFAAT JAMINAN KECELAKAAN KERJA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18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852936"/>
            <a:ext cx="990476" cy="100095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07704" y="1775718"/>
            <a:ext cx="22322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/>
            <a:r>
              <a:rPr lang="tr-TR" sz="1400" b="1" dirty="0" err="1" smtClean="0"/>
              <a:t>Biaya</a:t>
            </a:r>
            <a:r>
              <a:rPr lang="tr-TR" sz="1400" b="1" dirty="0" smtClean="0"/>
              <a:t> </a:t>
            </a:r>
            <a:r>
              <a:rPr lang="tr-TR" sz="1400" b="1" dirty="0" err="1"/>
              <a:t>transportasi</a:t>
            </a:r>
            <a:r>
              <a:rPr lang="tr-TR" sz="1400" b="1" dirty="0"/>
              <a:t> </a:t>
            </a:r>
          </a:p>
          <a:p>
            <a:pPr marL="1588" lvl="2"/>
            <a:r>
              <a:rPr lang="tr-TR" sz="1400" dirty="0" smtClean="0"/>
              <a:t>Darat</a:t>
            </a:r>
            <a:r>
              <a:rPr lang="en-US" sz="1400" dirty="0" smtClean="0"/>
              <a:t> </a:t>
            </a:r>
            <a:r>
              <a:rPr lang="tr-TR" sz="1400" dirty="0" smtClean="0"/>
              <a:t> </a:t>
            </a:r>
            <a:r>
              <a:rPr lang="tr-TR" sz="1400" dirty="0"/>
              <a:t>: Rp. </a:t>
            </a:r>
            <a:r>
              <a:rPr lang="tr-TR" sz="1400" dirty="0" smtClean="0"/>
              <a:t>1.300.000 </a:t>
            </a:r>
            <a:endParaRPr lang="tr-TR" sz="1400" dirty="0"/>
          </a:p>
          <a:p>
            <a:pPr marL="1588" lvl="2"/>
            <a:r>
              <a:rPr lang="tr-TR" sz="1400" dirty="0" smtClean="0"/>
              <a:t>Laut</a:t>
            </a:r>
            <a:r>
              <a:rPr lang="en-US" sz="1400" dirty="0" smtClean="0"/>
              <a:t>   </a:t>
            </a:r>
            <a:r>
              <a:rPr lang="tr-TR" sz="1400" dirty="0" smtClean="0"/>
              <a:t> </a:t>
            </a:r>
            <a:r>
              <a:rPr lang="tr-TR" sz="1400" dirty="0"/>
              <a:t>: Rp. </a:t>
            </a:r>
            <a:r>
              <a:rPr lang="tr-TR" sz="1400" dirty="0" smtClean="0"/>
              <a:t>1.950.000 </a:t>
            </a:r>
            <a:endParaRPr lang="tr-TR" sz="1400" dirty="0"/>
          </a:p>
          <a:p>
            <a:pPr marL="1588" lvl="2"/>
            <a:r>
              <a:rPr lang="tr-TR" sz="1400" dirty="0"/>
              <a:t>Udara </a:t>
            </a:r>
            <a:r>
              <a:rPr lang="tr-TR" sz="1400" dirty="0" smtClean="0"/>
              <a:t>:</a:t>
            </a:r>
            <a:r>
              <a:rPr lang="en-US" sz="1400" dirty="0" smtClean="0"/>
              <a:t> </a:t>
            </a:r>
            <a:r>
              <a:rPr lang="en-US" sz="1400" dirty="0" err="1" smtClean="0"/>
              <a:t>Rp</a:t>
            </a:r>
            <a:r>
              <a:rPr lang="en-US" sz="1400" dirty="0" smtClean="0"/>
              <a:t>.</a:t>
            </a:r>
            <a:r>
              <a:rPr lang="tr-TR" sz="1400" dirty="0" smtClean="0"/>
              <a:t> 3.250.000 </a:t>
            </a:r>
            <a:endParaRPr lang="tr-TR" sz="1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52322" y="1916832"/>
            <a:ext cx="1055382" cy="946944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23528" y="1126485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erlindungan atas risiko kecelakaan kerja atau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sakit akibat </a:t>
            </a: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kerja</a:t>
            </a:r>
            <a:endParaRPr lang="id-ID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1700808"/>
            <a:ext cx="1437872" cy="119675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148064" y="1700808"/>
            <a:ext cx="32403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tr-TR" sz="1400" dirty="0" err="1" smtClean="0"/>
              <a:t>Biaya</a:t>
            </a:r>
            <a:r>
              <a:rPr lang="tr-TR" sz="1400" dirty="0" smtClean="0"/>
              <a:t> </a:t>
            </a:r>
            <a:r>
              <a:rPr lang="tr-TR" sz="1400" dirty="0" err="1" smtClean="0"/>
              <a:t>Pengobatan</a:t>
            </a:r>
            <a:r>
              <a:rPr lang="tr-TR" sz="1400" dirty="0" smtClean="0"/>
              <a:t> : </a:t>
            </a:r>
            <a:r>
              <a:rPr lang="tr-TR" sz="1400" dirty="0" err="1" smtClean="0"/>
              <a:t>Sampai</a:t>
            </a:r>
            <a:r>
              <a:rPr lang="tr-TR" sz="1400" dirty="0" smtClean="0"/>
              <a:t> </a:t>
            </a:r>
            <a:r>
              <a:rPr lang="tr-TR" sz="1400" dirty="0" err="1" smtClean="0"/>
              <a:t>sembuh</a:t>
            </a:r>
            <a:endParaRPr lang="tr-TR" sz="1400" dirty="0" smtClean="0"/>
          </a:p>
          <a:p>
            <a:pPr marL="342900" indent="-342900">
              <a:buAutoNum type="arabicPeriod"/>
            </a:pPr>
            <a:r>
              <a:rPr lang="tr-TR" sz="1400" dirty="0" err="1" smtClean="0"/>
              <a:t>Santunan</a:t>
            </a:r>
            <a:r>
              <a:rPr lang="tr-TR" sz="1400" dirty="0" smtClean="0"/>
              <a:t> STMB : 100 % </a:t>
            </a:r>
            <a:r>
              <a:rPr lang="tr-TR" sz="1400" dirty="0" err="1" smtClean="0"/>
              <a:t>Gaji</a:t>
            </a:r>
            <a:r>
              <a:rPr lang="tr-TR" sz="1400" dirty="0" smtClean="0"/>
              <a:t> (1,5 </a:t>
            </a:r>
            <a:r>
              <a:rPr lang="tr-TR" sz="1400" dirty="0" err="1" smtClean="0"/>
              <a:t>th</a:t>
            </a:r>
            <a:r>
              <a:rPr lang="tr-TR" sz="1400" dirty="0" smtClean="0"/>
              <a:t>)</a:t>
            </a:r>
          </a:p>
          <a:p>
            <a:pPr marL="342900" indent="-342900">
              <a:buAutoNum type="arabicPeriod"/>
            </a:pPr>
            <a:r>
              <a:rPr lang="en-US" sz="1400" dirty="0" err="1" smtClean="0"/>
              <a:t>Biaya</a:t>
            </a:r>
            <a:r>
              <a:rPr lang="en-US" sz="1400" dirty="0" smtClean="0"/>
              <a:t> </a:t>
            </a:r>
            <a:r>
              <a:rPr lang="en-US" sz="1400" dirty="0" err="1" smtClean="0"/>
              <a:t>Rehabilitasi</a:t>
            </a:r>
            <a:r>
              <a:rPr lang="en-US" sz="1400" dirty="0" smtClean="0"/>
              <a:t> </a:t>
            </a:r>
            <a:r>
              <a:rPr lang="en-US" sz="1400" dirty="0" err="1" smtClean="0"/>
              <a:t>Medik</a:t>
            </a:r>
            <a:r>
              <a:rPr lang="en-US" sz="1400" dirty="0" smtClean="0"/>
              <a:t> : </a:t>
            </a:r>
            <a:r>
              <a:rPr lang="en-US" sz="1400" dirty="0" err="1" smtClean="0"/>
              <a:t>Rp</a:t>
            </a:r>
            <a:r>
              <a:rPr lang="en-US" sz="1400" dirty="0" smtClean="0"/>
              <a:t>. 2.6 </a:t>
            </a:r>
            <a:r>
              <a:rPr lang="en-US" sz="1400" dirty="0" err="1" smtClean="0"/>
              <a:t>jt</a:t>
            </a:r>
            <a:r>
              <a:rPr lang="en-US" sz="1400" dirty="0" smtClean="0"/>
              <a:t> </a:t>
            </a:r>
          </a:p>
          <a:p>
            <a:pPr marL="342900" indent="-342900">
              <a:buAutoNum type="arabicPeriod"/>
            </a:pPr>
            <a:r>
              <a:rPr lang="en-US" sz="1400" dirty="0" err="1" smtClean="0"/>
              <a:t>Biaya</a:t>
            </a:r>
            <a:r>
              <a:rPr lang="en-US" sz="1400" dirty="0" smtClean="0"/>
              <a:t> </a:t>
            </a:r>
            <a:r>
              <a:rPr lang="en-US" sz="1400" dirty="0" err="1" smtClean="0"/>
              <a:t>Penggantian</a:t>
            </a:r>
            <a:r>
              <a:rPr lang="en-US" sz="1400" dirty="0" smtClean="0"/>
              <a:t> Gigi </a:t>
            </a:r>
            <a:r>
              <a:rPr lang="en-US" sz="1400" dirty="0" err="1" smtClean="0"/>
              <a:t>Rp</a:t>
            </a:r>
            <a:r>
              <a:rPr lang="en-US" sz="1400" dirty="0" smtClean="0"/>
              <a:t>. 3.9 </a:t>
            </a:r>
            <a:r>
              <a:rPr lang="en-US" sz="1400" dirty="0" err="1" smtClean="0"/>
              <a:t>jt</a:t>
            </a:r>
            <a:endParaRPr lang="en-US" sz="1400" dirty="0"/>
          </a:p>
        </p:txBody>
      </p:sp>
      <p:sp>
        <p:nvSpPr>
          <p:cNvPr id="25" name="Rectangle 24"/>
          <p:cNvSpPr/>
          <p:nvPr/>
        </p:nvSpPr>
        <p:spPr>
          <a:xfrm>
            <a:off x="5876226" y="3933056"/>
            <a:ext cx="3304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AutoNum type="arabicPeriod"/>
            </a:pPr>
            <a:r>
              <a:rPr lang="en-US" sz="1400" dirty="0" err="1" smtClean="0"/>
              <a:t>Santunan</a:t>
            </a:r>
            <a:r>
              <a:rPr lang="en-US" sz="1400" dirty="0" smtClean="0"/>
              <a:t> </a:t>
            </a:r>
            <a:r>
              <a:rPr lang="en-US" sz="1400" dirty="0" err="1" smtClean="0"/>
              <a:t>Kematian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60% x 80 </a:t>
            </a:r>
            <a:r>
              <a:rPr lang="en-US" sz="1400" dirty="0" err="1" smtClean="0"/>
              <a:t>Gaji</a:t>
            </a:r>
            <a:endParaRPr lang="en-US" sz="1400" dirty="0"/>
          </a:p>
          <a:p>
            <a:pPr marL="180975" indent="-180975">
              <a:buAutoNum type="arabicPeriod"/>
            </a:pPr>
            <a:r>
              <a:rPr lang="en-US" sz="1400" dirty="0" err="1" smtClean="0"/>
              <a:t>Uang</a:t>
            </a:r>
            <a:r>
              <a:rPr lang="en-US" sz="1400" dirty="0" smtClean="0"/>
              <a:t> </a:t>
            </a:r>
            <a:r>
              <a:rPr lang="en-US" sz="1400" dirty="0" err="1" smtClean="0"/>
              <a:t>Duka</a:t>
            </a:r>
            <a:r>
              <a:rPr lang="en-US" sz="1400" dirty="0" smtClean="0"/>
              <a:t> </a:t>
            </a:r>
            <a:r>
              <a:rPr lang="en-US" sz="1400" dirty="0" err="1" smtClean="0"/>
              <a:t>Tewas</a:t>
            </a:r>
            <a:r>
              <a:rPr lang="en-US" sz="1400" dirty="0" smtClean="0"/>
              <a:t> 6 x </a:t>
            </a:r>
            <a:r>
              <a:rPr lang="en-US" sz="1400" dirty="0" err="1" smtClean="0"/>
              <a:t>Gaji</a:t>
            </a:r>
            <a:endParaRPr lang="en-US" sz="1400" dirty="0"/>
          </a:p>
          <a:p>
            <a:pPr marL="180975" indent="-180975">
              <a:buAutoNum type="arabicPeriod"/>
            </a:pPr>
            <a:r>
              <a:rPr lang="en-US" sz="1400" dirty="0" err="1" smtClean="0"/>
              <a:t>Biaya</a:t>
            </a:r>
            <a:r>
              <a:rPr lang="en-US" sz="1400" dirty="0" smtClean="0"/>
              <a:t> </a:t>
            </a:r>
            <a:r>
              <a:rPr lang="en-US" sz="1400" dirty="0" err="1" smtClean="0"/>
              <a:t>Pemakaman</a:t>
            </a:r>
            <a:r>
              <a:rPr lang="en-US" sz="1400" dirty="0" smtClean="0"/>
              <a:t> 10 </a:t>
            </a:r>
            <a:r>
              <a:rPr lang="en-US" sz="1400" dirty="0" err="1" smtClean="0"/>
              <a:t>jt</a:t>
            </a:r>
            <a:endParaRPr lang="en-US" sz="1400" dirty="0"/>
          </a:p>
          <a:p>
            <a:pPr marL="180975" indent="-180975">
              <a:buAutoNum type="arabicPeriod"/>
            </a:pPr>
            <a:r>
              <a:rPr lang="en-US" sz="1400" dirty="0" smtClean="0"/>
              <a:t>Bea </a:t>
            </a:r>
            <a:r>
              <a:rPr lang="en-US" sz="1400" dirty="0" err="1" smtClean="0"/>
              <a:t>Siswa</a:t>
            </a:r>
            <a:r>
              <a:rPr lang="en-US" sz="1400" dirty="0" smtClean="0"/>
              <a:t> 15 </a:t>
            </a:r>
            <a:r>
              <a:rPr lang="en-US" sz="1400" dirty="0" err="1" smtClean="0"/>
              <a:t>sd</a:t>
            </a:r>
            <a:r>
              <a:rPr lang="en-US" sz="1400" dirty="0" smtClean="0"/>
              <a:t> 45 </a:t>
            </a:r>
            <a:r>
              <a:rPr lang="en-US" sz="1400" dirty="0" err="1" smtClean="0"/>
              <a:t>jt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4005064"/>
            <a:ext cx="892944" cy="892944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763688" y="3933056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AutoNum type="arabicPeriod"/>
            </a:pPr>
            <a:r>
              <a:rPr lang="en-US" sz="1200" dirty="0" err="1" smtClean="0"/>
              <a:t>Cacat</a:t>
            </a:r>
            <a:r>
              <a:rPr lang="en-US" sz="1200" dirty="0" smtClean="0"/>
              <a:t> </a:t>
            </a:r>
            <a:r>
              <a:rPr lang="en-US" sz="1200" dirty="0" err="1" smtClean="0"/>
              <a:t>Sebagian</a:t>
            </a:r>
            <a:r>
              <a:rPr lang="en-US" sz="1200" dirty="0" smtClean="0"/>
              <a:t> </a:t>
            </a:r>
            <a:r>
              <a:rPr lang="en-US" sz="1200" dirty="0" err="1" smtClean="0"/>
              <a:t>Anatomis</a:t>
            </a:r>
            <a:r>
              <a:rPr lang="en-US" sz="1200" dirty="0" smtClean="0"/>
              <a:t> % </a:t>
            </a:r>
            <a:r>
              <a:rPr lang="en-US" sz="1200" dirty="0" err="1" smtClean="0"/>
              <a:t>Tabel</a:t>
            </a:r>
            <a:r>
              <a:rPr lang="en-US" sz="1200" dirty="0" smtClean="0"/>
              <a:t> x 80  </a:t>
            </a:r>
            <a:r>
              <a:rPr lang="en-US" sz="1200" dirty="0" err="1" smtClean="0"/>
              <a:t>Gaji</a:t>
            </a:r>
            <a:endParaRPr lang="en-US" sz="1200" dirty="0" smtClean="0"/>
          </a:p>
          <a:p>
            <a:pPr marL="180975" indent="-180975">
              <a:buAutoNum type="arabicPeriod"/>
            </a:pPr>
            <a:r>
              <a:rPr lang="en-US" sz="1200" dirty="0" err="1" smtClean="0"/>
              <a:t>Cacat</a:t>
            </a:r>
            <a:r>
              <a:rPr lang="en-US" sz="1200" dirty="0" smtClean="0"/>
              <a:t> </a:t>
            </a:r>
            <a:r>
              <a:rPr lang="en-US" sz="1200" dirty="0" err="1" smtClean="0"/>
              <a:t>Sebagian</a:t>
            </a:r>
            <a:r>
              <a:rPr lang="en-US" sz="1200" dirty="0" smtClean="0"/>
              <a:t> </a:t>
            </a:r>
            <a:r>
              <a:rPr lang="en-US" sz="1200" dirty="0" err="1" smtClean="0"/>
              <a:t>Fungsi</a:t>
            </a:r>
            <a:r>
              <a:rPr lang="en-US" sz="1200" dirty="0" smtClean="0"/>
              <a:t> % </a:t>
            </a:r>
            <a:r>
              <a:rPr lang="en-US" sz="1200" dirty="0" err="1" smtClean="0"/>
              <a:t>Penurunan</a:t>
            </a:r>
            <a:r>
              <a:rPr lang="en-US" sz="1200" dirty="0" smtClean="0"/>
              <a:t> </a:t>
            </a:r>
            <a:r>
              <a:rPr lang="en-US" sz="1200" dirty="0" err="1" smtClean="0"/>
              <a:t>Fungsi</a:t>
            </a:r>
            <a:r>
              <a:rPr lang="en-US" sz="1200" dirty="0" smtClean="0"/>
              <a:t> x % </a:t>
            </a:r>
            <a:r>
              <a:rPr lang="en-US" sz="1200" dirty="0" err="1" smtClean="0"/>
              <a:t>Tabel</a:t>
            </a:r>
            <a:r>
              <a:rPr lang="en-US" sz="1200" dirty="0" smtClean="0"/>
              <a:t> x 80  </a:t>
            </a:r>
            <a:r>
              <a:rPr lang="en-US" sz="1200" dirty="0" err="1" smtClean="0"/>
              <a:t>Gaji</a:t>
            </a:r>
            <a:endParaRPr lang="en-US" sz="1200" dirty="0" smtClean="0"/>
          </a:p>
          <a:p>
            <a:pPr marL="180975" indent="-180975">
              <a:buAutoNum type="arabicPeriod"/>
            </a:pPr>
            <a:r>
              <a:rPr lang="en-US" sz="1200" dirty="0" err="1" smtClean="0"/>
              <a:t>Cacat</a:t>
            </a:r>
            <a:r>
              <a:rPr lang="en-US" sz="1200" dirty="0" smtClean="0"/>
              <a:t> Total </a:t>
            </a:r>
            <a:r>
              <a:rPr lang="en-US" sz="1200" dirty="0" err="1" smtClean="0"/>
              <a:t>Tetap</a:t>
            </a:r>
            <a:endParaRPr lang="en-US" sz="1200" dirty="0" smtClean="0"/>
          </a:p>
          <a:p>
            <a:r>
              <a:rPr lang="en-US" sz="1200" dirty="0" smtClean="0"/>
              <a:t>    - </a:t>
            </a:r>
            <a:r>
              <a:rPr lang="en-US" sz="1200" dirty="0" err="1" smtClean="0"/>
              <a:t>Santunan</a:t>
            </a:r>
            <a:r>
              <a:rPr lang="en-US" sz="1200" dirty="0" smtClean="0"/>
              <a:t> </a:t>
            </a:r>
            <a:r>
              <a:rPr lang="en-US" sz="1200" dirty="0" err="1" smtClean="0"/>
              <a:t>Sekaligus</a:t>
            </a:r>
            <a:r>
              <a:rPr lang="en-US" sz="1200" dirty="0" smtClean="0"/>
              <a:t> 70% x 80 </a:t>
            </a:r>
            <a:r>
              <a:rPr lang="en-US" sz="1200" dirty="0" err="1" smtClean="0"/>
              <a:t>Gaji</a:t>
            </a:r>
            <a:endParaRPr lang="en-US" sz="1200" dirty="0" smtClean="0"/>
          </a:p>
          <a:p>
            <a:r>
              <a:rPr lang="en-US" sz="1200" dirty="0" smtClean="0"/>
              <a:t>    - </a:t>
            </a:r>
            <a:r>
              <a:rPr lang="en-US" sz="1200" dirty="0" err="1" smtClean="0"/>
              <a:t>Santunan</a:t>
            </a:r>
            <a:r>
              <a:rPr lang="en-US" sz="1200" dirty="0" smtClean="0"/>
              <a:t> </a:t>
            </a:r>
            <a:r>
              <a:rPr lang="en-US" sz="1200" dirty="0" err="1" smtClean="0"/>
              <a:t>Berkala</a:t>
            </a:r>
            <a:r>
              <a:rPr lang="en-US" sz="1200" dirty="0" smtClean="0"/>
              <a:t> </a:t>
            </a:r>
            <a:r>
              <a:rPr lang="en-US" sz="1200" dirty="0" err="1" smtClean="0"/>
              <a:t>Rp</a:t>
            </a:r>
            <a:r>
              <a:rPr lang="en-US" sz="1200" dirty="0" smtClean="0"/>
              <a:t>. 250 </a:t>
            </a:r>
            <a:r>
              <a:rPr lang="en-US" sz="1200" dirty="0" err="1" smtClean="0"/>
              <a:t>rb</a:t>
            </a:r>
            <a:r>
              <a:rPr lang="en-US" sz="1200" dirty="0" smtClean="0"/>
              <a:t> x 24 </a:t>
            </a:r>
            <a:r>
              <a:rPr lang="en-US" sz="1200" dirty="0" err="1" smtClean="0"/>
              <a:t>bulan</a:t>
            </a:r>
            <a:endParaRPr lang="en-US" sz="1200" dirty="0" smtClean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6" cstate="print"/>
          <a:srcRect b="8507"/>
          <a:stretch/>
        </p:blipFill>
        <p:spPr>
          <a:xfrm>
            <a:off x="5220072" y="5413334"/>
            <a:ext cx="1345332" cy="111201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6516216" y="5557350"/>
            <a:ext cx="2088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/>
            <a:r>
              <a:rPr lang="tr-TR" sz="1400" dirty="0" err="1" smtClean="0"/>
              <a:t>Kadaluarsa</a:t>
            </a:r>
            <a:r>
              <a:rPr lang="tr-TR" sz="1400" dirty="0" smtClean="0"/>
              <a:t> </a:t>
            </a:r>
            <a:r>
              <a:rPr lang="tr-TR" sz="1400" dirty="0" err="1" smtClean="0"/>
              <a:t>klaim</a:t>
            </a:r>
            <a:r>
              <a:rPr lang="tr-TR" sz="1400" dirty="0" smtClean="0"/>
              <a:t> 2 </a:t>
            </a:r>
            <a:r>
              <a:rPr lang="tr-TR" sz="1400" dirty="0" err="1" smtClean="0"/>
              <a:t>Tahun</a:t>
            </a:r>
            <a:r>
              <a:rPr lang="tr-TR" sz="1400" dirty="0"/>
              <a:t> </a:t>
            </a:r>
            <a:r>
              <a:rPr lang="en-US" sz="1400" dirty="0" err="1" smtClean="0"/>
              <a:t>Terhitung</a:t>
            </a:r>
            <a:r>
              <a:rPr lang="en-US" sz="1400" dirty="0" smtClean="0"/>
              <a:t> s</a:t>
            </a:r>
            <a:r>
              <a:rPr lang="tr-TR" sz="1400" dirty="0" err="1" smtClean="0"/>
              <a:t>ejak</a:t>
            </a:r>
            <a:r>
              <a:rPr lang="tr-TR" sz="1400" dirty="0" smtClean="0"/>
              <a:t> </a:t>
            </a:r>
            <a:r>
              <a:rPr lang="tr-TR" sz="1400" dirty="0" err="1" smtClean="0"/>
              <a:t>tanggal</a:t>
            </a:r>
            <a:r>
              <a:rPr lang="tr-TR" sz="1400" dirty="0" smtClean="0"/>
              <a:t> </a:t>
            </a:r>
            <a:r>
              <a:rPr lang="tr-TR" sz="1400" dirty="0" err="1" smtClean="0"/>
              <a:t>kecelakaan</a:t>
            </a:r>
            <a:endParaRPr lang="tr-TR" sz="14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79712" y="5571237"/>
            <a:ext cx="864096" cy="876769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2915816" y="5571237"/>
            <a:ext cx="2016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/>
              <a:t>Pelayanan</a:t>
            </a:r>
            <a:r>
              <a:rPr lang="tr-TR" sz="1400" dirty="0"/>
              <a:t> </a:t>
            </a:r>
            <a:r>
              <a:rPr lang="tr-TR" sz="1400" dirty="0" err="1"/>
              <a:t>dukun</a:t>
            </a:r>
            <a:r>
              <a:rPr lang="tr-TR" sz="1400" dirty="0"/>
              <a:t> </a:t>
            </a:r>
            <a:r>
              <a:rPr lang="tr-TR" sz="1400" dirty="0" err="1"/>
              <a:t>patah</a:t>
            </a:r>
            <a:r>
              <a:rPr lang="tr-TR" sz="1400" dirty="0"/>
              <a:t> </a:t>
            </a:r>
            <a:r>
              <a:rPr lang="tr-TR" sz="1400" dirty="0" err="1"/>
              <a:t>tulang</a:t>
            </a:r>
            <a:r>
              <a:rPr lang="tr-TR" sz="1400" dirty="0"/>
              <a:t> </a:t>
            </a:r>
            <a:r>
              <a:rPr lang="tr-TR" sz="1400" dirty="0" err="1"/>
              <a:t>atau</a:t>
            </a:r>
            <a:r>
              <a:rPr lang="tr-TR" sz="1400" dirty="0"/>
              <a:t> </a:t>
            </a:r>
            <a:r>
              <a:rPr lang="tr-TR" sz="1400" dirty="0" err="1"/>
              <a:t>pengobatan</a:t>
            </a:r>
            <a:r>
              <a:rPr lang="tr-TR" sz="1400" dirty="0"/>
              <a:t> alternatif </a:t>
            </a:r>
            <a:r>
              <a:rPr lang="tr-TR" sz="1400" dirty="0" err="1"/>
              <a:t>tidak</a:t>
            </a:r>
            <a:r>
              <a:rPr lang="tr-TR" sz="1400" dirty="0"/>
              <a:t> </a:t>
            </a:r>
            <a:r>
              <a:rPr lang="tr-TR" sz="1400" dirty="0" err="1"/>
              <a:t>ditanggung</a:t>
            </a:r>
            <a:endParaRPr lang="en-US" sz="1400" dirty="0"/>
          </a:p>
        </p:txBody>
      </p:sp>
      <p:cxnSp>
        <p:nvCxnSpPr>
          <p:cNvPr id="9" name="Straight Connector 8"/>
          <p:cNvCxnSpPr>
            <a:stCxn id="7" idx="3"/>
          </p:cNvCxnSpPr>
          <p:nvPr/>
        </p:nvCxnSpPr>
        <p:spPr>
          <a:xfrm>
            <a:off x="1314004" y="3353415"/>
            <a:ext cx="6714380" cy="3577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195736" y="2852936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4860032" y="2852936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699792" y="3356992"/>
            <a:ext cx="0" cy="5760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084168" y="3356992"/>
            <a:ext cx="0" cy="5760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4048" y="3933056"/>
            <a:ext cx="864096" cy="8640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63688" y="5013176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4. </a:t>
            </a:r>
            <a:r>
              <a:rPr lang="en-US" sz="1200" dirty="0" err="1" smtClean="0"/>
              <a:t>Pensiun</a:t>
            </a:r>
            <a:r>
              <a:rPr lang="en-US" sz="1200" dirty="0" smtClean="0"/>
              <a:t> </a:t>
            </a:r>
            <a:r>
              <a:rPr lang="en-US" sz="1200" dirty="0" err="1" smtClean="0"/>
              <a:t>karena</a:t>
            </a:r>
            <a:r>
              <a:rPr lang="en-US" sz="1200" dirty="0" smtClean="0"/>
              <a:t> </a:t>
            </a:r>
            <a:r>
              <a:rPr lang="en-US" sz="1200" dirty="0" err="1" smtClean="0"/>
              <a:t>cacat</a:t>
            </a:r>
            <a:r>
              <a:rPr lang="en-US" sz="1200" dirty="0" smtClean="0"/>
              <a:t> :</a:t>
            </a:r>
          </a:p>
          <a:p>
            <a:r>
              <a:rPr lang="en-US" sz="1200" dirty="0" smtClean="0"/>
              <a:t>    % x </a:t>
            </a:r>
            <a:r>
              <a:rPr lang="en-US" sz="1200" dirty="0" err="1" smtClean="0"/>
              <a:t>Gaji</a:t>
            </a:r>
            <a:r>
              <a:rPr lang="en-US" sz="1200" dirty="0" smtClean="0"/>
              <a:t> </a:t>
            </a:r>
            <a:r>
              <a:rPr lang="en-US" sz="1200" dirty="0" err="1" smtClean="0"/>
              <a:t>atas</a:t>
            </a:r>
            <a:r>
              <a:rPr lang="en-US" sz="1200" dirty="0" smtClean="0"/>
              <a:t> </a:t>
            </a:r>
            <a:r>
              <a:rPr lang="en-US" sz="1200" dirty="0" err="1" smtClean="0"/>
              <a:t>berkurangnya</a:t>
            </a:r>
            <a:r>
              <a:rPr lang="en-US" sz="1200" dirty="0" smtClean="0"/>
              <a:t> </a:t>
            </a:r>
            <a:r>
              <a:rPr lang="en-US" sz="1200" dirty="0" err="1" smtClean="0"/>
              <a:t>fungsi</a:t>
            </a:r>
            <a:r>
              <a:rPr lang="en-US" sz="1200" dirty="0" smtClean="0"/>
              <a:t> organ, </a:t>
            </a:r>
            <a:r>
              <a:rPr lang="en-US" sz="1200" dirty="0" err="1" smtClean="0"/>
              <a:t>maks</a:t>
            </a:r>
            <a:r>
              <a:rPr lang="en-US" sz="1200" dirty="0" smtClean="0"/>
              <a:t> 70 %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72992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00372"/>
            <a:ext cx="9144000" cy="2143140"/>
          </a:xfrm>
          <a:solidFill>
            <a:srgbClr val="CCFFFF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AU" sz="3600" b="1" dirty="0" smtClean="0">
                <a:solidFill>
                  <a:srgbClr val="FF0000"/>
                </a:solidFill>
                <a:latin typeface="Bernard MT Condensed" pitchFamily="18" charset="0"/>
              </a:rPr>
              <a:t>  SIMULASI</a:t>
            </a:r>
            <a:r>
              <a:rPr lang="id-ID" sz="3600" b="1" dirty="0" smtClean="0">
                <a:solidFill>
                  <a:srgbClr val="FF0000"/>
                </a:solidFill>
                <a:latin typeface="Bernard MT Condensed" pitchFamily="18" charset="0"/>
              </a:rPr>
              <a:t> </a:t>
            </a:r>
            <a:endParaRPr lang="en-AU" sz="3600" b="1" dirty="0" smtClean="0">
              <a:solidFill>
                <a:srgbClr val="FF0000"/>
              </a:solidFill>
              <a:latin typeface="Bernard MT Condensed" pitchFamily="18" charset="0"/>
            </a:endParaRPr>
          </a:p>
          <a:p>
            <a:pPr algn="ctr">
              <a:buNone/>
            </a:pPr>
            <a:r>
              <a:rPr lang="en-AU" sz="3600" b="1" dirty="0" smtClean="0">
                <a:solidFill>
                  <a:srgbClr val="FF0000"/>
                </a:solidFill>
                <a:latin typeface="Bernard MT Condensed" pitchFamily="18" charset="0"/>
              </a:rPr>
              <a:t> MANFAAT JKK DAN JKM</a:t>
            </a:r>
          </a:p>
          <a:p>
            <a:pPr algn="ctr">
              <a:buNone/>
            </a:pPr>
            <a:endParaRPr lang="en-AU" sz="3600" b="1" dirty="0" smtClean="0">
              <a:solidFill>
                <a:srgbClr val="FF0000"/>
              </a:solidFill>
              <a:latin typeface="Bernard MT Condensed" pitchFamily="18" charset="0"/>
            </a:endParaRPr>
          </a:p>
          <a:p>
            <a:pPr algn="ctr">
              <a:buNone/>
            </a:pPr>
            <a:endParaRPr lang="id-ID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id-ID" b="1" i="1" dirty="0">
              <a:latin typeface="Bookman Old Styl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19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5143512"/>
            <a:ext cx="9144000" cy="1588"/>
          </a:xfrm>
          <a:prstGeom prst="line">
            <a:avLst/>
          </a:prstGeom>
          <a:ln w="762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3071810"/>
            <a:ext cx="9144000" cy="1588"/>
          </a:xfrm>
          <a:prstGeom prst="line">
            <a:avLst/>
          </a:prstGeom>
          <a:ln w="76200"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D:\DIVISI LAYANAN &amp; MANFAAT\JKK-JKM\Icon Produk\JKKv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71414"/>
            <a:ext cx="3357586" cy="3357586"/>
          </a:xfrm>
          <a:prstGeom prst="rect">
            <a:avLst/>
          </a:prstGeom>
          <a:noFill/>
        </p:spPr>
      </p:pic>
      <p:pic>
        <p:nvPicPr>
          <p:cNvPr id="8" name="Picture 3" descr="D:\DIVISI LAYANAN &amp; MANFAAT\JKK-JKM\Icon Produk\JKMv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-47377"/>
            <a:ext cx="3690691" cy="369069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31938" y="6357958"/>
            <a:ext cx="1112062" cy="214290"/>
          </a:xfrm>
        </p:spPr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20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10" descr="Green marble"/>
          <p:cNvSpPr>
            <a:spLocks noChangeArrowheads="1"/>
          </p:cNvSpPr>
          <p:nvPr/>
        </p:nvSpPr>
        <p:spPr bwMode="auto">
          <a:xfrm>
            <a:off x="2357422" y="2285992"/>
            <a:ext cx="2071702" cy="1057619"/>
          </a:xfrm>
          <a:prstGeom prst="roundRect">
            <a:avLst>
              <a:gd name="adj" fmla="val 26694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 eaLnBrk="0" hangingPunct="0">
              <a:defRPr/>
            </a:pPr>
            <a:r>
              <a:rPr lang="en-US" dirty="0" smtClean="0">
                <a:latin typeface="Bernard MT Condensed" pitchFamily="18" charset="0"/>
              </a:rPr>
              <a:t>DARAT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19" name="AutoShape 16" descr="Green marble"/>
          <p:cNvSpPr>
            <a:spLocks noChangeArrowheads="1"/>
          </p:cNvSpPr>
          <p:nvPr/>
        </p:nvSpPr>
        <p:spPr bwMode="auto">
          <a:xfrm>
            <a:off x="2357422" y="4786322"/>
            <a:ext cx="2071702" cy="1066800"/>
          </a:xfrm>
          <a:prstGeom prst="roundRect">
            <a:avLst>
              <a:gd name="adj" fmla="val 26694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r" eaLnBrk="0" hangingPunct="0">
              <a:defRPr/>
            </a:pPr>
            <a:r>
              <a:rPr lang="en-US" dirty="0" smtClean="0">
                <a:latin typeface="Bernard MT Condensed" pitchFamily="18" charset="0"/>
              </a:rPr>
              <a:t>UDARA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2143108" y="2357430"/>
            <a:ext cx="0" cy="36576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en-AU"/>
          </a:p>
        </p:txBody>
      </p:sp>
      <p:pic>
        <p:nvPicPr>
          <p:cNvPr id="23" name="Picture 4" descr="Ta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3701" y="571480"/>
            <a:ext cx="110646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13" descr="Green marble"/>
          <p:cNvSpPr>
            <a:spLocks noChangeArrowheads="1"/>
          </p:cNvSpPr>
          <p:nvPr/>
        </p:nvSpPr>
        <p:spPr bwMode="auto">
          <a:xfrm>
            <a:off x="2357422" y="3571876"/>
            <a:ext cx="2071702" cy="1066800"/>
          </a:xfrm>
          <a:prstGeom prst="roundRect">
            <a:avLst>
              <a:gd name="adj" fmla="val 26694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r" eaLnBrk="0" hangingPunct="0">
              <a:defRPr/>
            </a:pPr>
            <a:r>
              <a:rPr lang="en-US" dirty="0" smtClean="0">
                <a:latin typeface="Bernard MT Condensed" pitchFamily="18" charset="0"/>
              </a:rPr>
              <a:t>LAUT</a:t>
            </a:r>
            <a:endParaRPr lang="en-US" dirty="0">
              <a:latin typeface="Bernard MT Condensed" pitchFamily="18" charset="0"/>
            </a:endParaRPr>
          </a:p>
        </p:txBody>
      </p:sp>
      <p:pic>
        <p:nvPicPr>
          <p:cNvPr id="28" name="Picture 27" descr="C:\Users\ariyandi1394\Pictures\image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6"/>
            <a:ext cx="1357290" cy="1714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4" descr="http://2.bp.blogspot.com/-wikz9qrJI80/UmV-WaPAK_I/AAAAAAAAnY0/nEVq5XcyB3s/s1600/PANAH+4+MERAH+KR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1643042" y="3071810"/>
            <a:ext cx="42862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34" name="Picture 2" descr="C:\Users\ariyandi1394\Pictures\Koenigsegg CCR Black Edition.jpg"/>
          <p:cNvPicPr>
            <a:picLocks noChangeAspect="1" noChangeArrowheads="1"/>
          </p:cNvPicPr>
          <p:nvPr/>
        </p:nvPicPr>
        <p:blipFill>
          <a:blip r:embed="rId5" cstate="print"/>
          <a:srcRect t="17021" b="23403"/>
          <a:stretch>
            <a:fillRect/>
          </a:stretch>
        </p:blipFill>
        <p:spPr bwMode="auto">
          <a:xfrm>
            <a:off x="2214546" y="2143116"/>
            <a:ext cx="1571636" cy="13573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6435" name="Picture 3" descr="C:\Users\ariyandi1394\Pictures\Kapal-Laut.jpg"/>
          <p:cNvPicPr>
            <a:picLocks noChangeAspect="1" noChangeArrowheads="1"/>
          </p:cNvPicPr>
          <p:nvPr/>
        </p:nvPicPr>
        <p:blipFill>
          <a:blip r:embed="rId6" cstate="print"/>
          <a:srcRect l="10526" t="11842" r="4386" b="9210"/>
          <a:stretch>
            <a:fillRect/>
          </a:stretch>
        </p:blipFill>
        <p:spPr bwMode="auto">
          <a:xfrm>
            <a:off x="2214546" y="3500438"/>
            <a:ext cx="1500198" cy="1214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6436" name="Picture 4" descr="C:\Users\ariyandi1394\Pictures\Garuda-Indonesia.jpg"/>
          <p:cNvPicPr>
            <a:picLocks noChangeAspect="1" noChangeArrowheads="1"/>
          </p:cNvPicPr>
          <p:nvPr/>
        </p:nvPicPr>
        <p:blipFill>
          <a:blip r:embed="rId7" cstate="print"/>
          <a:srcRect l="3333" t="21875" r="5833" b="39583"/>
          <a:stretch>
            <a:fillRect/>
          </a:stretch>
        </p:blipFill>
        <p:spPr bwMode="auto">
          <a:xfrm>
            <a:off x="2214546" y="4714884"/>
            <a:ext cx="1500198" cy="1285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Rounded Rectangle 20"/>
          <p:cNvSpPr/>
          <p:nvPr/>
        </p:nvSpPr>
        <p:spPr>
          <a:xfrm>
            <a:off x="4500562" y="2500306"/>
            <a:ext cx="1500198" cy="5715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latin typeface="Bernard MT Condensed" pitchFamily="18" charset="0"/>
              </a:rPr>
              <a:t>1.300.000</a:t>
            </a:r>
            <a:endParaRPr lang="en-AU" sz="2400" dirty="0">
              <a:latin typeface="Bernard MT Condensed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500562" y="5072074"/>
            <a:ext cx="1500198" cy="50006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latin typeface="Bernard MT Condensed" pitchFamily="18" charset="0"/>
              </a:rPr>
              <a:t>3.250.000</a:t>
            </a:r>
            <a:endParaRPr lang="en-AU" sz="2400" dirty="0">
              <a:latin typeface="Bernard MT Condensed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500562" y="3857628"/>
            <a:ext cx="1500198" cy="50006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latin typeface="Bernard MT Condensed" pitchFamily="18" charset="0"/>
              </a:rPr>
              <a:t>1.950.000</a:t>
            </a:r>
            <a:endParaRPr lang="en-AU" sz="2400" dirty="0">
              <a:latin typeface="Bernard MT Condensed" pitchFamily="18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5786" y="3643314"/>
            <a:ext cx="990476" cy="10009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3" descr="D:\DIVISI LAYANAN &amp; MANFAAT\Banner Divisi Layanan &amp; Manfaat\Angkutan Darat Laut Udara copy.jpg"/>
          <p:cNvPicPr>
            <a:picLocks noChangeAspect="1" noChangeArrowheads="1"/>
          </p:cNvPicPr>
          <p:nvPr/>
        </p:nvPicPr>
        <p:blipFill>
          <a:blip r:embed="rId9" cstate="print"/>
          <a:srcRect t="12136"/>
          <a:stretch>
            <a:fillRect/>
          </a:stretch>
        </p:blipFill>
        <p:spPr bwMode="auto">
          <a:xfrm>
            <a:off x="5786446" y="2500306"/>
            <a:ext cx="3357554" cy="3143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Rounded Rectangle 32"/>
          <p:cNvSpPr/>
          <p:nvPr/>
        </p:nvSpPr>
        <p:spPr>
          <a:xfrm>
            <a:off x="6929454" y="5072074"/>
            <a:ext cx="1500198" cy="57150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latin typeface="Bernard MT Condensed" pitchFamily="18" charset="0"/>
              </a:rPr>
              <a:t>6.500.000</a:t>
            </a:r>
            <a:endParaRPr lang="en-AU" sz="2400" dirty="0">
              <a:latin typeface="Bernard MT Condensed" pitchFamily="18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714480" y="500042"/>
            <a:ext cx="6500858" cy="10572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 smtClean="0">
                <a:latin typeface="Bernard MT Condensed" pitchFamily="18" charset="0"/>
              </a:rPr>
              <a:t>BANTUAN BIAYA PENGANGKUTAN</a:t>
            </a:r>
            <a:endParaRPr lang="en-AU" sz="2800" dirty="0">
              <a:latin typeface="Bernard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943850" y="6556375"/>
            <a:ext cx="1112838" cy="2143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A88785D-B465-4831-8C15-F9888F12287B}" type="slidenum">
              <a:rPr lang="id-ID" smtClean="0"/>
              <a:pPr/>
              <a:t>21</a:t>
            </a:fld>
            <a:endParaRPr lang="id-ID" smtClean="0"/>
          </a:p>
        </p:txBody>
      </p:sp>
      <p:sp>
        <p:nvSpPr>
          <p:cNvPr id="7" name="Rectangle 6"/>
          <p:cNvSpPr/>
          <p:nvPr/>
        </p:nvSpPr>
        <p:spPr>
          <a:xfrm>
            <a:off x="357158" y="1357298"/>
            <a:ext cx="8501062" cy="14287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id-ID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Peserta mengalami kecelakaan kerja: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d-I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menggunakan 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pengangkutan  darat/sungai/danau  sebesar Rp1.400.000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menggunakan 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pengangkutan   laut  sebesar   Rp2.150.000,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menggunakan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pengangkutan  udara  sebesar  Rp3.550.000,- </a:t>
            </a:r>
          </a:p>
          <a:p>
            <a:pPr>
              <a:buFont typeface="Arial" charset="0"/>
              <a:buNone/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	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57422" y="642918"/>
            <a:ext cx="3714790" cy="57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Biaya Pengangkutan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28596" y="2786058"/>
          <a:ext cx="8429684" cy="1484313"/>
        </p:xfrm>
        <a:graphic>
          <a:graphicData uri="http://schemas.openxmlformats.org/presentationml/2006/ole">
            <p:oleObj spid="_x0000_s102402" name="Worksheet" r:id="rId3" imgW="7486540" imgH="1390698" progId="Excel.Sheet.12">
              <p:embed/>
            </p:oleObj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14348" y="4572008"/>
            <a:ext cx="7715250" cy="1785950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endParaRPr lang="id-ID" sz="2400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en-AU" sz="2000" dirty="0" smtClean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id-ID" sz="2000" dirty="0" smtClean="0">
                <a:solidFill>
                  <a:schemeClr val="tx1"/>
                </a:solidFill>
              </a:rPr>
              <a:t>Apabila </a:t>
            </a:r>
            <a:r>
              <a:rPr lang="id-ID" sz="2000" dirty="0">
                <a:solidFill>
                  <a:schemeClr val="tx1"/>
                </a:solidFill>
              </a:rPr>
              <a:t>menggunakan  lebih dari satu angkutan, maka diberikan biaya yang  paling besar dari   masing-masing yang digunakan</a:t>
            </a:r>
            <a:r>
              <a:rPr lang="id-ID" sz="2000" dirty="0" smtClean="0">
                <a:solidFill>
                  <a:schemeClr val="tx1"/>
                </a:solidFill>
              </a:rPr>
              <a:t>.</a:t>
            </a:r>
            <a:endParaRPr lang="en-AU" sz="2000" dirty="0" smtClean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sz="20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id-ID" sz="2000" dirty="0">
                <a:solidFill>
                  <a:schemeClr val="tx1"/>
                </a:solidFill>
              </a:rPr>
              <a:t>Total biaya ketiga  angkutan yang mendapat  penggantian adalah :      </a:t>
            </a:r>
          </a:p>
          <a:p>
            <a:pPr algn="just">
              <a:defRPr/>
            </a:pPr>
            <a:r>
              <a:rPr lang="id-ID" sz="2000" dirty="0">
                <a:solidFill>
                  <a:schemeClr val="tx1"/>
                </a:solidFill>
              </a:rPr>
              <a:t>               </a:t>
            </a:r>
            <a:r>
              <a:rPr lang="id-ID" sz="2000" b="1" dirty="0" smtClean="0">
                <a:solidFill>
                  <a:schemeClr val="tx1"/>
                </a:solidFill>
              </a:rPr>
              <a:t>1.300.000 + 1.950.000 + 3.250.000 </a:t>
            </a:r>
            <a:r>
              <a:rPr lang="id-ID" sz="2000" b="1" dirty="0">
                <a:solidFill>
                  <a:schemeClr val="tx1"/>
                </a:solidFill>
              </a:rPr>
              <a:t>=</a:t>
            </a:r>
            <a:r>
              <a:rPr lang="id-ID" sz="2000" dirty="0">
                <a:solidFill>
                  <a:schemeClr val="tx1"/>
                </a:solidFill>
              </a:rPr>
              <a:t> </a:t>
            </a:r>
            <a:r>
              <a:rPr lang="id-ID" sz="2000" b="1" dirty="0">
                <a:solidFill>
                  <a:schemeClr val="tx1"/>
                </a:solidFill>
              </a:rPr>
              <a:t>Rp  </a:t>
            </a:r>
            <a:r>
              <a:rPr lang="id-ID" sz="2000" b="1" dirty="0" smtClean="0">
                <a:solidFill>
                  <a:schemeClr val="tx1"/>
                </a:solidFill>
              </a:rPr>
              <a:t>6.500.000</a:t>
            </a:r>
            <a:endParaRPr lang="en-AU" sz="2000" b="1" dirty="0" smtClean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sz="2000" b="1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sz="2000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268858-6195-4FFC-9D41-906D8DE935F0}" type="slidenum">
              <a:rPr lang="id-ID" smtClean="0"/>
              <a:pPr>
                <a:defRPr/>
              </a:pPr>
              <a:t>22</a:t>
            </a:fld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85720" y="1142984"/>
            <a:ext cx="8501062" cy="21431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id-ID" sz="1600" dirty="0" smtClean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Peserta</a:t>
            </a:r>
            <a:r>
              <a:rPr lang="id-ID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mengalami  cacat  sebagian anatomis  akibat kecelakaan kerja, dengan rincian  sebagai  berikut :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Cacat 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lengan kanan dari sendi bahu ke bawah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Cacat 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ibu jari tangan kiri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Cacat 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ibu jari kaki kanan</a:t>
            </a:r>
          </a:p>
          <a:p>
            <a:pPr algn="just">
              <a:buFont typeface="Arial" charset="0"/>
              <a:buNone/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d-ID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Gaji  </a:t>
            </a:r>
            <a:r>
              <a:rPr lang="id-ID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terakhir peserta adalah Rp5.620.300,    gol 4E</a:t>
            </a:r>
          </a:p>
          <a:p>
            <a:pPr>
              <a:buFont typeface="Arial" charset="0"/>
              <a:buNone/>
              <a:defRPr/>
            </a:pP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d-ID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4546" y="428604"/>
            <a:ext cx="5429288" cy="5715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3200" dirty="0">
                <a:solidFill>
                  <a:schemeClr val="bg1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id-ID" sz="2800" b="1" dirty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Santunan  cacat sebagian </a:t>
            </a:r>
            <a:r>
              <a:rPr lang="id-ID" sz="2800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anatomis</a:t>
            </a:r>
            <a:endParaRPr lang="id-ID" sz="2800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51204" name="AutoShape 4" descr="data:image/jpeg;base64,/9j/4AAQSkZJRgABAQAAAQABAAD/2wCEAAkGBxITEhQTExQUFRUVFBQUFBUUDxQPFBQVFBQWFhQUFBQYHCggGBwlHBQUITEhJSkrLi4uFx8zODMsNygtLisBCgoKDg0OGhAQGiwkHxwsLCwsLCwsLC0sLCwsLCwsLCwsLCwsLCwsLCwsLCwsLCwsLCwsLCwsLCwsLCwsLCwsLP/AABEIALEBHAMBIgACEQEDEQH/xAAbAAACAwEBAQAAAAAAAAAAAAACBAEDBQAGB//EADwQAAEDAgMFBgMGBQQDAAAAAAEAAhEDIQQSMQVBUWFxBhMigZGhMrHBB0JS0eHwFCNicoIVQ3OyM5LC/8QAGQEAAwEBAQAAAAAAAAAAAAAAAAECAwQF/8QAIBEBAQACAgIDAQEAAAAAAAAAAAECEQMhEjETMkFRYf/aAAwDAQACEQMRAD8A8hlQspppkLn0uC8jyepolVKhgTDaSkMsn5Fpk4l14VbVbiaW9VU1tPTO+11PVNtaqKbVoYXCvcJAkf3Ae0ys7VBYCiyq4UgJlzYHxQcwbJA8RFhqr8NXYWeFg1s9982U3ABt5KfG0XKQq6i4CT6kgDynVV02E6Celx6prG4Nj3Co9zQBOUmWjjlbOscRB4cUhjMXRMPdmNJm4SZNhqSJudBA+tzDaLyGHOy2dY8DaeiFzxuS3+tUHQBSe4k5WQ5rb75yttFtOOiz9q494dkY0ggmTq7kIKr4bsvmjTbWuRw+qrrOS+zaNRzC8iAXG5GUExfLOtgFeWKbjqtMctxTlQhquyoHEIUCVWXosyEqoSGq1rlTKMFOgzTeuc5VssuJUAbEzTphL0gmi5TTixtEKxjVQx86JlpsoqooqsMqio0pwhA5solKwnTKucxGaVlZSpWVXISKGNshypx0BL1ClKAJOoBKueSVVCuJajTdWOeheYUU3iVkuAfIRAhDiqwVDXwnJ0FGNpWKz22T+JdKSLVvh6ZZGmOsirYkNZcu13GIVVISYCR2pujWTN9RpbzBTwx3UZ5ahmvjs7wdwFmkw3m526305o8Hiy6o4tJJgBpdYESJN7DfHTosR9fkFezEOA8MAgazu4St/Hph5dtergjVqHO8lxcKQJ+4DmJcJ4gfTgjxQBqvw+jc7WtGgHclw9515BDs6i91Zh1/3SY0DA9pc49BE8k3tLAQxlQNIqVxndJgtYYMunSS72UW96Vpl4rDilUbfSCDMyReSBoVds4PNRznQWuLjnh0BzryCBEeaOls0urNpvOVuZtMuJ8LXu+FpO/cCevBI4bZ1am98OLSx7qbspc05wSAIETpv3KurPafVamNwtQNByufcm77kxLchNotoJO+EOyM72mfCLxNvLj7bk9idp4yg4UZa/wMLw9jXteHsDriJBumNk4R8moWtE3AjKG8QBu/VZ369tZO+iWIwpYJIM7hqY/FbQcEg6V7N+zG12F48NQa+INmNx3H21FxdeQxFMtJabEEg7llG0K71KEm65aByJqAo2lFAy+FAeqyUbGpagNMqI4O/RLGyJ1ayjSjLKu5MOKzGuumW1VNxGzjCrHuCRZUO9WOqSpuJ7XC5srWuS+GqiVfVeNVNhwNQoXjkjY6VDzCAXrTFkmSQtEmUqSFeNTXVqyqp1SlqblOdaeJbNZp1XF9rJY1FDXFHiYpQFTKFycZ0zhS6+T4jZpiQOfuFRtXAhhA3nMByAggnzcFp7PaAGk74A6n9SfRTtFk5BI8Qkn+lsAgeZA8grx6rLLtk4LZzHzn0BBkXPiAge49Vcdmsc4tpgta3VxMxuny4clo16zabTlE2a4EbzEOB5Zg0eRV2GMYZ0DxPGWTzAJVXK+0zGHuzgp908iw7oU3OuAGUyXZW8SXOaCVazEivie+I8LPC1hHhHjlpI/pAB6lVbNwZ7kxo2GgaajWOozeidwOGytIjW3lBt5ysbZu1vjx2xRtDBd42m2kJIqh/PMYAk77j0K1MTsZop1HOcc72GpIGmY5Gk/1QR/6lFQZEQIjS8XOp/fBXtzPeZNrCwvDfhHkPmVO60+IntDZofV7wCZayfJoH0TVbDzRAi4JaYGoIET6OWv/AA/h4e5UDB8kq1mE08Hgcc6nUqU33ta+paTpwOUnqQFj7TeXVCT6jfwJ5xC1e2+DNOoyoBAccv8AlwPlKyaxmDyWl/rnk1lYRcLrkdTVAU4aIUuCiVyYDKtpcSqwEQciiDJVZcpKFEFG1WhyoJRMSsG1hqK+m+10uFxcp0ZkOgWUPqlLteoL0eJ7NUKqvNcLOc+yrY4o8NltosxIVllmgJ2mLKbjo9lxSgrn0k82mENQI8hpnOaoBTFUKktVykhxQkoiFWnEJrYlwa2DcZo6lW4vF/y6H9Mk8dQ6D7HzSleYHI/n9UvWdJnhAjkCAPZbYxhn1Wnh6s0mg6lzr8pnT19lo4faEloIgTp1ED5Lz1BxFuBHzP6puk8F4I3mwRcSxr6Bs5wc2BvIPotGnQWbsCjDZK9BRYubL27+P0CjgC7RaOF2cWi4SuJ2xRoCXEE8BdDhe1He6MIHROTo7nN6blOiNSsXbnaSnROVrS48hKvxWPlhM2AM9F41+JdVf/LYXX3DiiTZZXUHtrHfxNLI+kWyQ4ERLS0yLe3mvJERY7rei9HgsXXq1XUu5yNpuAcSDm5EXjcsnbmFNOu9p4yOhuEZTXTKd9smsq1fWbZVlqcvQBlXKQoJVBEqFxQpkIFSgBRhI0ImrguKCGQhJRAqAElOAVjaSmm1N0+im5CQo6mhfR4LR7sKaVMKfM9MxlMpgNKbcAECXlsaSHSje1WNYNQlq9QhTOz0WxBCVlFUugC2kSnMhKJQqiKB4kJCq+CQtFyLZ+y21qoDyQwNL3FsZobFhPMhXjde2eeNvogx5ndxWx2eweaoCdE3j+zzGx3OYtN4cQTb9hd2erZal+N/r9FVy3OkzC45dvb4UZQENfGVHnJT8I3uI+SvaybIKmznOtJAOpGsclzzTssvqMnaNWnSY5wa+s8aloL4PM7tdAsnZW1MTVPhaQBfQgAcJO/kvbYTZgpsyBxyHcZcI3i6Yw2Ea0WAAGkAD2C0txkTMMrf8X9l6Gdhp1RdzSCOqROy24d5AbEWzAm/ULSwnxtItBW1tbCgjvLXAlZy3W41uMlkrzuCpNknmT1JXlu3rAalNw3gtP8AiQR8yvcuwwAsvFds22YeDo9R+ii3Z5YyYvIPAhLu0TNQKhwTjClyoKsyqMq02SsLiERCgphC4LlKA5cVCKEEgFTmXQoQcMUCE/TbvWSwQtDD1Doss4qLnGCpYZVuQEXQyAs9mqrDghaFY0hAVQCxx4pbFOIVjnQVFYyqntJEvUtRZQpeFpskLlwC4hBBcr8BizTeHaiC1w4tOoVJagKcJ7+hTaaLHNuPxAXgGY5WiVh7VwXdvZVGjiJHM71HZXbApzSqOhjogkSAeB4Tx68V6HatBgbMy0keEwQDyS3qtLJniZwuIkAjetSjiIWJgqYDRGi0qZspsaYXpqUnByccwBvNZFCpCcZWlDWaYe19udwwEMfUOYghgBIjqQuxO3qj6IgODnGA1xuPQp7GYGi5xOQZjrAuSqqOCpscD4RAuN8/2+irxmkXK76a+DnumyZdl8V5vvXlO1wmmeRB88wHyJWpits0aYk1RPA28gg/0KtjGGIpNfBDngkxMyG6n2HNRcexlbrVfPHBUFfSttfZ7QpYZ9RuIearGF8ODMjg0SRAEtJAtcr5q4Iss9ufYSFwCglQ16A57FVCN1RAXK5sBhSFBK5MCUuchUwkE59yhyiJRUwj0AByYwzjKrLQmKFksr0DBcY1UMBVbnyU1TFllelIyLoRhdCRlKjCq4TL28Lqlw4qpU0rUBQ6q6qVS111pCWQq3FXEyqHBEDnPVZUlcVUSiEbHObBBNjIEmOigLsyZae42LjA5oWw1y8NsXEkW4XHReko7QEJaaY5Nyk5E7FBoM7ln0MWFNWuHWSabA7aNZ/hpt7sH79TWD+Fgv6wh/0gVDBqVajyPhB7mm3i58XI6n1Qtw9Ws/JRmfvOM5WA7zx6L2uz8BSwtKDfe5zrlx4k/TQJ+WlyyTRPs/2VwtAB7mtqVPxPbYf2gz+fNW9oO09GjFwCTlbeCTwaN6zsTjq+JluDpl1yO8cctJv+W/oJKTxn2YsrBrsTXrd4JM0y1oExYBzTpHJKd+2eds9e3mNvdqKteWAltObtm7v7vyXnXlfUj9nVDKM1V5IEEkNk8zAF1kYr7OS4nuqzd8B4IuN1p9UvH/WduV7sfPi5AStPFbEqsc5pyy0lpvoQYI9Uo7Z9T8M9CCr8LPxHnj/Sq5HUoOGrSPIoGoVBQocoKkpG6V2ZcEQagOYoiEQUOdKQS0FMAKqkVe0KKE02FXtdCFjeIUmFFVBNfdWIabRqjlKmFpCrqgeataAlq7SSIRCA9spd1NNvbAvqlXOutIVVEroTLafFDU5J7LSgNU5Faxq4o2RdzEMK+qQNVRUGgG8x5an2C1wxyrPLOQrXxppVGOGgMHmDr++S9ZRcHAEaETK8ftmj4QVodnsfH8t3+P5LXPHU6Z8fJ3d/r0oruaJ4JzZlU1qraTbONzIiG73Rv19wh2PhxUrU26gu9gJ+i+i7OwDGwWtAJNzF8rdPdYZXTqxh7ZGzmUacARvJ1JPElX1cBSfaoC8Hc426ECARyMpgskAcFYGBoE36qZFWl8Tj6eHaNGiwa1ojoAAvKbf7WvDgymBmdpLhN9IG8ngF6nFik8xUY1wF/EJgrxnbnYn8Y+myhkpmk0vc5oY1+SQGhrnOEZXSREnxIvvu9Fb4zcnbyOM7YY2nVFOtSdTzXaXh7c2nwhwE6rYw+16zmgtqHjovQU9oUq1KmzEZKsNGYPYDLh94gjwu6aLPxGwGC+GNif8AxudMT+Fx3cj6rXC4fsZ5zkncrzz3PzEuiSSSTMkm5KjJOoHrCerUZJBs5pgje08CkKhIMFdUcae66+x+SrqYVh+JrT1GUrv4kg8le2sjUGyLtk0j92OhP5pPE7E3sPkfzWz3onQeiO3P1n5qbx41U5Mp+vHV8O5hhwI+XqhJXsK+GBG4g7l5fG4csPI6H6HmsOTj8e2/HyeXVLgo200LQraYKxtbLabIV1ICbqG07c1S6m4FZ+zPSEAAVTJ3q8KQ4AIXNXOqKJQAvPCyAOKGo4oGlVoh1EqNVa9ABdVAtZwQxdQx91bUkizZPHcqxwuV1EZZzGdiDEDgAuYyroQ0jhdTUw/l5z6b1148WOLly5MsitV0ypwzJIPAH8lLqBTWAow2+8+y0Zlcdh5aQsyjhjBj4mX6t4+XyPJekfTSBp5HBw3WuLRz5QY9VOU6VPb0n2fYjNVJP3GH1cQ35Er6pswWzcbBfMuwWzvHXe34SKbQOBLnEt8o+S+s4KmA1o4Liz+zv4/rum6bd29WuYoYF1SpCuek23aqs9o1AWS3CYUEvNGlmdZx7tskTMG1wmcW6dV5raeLLnFod4Rw3lTa0kFtjZWDrNDG0xRg+F9ANouZxIgQehBC83tPZ2NwrHVMO4YlrAXEF3dVMrbnw6OgXgGTwWF2v29Wo1GtovLYZJsHAkm2s8Fk4jtjjHUsuZga9paXBhzXs6DMC3Ja4YWzbHPlxls7289iNr1qmIfiS7LUqOzHIS0aAAdIAXrMBtrvWfzYBH3xYT/WNw5j2Xju74LT2SSDB0K6XFvt6cDVHTf6qcMBA6LqovKZjpq5UtVjSgONW+toHzKz8U0PzNPGx58VdiXQRabcY3/qk3Ph373pWb6G9M9tMyQdynOAU3jB971+hSwAlcGePjdO7DLymzbNLFcCqqbUWcBZaWN7ggNVC94QSE9FsUSpzKC+AqS9A2sc2Sor2VzGnglsS07057Fc14hBUfw6IWsCtpUNOZWmGHldM88vGbX7PogETHzhaFbCs+8COYJHuEk2mGuMAjy5xw4JthJF5I67l2zGSdOO5W3srVw8fA8nkZI/fNC2TY2cPfmnnNVNWnMcdx/NMEiZOU2O48VoMZAA4KgUg5zSRoZ6EKNpbSp0R4ru3NGp/JAi+pAEkgAXk2WLidtUc2UEkaFwHhH184WFtPaFWsfEfDuaNB14lOdjNljEYukxwlgOeoNxay+U8iYHmi3U3RN26j7P2E2YWYdmbV/8zyPwT/iB6r3GGaVlYKqAtXA153Lz5d5belZ446hp1lnYjEDirdrY0NEb14jbG3BTmT4joN5V1GJrtJtbKMrTcrAGLssx+Kc9xc65Kg14n9/vRKxpOo8l2mrZq9Q8wPQBZeDqasOhMt5H9Qmca7M57uLifdBg6YJB3hduM1I83O7ytM0sOtHC4dDRYnqTYVJN0tFZEpcPV7HoNxKMIHrgUAttB3wmJvHSd/sk8QfEegV+0H2SNepfq0IJdnlqXd4VzH2PX9/NS9kt6fJY82G5v+NeLPV1/RsrCEvUq3UhoC5wC45p1K85RF/AIXO5KM6rQWU5TGZKh5RGqpsNrtqDQJXEMOqMNQ4l1lnPa7eijWJpsBw5WKqwrbzwUPEld3Bj1txc2W7pqtAIUOpncqqVSLK0PXQxcHHfA5aygezMDFiPY/kje4H81RWmCRry39EAnXxNXK5rGjvRbURH4xOoXk6tKqXEuknfOq9fWlwDm2e3TnxaeRQZWvGYb9RvB3g+aA89hMNmFtZgjgV7vsbs8U6tVwFvCxjt72/ETw1gRyK8/RwkVA4WiZ58PeFpYPFvpmWuI5aj0UcmNyx1FceUxylr6js98arf2fiBlJXzHBdrHNEPYCN5Bgr2WBxzK1IGmZBseIPAhcfx5YXt3zlxz9FO1m0xSpVKxvlBIBMSdGjzJHqvklHbb3vJqmcxmfw8ui9l9rtYtwtNg+/VaD0aC75hq+bYFk8+v5ro48JZ25uXksy6etoVl20cRlpuPI+un0CwqeN7p4aZggOE7rkET1BV21sTLIG8gdYU3CzLTT5ZcdsxwkK/At1QNbZMYRq6HE0qKs7xLNfuV9MJns3RCZYlaZVoqINc5A9y4VFRUqIBPaL/AAlZffadB9U5tR/8t/SB1Nh81m4YSeQ+QQRykbHomMPB16euqUou18/kmMOUg57IVLnJvFN0PFLPhcOWPjlp245bmwOQgqShJRIYjdRCgEqSUBrqjGaLlyxntd9Bwenmfkgd8QXLl6PH9I4eT7HXo6S5ctUOeqj9QuXJEXpfE7qPm5Dg/wDd/wCQ/ILlyDXDf5LmrlyAsXsPs6/3ujP/AKUrlHL9GnD94yftm+HDf3v/AOgXhNn6FSuS4/qOb7qdtfGz/jH/AGcrK/ws8ly5VfxE/V1PQ9Cr6Og6KFypJmgm2LlyAuYjXLkGlLOUrkxWVtb4D/c35hK4T4HdAuXJEvw30PyV+H+ilcgGMV8Pp8knuXLlyc32dXF9UIHrlyzjVDVBUrl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Rounded Rectangle 9"/>
          <p:cNvSpPr/>
          <p:nvPr/>
        </p:nvSpPr>
        <p:spPr>
          <a:xfrm>
            <a:off x="1357290" y="3429000"/>
            <a:ext cx="6429420" cy="57149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800" dirty="0">
                <a:latin typeface="Bookman Old Style" pitchFamily="18" charset="0"/>
              </a:rPr>
              <a:t>% sesuai  tabel x 80 x gaji terakhir   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28596" y="4143380"/>
          <a:ext cx="8429684" cy="2428892"/>
        </p:xfrm>
        <a:graphic>
          <a:graphicData uri="http://schemas.openxmlformats.org/presentationml/2006/ole">
            <p:oleObj spid="_x0000_s103426" name="Worksheet" r:id="rId3" imgW="8124950" imgH="3162272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268858-6195-4FFC-9D41-906D8DE935F0}" type="slidenum">
              <a:rPr lang="id-ID" smtClean="0"/>
              <a:pPr>
                <a:defRPr/>
              </a:pPr>
              <a:t>23</a:t>
            </a:fld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85720" y="1142984"/>
            <a:ext cx="8501062" cy="20002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Peserta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mengalami cacat penurunan fungsi akibat kecelakaan kerja dengan perincian sebagai berikut :</a:t>
            </a:r>
          </a:p>
          <a:p>
            <a:pPr marL="509588" indent="-509588">
              <a:buFont typeface="Arial" charset="0"/>
              <a:buNone/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Kehilangan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daya penciuman</a:t>
            </a:r>
            <a:endParaRPr lang="id-ID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 typeface="Arial" charset="0"/>
              <a:buNone/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Kehilangan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penglihatan warna</a:t>
            </a:r>
            <a:endParaRPr lang="id-ID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 typeface="Arial" charset="0"/>
              <a:buNone/>
              <a:defRPr/>
            </a:pPr>
            <a:endParaRPr lang="id-ID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 typeface="Arial" charset="0"/>
              <a:buNone/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Gaji  terakhir peserta : R</a:t>
            </a:r>
            <a:r>
              <a:rPr lang="id-ID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p5.620.300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gol 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4E</a:t>
            </a: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d-ID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3108" y="428604"/>
            <a:ext cx="5429288" cy="5715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id-ID" sz="2800" b="1" dirty="0">
                <a:solidFill>
                  <a:schemeClr val="bg1"/>
                </a:solidFill>
                <a:latin typeface="Mongolian Baiti" pitchFamily="66" charset="0"/>
                <a:cs typeface="Mongolian Baiti" pitchFamily="66" charset="0"/>
              </a:rPr>
              <a:t>Santunan  cacat  penurunan </a:t>
            </a:r>
            <a:r>
              <a:rPr lang="id-ID" sz="2800" b="1" dirty="0" smtClean="0">
                <a:solidFill>
                  <a:schemeClr val="bg1"/>
                </a:solidFill>
                <a:latin typeface="Mongolian Baiti" pitchFamily="66" charset="0"/>
                <a:cs typeface="Mongolian Baiti" pitchFamily="66" charset="0"/>
              </a:rPr>
              <a:t>fungsi</a:t>
            </a:r>
            <a:endParaRPr lang="id-ID" sz="2800" b="1" dirty="0">
              <a:solidFill>
                <a:schemeClr val="bg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2910" y="3286124"/>
            <a:ext cx="7858180" cy="7143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000" b="1" dirty="0">
                <a:latin typeface="Bookman Old Style" pitchFamily="18" charset="0"/>
              </a:rPr>
              <a:t>Penurunan fungsi  x % sesuai tabel x 80 x  gaji terakhir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4282" y="4143380"/>
            <a:ext cx="8643998" cy="235743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buFontTx/>
              <a:buChar char="-"/>
              <a:defRPr/>
            </a:pPr>
            <a:r>
              <a:rPr lang="id-ID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id-ID" sz="2000" dirty="0">
                <a:solidFill>
                  <a:schemeClr val="tx1"/>
                </a:solidFill>
              </a:rPr>
              <a:t>Kehilangan daya penciuman                : 11% x 80 x  Rp5.620.300 = Rp49.458.640</a:t>
            </a:r>
          </a:p>
          <a:p>
            <a:pPr algn="just">
              <a:defRPr/>
            </a:pPr>
            <a:endParaRPr lang="id-ID" sz="2000" dirty="0">
              <a:solidFill>
                <a:schemeClr val="tx1"/>
              </a:solidFill>
            </a:endParaRPr>
          </a:p>
          <a:p>
            <a:pPr algn="just">
              <a:buFontTx/>
              <a:buChar char="-"/>
              <a:defRPr/>
            </a:pPr>
            <a:r>
              <a:rPr lang="id-ID" sz="2000" dirty="0">
                <a:solidFill>
                  <a:schemeClr val="tx1"/>
                </a:solidFill>
              </a:rPr>
              <a:t> Penurunan </a:t>
            </a:r>
            <a:r>
              <a:rPr lang="id-ID" sz="2000" dirty="0" smtClean="0">
                <a:solidFill>
                  <a:schemeClr val="tx1"/>
                </a:solidFill>
              </a:rPr>
              <a:t>penglihatan warna</a:t>
            </a:r>
            <a:r>
              <a:rPr lang="id-ID" sz="2000" dirty="0">
                <a:solidFill>
                  <a:schemeClr val="tx1"/>
                </a:solidFill>
              </a:rPr>
              <a:t>	     </a:t>
            </a:r>
            <a:r>
              <a:rPr lang="id-ID" sz="2000" dirty="0" smtClean="0">
                <a:solidFill>
                  <a:schemeClr val="tx1"/>
                </a:solidFill>
              </a:rPr>
              <a:t>: 10% </a:t>
            </a:r>
            <a:r>
              <a:rPr lang="id-ID" sz="2000" dirty="0">
                <a:solidFill>
                  <a:schemeClr val="tx1"/>
                </a:solidFill>
              </a:rPr>
              <a:t>x 80 x Rp5.620.300 =</a:t>
            </a:r>
            <a:r>
              <a:rPr lang="id-ID" sz="2000" dirty="0" smtClean="0">
                <a:solidFill>
                  <a:schemeClr val="tx1"/>
                </a:solidFill>
              </a:rPr>
              <a:t>Rp44.962.400</a:t>
            </a:r>
            <a:endParaRPr lang="id-ID" sz="2000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sz="20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id-ID" sz="2000" b="1" dirty="0">
                <a:solidFill>
                  <a:schemeClr val="tx1"/>
                </a:solidFill>
              </a:rPr>
              <a:t>T</a:t>
            </a:r>
            <a:r>
              <a:rPr lang="id-ID" sz="2000" b="1" dirty="0" smtClean="0">
                <a:solidFill>
                  <a:schemeClr val="tx1"/>
                </a:solidFill>
              </a:rPr>
              <a:t>otal  </a:t>
            </a:r>
            <a:r>
              <a:rPr lang="id-ID" sz="2000" b="1" dirty="0">
                <a:solidFill>
                  <a:schemeClr val="tx1"/>
                </a:solidFill>
              </a:rPr>
              <a:t>Santunan  penurunan fungsi </a:t>
            </a:r>
            <a:r>
              <a:rPr lang="id-ID" sz="20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algn="just">
              <a:defRPr/>
            </a:pPr>
            <a:r>
              <a:rPr lang="id-ID" sz="2000" b="1" dirty="0">
                <a:solidFill>
                  <a:srgbClr val="FF0000"/>
                </a:solidFill>
              </a:rPr>
              <a:t>                               </a:t>
            </a:r>
            <a:r>
              <a:rPr lang="id-ID" sz="2000" b="1" dirty="0" smtClean="0">
                <a:solidFill>
                  <a:srgbClr val="FF0000"/>
                </a:solidFill>
              </a:rPr>
              <a:t>    49.458.640 </a:t>
            </a:r>
            <a:r>
              <a:rPr lang="id-ID" sz="2000" b="1" dirty="0">
                <a:solidFill>
                  <a:srgbClr val="FF0000"/>
                </a:solidFill>
              </a:rPr>
              <a:t>+ </a:t>
            </a:r>
            <a:r>
              <a:rPr lang="id-ID" sz="2000" b="1" dirty="0" smtClean="0">
                <a:solidFill>
                  <a:srgbClr val="FF0000"/>
                </a:solidFill>
              </a:rPr>
              <a:t>44.962.400 = Rp94.421.040</a:t>
            </a:r>
            <a:endParaRPr lang="id-ID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268858-6195-4FFC-9D41-906D8DE935F0}" type="slidenum">
              <a:rPr lang="id-ID" smtClean="0"/>
              <a:pPr>
                <a:defRPr/>
              </a:pPr>
              <a:t>24</a:t>
            </a:fld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85720" y="1142984"/>
            <a:ext cx="8501062" cy="3571900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id-ID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id-ID" sz="16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Gaji  terakhir peserta Rp1.926.000 (Gol 2A)</a:t>
            </a:r>
          </a:p>
          <a:p>
            <a:pPr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id-ID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id-ID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Santunan Cacat Total Tetap :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id-ID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Santunan sekaligus :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70% 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 x  gaji terakhir</a:t>
            </a:r>
          </a:p>
          <a:p>
            <a:pPr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=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70% x 80 x Rp1.926.000 = Rp107.856.000</a:t>
            </a:r>
          </a:p>
          <a:p>
            <a:pPr>
              <a:defRPr/>
            </a:pPr>
            <a:endParaRPr lang="id-ID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Santunan berkala:  Rp250.000 perbulan selama 24 bulan</a:t>
            </a:r>
          </a:p>
          <a:p>
            <a:pPr marL="228600" indent="-228600">
              <a:buFont typeface="Arial" charset="0"/>
              <a:buNone/>
              <a:defRPr/>
            </a:pPr>
            <a:r>
              <a:rPr lang="id-ID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5984" y="428604"/>
            <a:ext cx="5429288" cy="57150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id-ID" sz="2800" b="1" dirty="0">
                <a:latin typeface="Mongolian Baiti" pitchFamily="66" charset="0"/>
                <a:cs typeface="Mongolian Baiti" pitchFamily="66" charset="0"/>
              </a:rPr>
              <a:t>Santunan  cacat  total tetap</a:t>
            </a:r>
            <a:endParaRPr lang="id-ID" sz="2800" b="1" dirty="0">
              <a:solidFill>
                <a:schemeClr val="bg1"/>
              </a:solidFill>
              <a:latin typeface="Mongolian Baiti" pitchFamily="66" charset="0"/>
              <a:cs typeface="Mongolian Bait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268858-6195-4FFC-9D41-906D8DE935F0}" type="slidenum">
              <a:rPr lang="id-ID" smtClean="0"/>
              <a:pPr>
                <a:defRPr/>
              </a:pPr>
              <a:t>25</a:t>
            </a:fld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85720" y="928670"/>
            <a:ext cx="8501062" cy="15716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id-ID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Peserta   </a:t>
            </a:r>
            <a:r>
              <a:rPr lang="id-I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tewas  akibat kecelakaan kerja</a:t>
            </a:r>
          </a:p>
          <a:p>
            <a:pPr marL="457200" indent="-457200" algn="just">
              <a:defRPr/>
            </a:pPr>
            <a:r>
              <a:rPr lang="id-I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Gaji terakhir peserta Rp1.926.000</a:t>
            </a:r>
          </a:p>
          <a:p>
            <a:pPr marL="457200" indent="-457200">
              <a:defRPr/>
            </a:pPr>
            <a:endParaRPr lang="id-ID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defRPr/>
            </a:pPr>
            <a:r>
              <a:rPr lang="id-ID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Berapa  santunan yang akan diterima  ahli waris?</a:t>
            </a:r>
          </a:p>
          <a:p>
            <a:pPr>
              <a:buFont typeface="Arial" charset="0"/>
              <a:buNone/>
              <a:defRPr/>
            </a:pPr>
            <a:r>
              <a:rPr lang="id-ID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d-ID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5956" y="428604"/>
            <a:ext cx="4357746" cy="57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3200" b="1" dirty="0">
                <a:solidFill>
                  <a:schemeClr val="bg1"/>
                </a:solidFill>
              </a:rPr>
              <a:t>Santunan Peserta Tewas</a:t>
            </a:r>
          </a:p>
        </p:txBody>
      </p:sp>
      <p:sp>
        <p:nvSpPr>
          <p:cNvPr id="8" name="Rectangle 7"/>
          <p:cNvSpPr/>
          <p:nvPr/>
        </p:nvSpPr>
        <p:spPr>
          <a:xfrm>
            <a:off x="428596" y="2786058"/>
            <a:ext cx="8215370" cy="371477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b"/>
          <a:lstStyle/>
          <a:p>
            <a:pPr>
              <a:defRPr/>
            </a:pPr>
            <a:endParaRPr lang="id-ID" dirty="0"/>
          </a:p>
          <a:p>
            <a:pPr>
              <a:defRPr/>
            </a:pPr>
            <a:endParaRPr lang="id-ID" dirty="0"/>
          </a:p>
          <a:p>
            <a:pPr>
              <a:defRPr/>
            </a:pPr>
            <a:r>
              <a:rPr lang="id-ID" b="1" dirty="0"/>
              <a:t>1.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Santunan Kematian Kerja 	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=  60% x 80 x  gaji terakhir</a:t>
            </a:r>
          </a:p>
          <a:p>
            <a:pPr>
              <a:defRPr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   		         		 = 60% x 80 x Rp1.926.000 = Rp92.448.000</a:t>
            </a:r>
          </a:p>
          <a:p>
            <a:pPr>
              <a:defRPr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  		</a:t>
            </a:r>
          </a:p>
          <a:p>
            <a:pPr>
              <a:defRPr/>
            </a:pPr>
            <a:r>
              <a:rPr lang="id-ID" b="1" dirty="0">
                <a:latin typeface="Times New Roman" pitchFamily="18" charset="0"/>
                <a:cs typeface="Times New Roman" pitchFamily="18" charset="0"/>
              </a:rPr>
              <a:t>2. Uang Duka Tewas               	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= 6 x gaji terakhir</a:t>
            </a:r>
          </a:p>
          <a:p>
            <a:pPr>
              <a:defRPr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  		         		= 6 x Rp1.926.000 = Rp11.556.000</a:t>
            </a:r>
          </a:p>
          <a:p>
            <a:pPr>
              <a:defRPr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>
              <a:defRPr/>
            </a:pPr>
            <a:r>
              <a:rPr lang="id-ID" b="1" dirty="0">
                <a:latin typeface="Times New Roman" pitchFamily="18" charset="0"/>
                <a:cs typeface="Times New Roman" pitchFamily="18" charset="0"/>
              </a:rPr>
              <a:t>3.  Biaya pemakaman	        	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= Rp10.000.000</a:t>
            </a:r>
          </a:p>
          <a:p>
            <a:pPr>
              <a:defRPr/>
            </a:pPr>
            <a:r>
              <a:rPr lang="id-ID" b="1" dirty="0">
                <a:latin typeface="Times New Roman" pitchFamily="18" charset="0"/>
                <a:cs typeface="Times New Roman" pitchFamily="18" charset="0"/>
              </a:rPr>
              <a:t>4.  Beasiswa	 	        	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= Rp45.000.000 </a:t>
            </a:r>
          </a:p>
          <a:p>
            <a:pPr lvl="8">
              <a:defRPr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  (diambil beasiswa SD yang terbesar)</a:t>
            </a:r>
          </a:p>
          <a:p>
            <a:pPr>
              <a:defRPr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id-ID" b="1" dirty="0">
                <a:latin typeface="Times New Roman" pitchFamily="18" charset="0"/>
                <a:cs typeface="Times New Roman" pitchFamily="18" charset="0"/>
              </a:rPr>
              <a:t>Total santunan yang diperoleh	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= Rp92.448.000 + Rp11.556.000 </a:t>
            </a:r>
          </a:p>
          <a:p>
            <a:pPr>
              <a:defRPr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				    + Rp10.000.000 + Rp45.000.000</a:t>
            </a:r>
          </a:p>
          <a:p>
            <a:pPr>
              <a:defRPr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id-ID" b="1" dirty="0" smtClean="0">
                <a:latin typeface="Times New Roman" pitchFamily="18" charset="0"/>
                <a:cs typeface="Times New Roman" pitchFamily="18" charset="0"/>
              </a:rPr>
              <a:t>Rp159.004.000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268858-6195-4FFC-9D41-906D8DE935F0}" type="slidenum">
              <a:rPr lang="id-ID" smtClean="0"/>
              <a:pPr>
                <a:defRPr/>
              </a:pPr>
              <a:t>26</a:t>
            </a:fld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85720" y="1142984"/>
            <a:ext cx="8501062" cy="15716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just">
              <a:defRPr/>
            </a:pPr>
            <a:endParaRPr lang="id-ID" sz="1600" dirty="0" smtClean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endParaRPr lang="id-ID" sz="1600" dirty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algn="just"/>
            <a:r>
              <a:rPr lang="id-ID" sz="2000" dirty="0" smtClean="0">
                <a:solidFill>
                  <a:schemeClr val="tx1"/>
                </a:solidFill>
              </a:rPr>
              <a:t>Peserta   dipensiunkan  mendapat tunjangan cacat, akibat  mengalami  kecelakaan  kerja</a:t>
            </a:r>
          </a:p>
          <a:p>
            <a:pPr algn="just"/>
            <a:r>
              <a:rPr lang="id-ID" sz="2000" dirty="0" smtClean="0">
                <a:solidFill>
                  <a:schemeClr val="tx1"/>
                </a:solidFill>
              </a:rPr>
              <a:t>Gaji terakhir : Rp4.205.400 (Gol 3B)</a:t>
            </a:r>
          </a:p>
          <a:p>
            <a:pPr>
              <a:buFont typeface="Arial" charset="0"/>
              <a:buNone/>
              <a:defRPr/>
            </a:pP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d-ID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86050" y="500042"/>
            <a:ext cx="3071834" cy="5715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3200" dirty="0">
                <a:solidFill>
                  <a:schemeClr val="bg1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id-ID" sz="2800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Tunjangan Cacat</a:t>
            </a:r>
            <a:endParaRPr lang="id-ID" sz="2800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500298" y="2857500"/>
            <a:ext cx="4572015" cy="57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dirty="0"/>
              <a:t> % sesuai tabel x   gaji terakhir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20" y="3571876"/>
            <a:ext cx="8501122" cy="22145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id-ID" sz="2000" b="1" dirty="0">
                <a:solidFill>
                  <a:srgbClr val="FF0000"/>
                </a:solidFill>
              </a:rPr>
              <a:t>Tunjangan Cacat yang diperoleh :</a:t>
            </a:r>
          </a:p>
          <a:p>
            <a:pPr algn="just">
              <a:buFontTx/>
              <a:buChar char="-"/>
              <a:defRPr/>
            </a:pPr>
            <a:r>
              <a:rPr lang="id-ID" dirty="0">
                <a:solidFill>
                  <a:schemeClr val="tx1"/>
                </a:solidFill>
              </a:rPr>
              <a:t>  Kehilangan fungsi penglihatan kedua belah mata      :  70% x  4.205.400 = Rp2.943.780</a:t>
            </a: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id-ID" dirty="0">
                <a:solidFill>
                  <a:schemeClr val="tx1"/>
                </a:solidFill>
              </a:rPr>
              <a:t>-  Kehilangan fungsi  pendengaran pada</a:t>
            </a:r>
          </a:p>
          <a:p>
            <a:pPr algn="just">
              <a:defRPr/>
            </a:pPr>
            <a:r>
              <a:rPr lang="id-ID" dirty="0">
                <a:solidFill>
                  <a:schemeClr val="tx1"/>
                </a:solidFill>
              </a:rPr>
              <a:t>    kedua belah telinga			        :  70% x  4.205.400 = Rp2.943.780</a:t>
            </a: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id-ID" dirty="0">
                <a:solidFill>
                  <a:schemeClr val="tx1"/>
                </a:solidFill>
              </a:rPr>
              <a:t>Total   tunjangan  yang  dibayarkan   adalah   100%  x 4.205.400 = 4.205.400</a:t>
            </a: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id-ID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id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8625" y="6000750"/>
            <a:ext cx="8358188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d-ID" sz="1600" b="1" u="sng" dirty="0" smtClean="0">
                <a:solidFill>
                  <a:schemeClr val="accent5">
                    <a:lumMod val="75000"/>
                  </a:schemeClr>
                </a:solidFill>
              </a:rPr>
              <a:t>Catatan :</a:t>
            </a:r>
            <a:r>
              <a:rPr lang="id-ID" sz="1600" b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id-ID" sz="1400" dirty="0" smtClean="0"/>
              <a:t>dalam </a:t>
            </a:r>
            <a:r>
              <a:rPr lang="id-ID" sz="1400" dirty="0"/>
              <a:t>hal beberapa cacat, besar  tunjangan cacat    diberikan dengan menjumlahkan  </a:t>
            </a:r>
          </a:p>
          <a:p>
            <a:pPr>
              <a:defRPr/>
            </a:pPr>
            <a:r>
              <a:rPr lang="id-ID" sz="1400" dirty="0"/>
              <a:t>                    prosentase dari tiap cacat , dengan  ketentuan paling tinggi 100% dari gaji terakhir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2"/>
          <p:cNvGrpSpPr/>
          <p:nvPr/>
        </p:nvGrpSpPr>
        <p:grpSpPr>
          <a:xfrm>
            <a:off x="642910" y="4786322"/>
            <a:ext cx="7643866" cy="642942"/>
            <a:chOff x="4406454" y="1357298"/>
            <a:chExt cx="3808884" cy="1880058"/>
          </a:xfrm>
        </p:grpSpPr>
        <p:sp>
          <p:nvSpPr>
            <p:cNvPr id="70" name="Round Diagonal Corner Rectangle 69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 Diagonal Corner Rectangle 70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500" b="1" dirty="0" smtClean="0">
                  <a:latin typeface="Bookman Old Style" pitchFamily="18" charset="0"/>
                </a:rPr>
                <a:t>I</a:t>
              </a:r>
              <a:r>
                <a:rPr lang="id-ID" sz="1600" b="1" dirty="0" smtClean="0">
                  <a:latin typeface="Bookman Old Style" pitchFamily="18" charset="0"/>
                </a:rPr>
                <a:t>nstansi mengusulkan penetapan kecelakaan kerja kepada PPK</a:t>
              </a:r>
              <a:endParaRPr lang="en-US" sz="1500" b="1" dirty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4" name="Group 51"/>
          <p:cNvGrpSpPr/>
          <p:nvPr/>
        </p:nvGrpSpPr>
        <p:grpSpPr>
          <a:xfrm>
            <a:off x="714348" y="2049008"/>
            <a:ext cx="7643866" cy="594174"/>
            <a:chOff x="4406454" y="1357298"/>
            <a:chExt cx="3808884" cy="1880058"/>
          </a:xfrm>
        </p:grpSpPr>
        <p:sp>
          <p:nvSpPr>
            <p:cNvPr id="75" name="Round Diagonal Corner Rectangle 74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ound Diagonal Corner Rectangle 75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1500" b="1" dirty="0" smtClean="0">
                  <a:latin typeface="Bookman Old Style" pitchFamily="18" charset="0"/>
                </a:rPr>
                <a:t>RUMAH SAKIT</a:t>
              </a:r>
              <a:endParaRPr lang="en-US" sz="1500" b="1" dirty="0">
                <a:latin typeface="Bookman Old Style" pitchFamily="18" charset="0"/>
              </a:endParaRPr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714348" y="2714596"/>
            <a:ext cx="7643866" cy="571528"/>
            <a:chOff x="4406454" y="1357298"/>
            <a:chExt cx="3808884" cy="1880058"/>
          </a:xfrm>
        </p:grpSpPr>
        <p:sp>
          <p:nvSpPr>
            <p:cNvPr id="43" name="Round Diagonal Corner Rectangle 42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 Diagonal Corner Rectangle 45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1500" b="1" dirty="0" smtClean="0">
                  <a:latin typeface="Bookman Old Style" pitchFamily="18" charset="0"/>
                </a:rPr>
                <a:t>DIDUGA KECELAKAAN KERJA</a:t>
              </a:r>
              <a:endParaRPr lang="en-US" sz="1500" b="1" dirty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858312" cy="714380"/>
          </a:xfrm>
        </p:spPr>
        <p:txBody>
          <a:bodyPr>
            <a:noAutofit/>
          </a:bodyPr>
          <a:lstStyle/>
          <a:p>
            <a:r>
              <a:rPr lang="id-ID" sz="2800" dirty="0" smtClean="0">
                <a:solidFill>
                  <a:schemeClr val="accent1">
                    <a:lumMod val="50000"/>
                  </a:schemeClr>
                </a:solidFill>
                <a:latin typeface="Bell MT" pitchFamily="18" charset="0"/>
              </a:rPr>
              <a:t>SINERGI PELAYANAN DENGAN </a:t>
            </a:r>
            <a:br>
              <a:rPr lang="id-ID" sz="2800" dirty="0" smtClean="0">
                <a:solidFill>
                  <a:schemeClr val="accent1">
                    <a:lumMod val="50000"/>
                  </a:schemeClr>
                </a:solidFill>
                <a:latin typeface="Bell MT" pitchFamily="18" charset="0"/>
              </a:rPr>
            </a:br>
            <a:r>
              <a:rPr lang="id-ID" sz="2800" dirty="0" smtClean="0">
                <a:solidFill>
                  <a:schemeClr val="accent1">
                    <a:lumMod val="50000"/>
                  </a:schemeClr>
                </a:solidFill>
                <a:latin typeface="Bell MT" pitchFamily="18" charset="0"/>
              </a:rPr>
              <a:t>BPJS KESEHATAN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grpSp>
        <p:nvGrpSpPr>
          <p:cNvPr id="6" name="Group 51"/>
          <p:cNvGrpSpPr/>
          <p:nvPr/>
        </p:nvGrpSpPr>
        <p:grpSpPr>
          <a:xfrm>
            <a:off x="714348" y="1357298"/>
            <a:ext cx="7643866" cy="594174"/>
            <a:chOff x="4406454" y="1357298"/>
            <a:chExt cx="3808884" cy="1880058"/>
          </a:xfrm>
        </p:grpSpPr>
        <p:sp>
          <p:nvSpPr>
            <p:cNvPr id="53" name="Round Diagonal Corner Rectangle 52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 Diagonal Corner Rectangle 53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500" b="1" dirty="0" smtClean="0">
                  <a:latin typeface="Bookman Old Style" pitchFamily="18" charset="0"/>
                </a:rPr>
                <a:t>PESERTA MENGALAMI KECELAKAAN</a:t>
              </a:r>
              <a:endParaRPr lang="en-US" sz="1500" b="1" dirty="0">
                <a:latin typeface="Bookman Old Style" pitchFamily="18" charset="0"/>
              </a:endParaRPr>
            </a:p>
          </p:txBody>
        </p:sp>
      </p:grpSp>
      <p:sp>
        <p:nvSpPr>
          <p:cNvPr id="34" name="Flowchart: Connector 33"/>
          <p:cNvSpPr/>
          <p:nvPr/>
        </p:nvSpPr>
        <p:spPr>
          <a:xfrm>
            <a:off x="571472" y="1285860"/>
            <a:ext cx="357190" cy="357190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/>
              <a:t>1</a:t>
            </a:r>
            <a:endParaRPr lang="en-US" b="1" i="1" dirty="0"/>
          </a:p>
        </p:txBody>
      </p:sp>
      <p:grpSp>
        <p:nvGrpSpPr>
          <p:cNvPr id="7" name="Group 22"/>
          <p:cNvGrpSpPr/>
          <p:nvPr/>
        </p:nvGrpSpPr>
        <p:grpSpPr>
          <a:xfrm>
            <a:off x="714348" y="4071942"/>
            <a:ext cx="7572428" cy="642942"/>
            <a:chOff x="4406454" y="1357298"/>
            <a:chExt cx="3808884" cy="1880058"/>
          </a:xfrm>
        </p:grpSpPr>
        <p:sp>
          <p:nvSpPr>
            <p:cNvPr id="32" name="Round Diagonal Corner Rectangle 31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 Diagonal Corner Rectangle 38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 smtClean="0">
                  <a:latin typeface="Bookman Old Style" pitchFamily="18" charset="0"/>
                </a:rPr>
                <a:t>Investigasi</a:t>
              </a:r>
              <a:r>
                <a:rPr lang="id-ID" sz="1600" b="1" dirty="0" smtClean="0">
                  <a:latin typeface="Bookman Old Style" pitchFamily="18" charset="0"/>
                </a:rPr>
                <a:t> dan </a:t>
              </a:r>
              <a:r>
                <a:rPr lang="en-US" sz="1600" b="1" dirty="0" err="1" smtClean="0">
                  <a:latin typeface="Bookman Old Style" pitchFamily="18" charset="0"/>
                </a:rPr>
                <a:t>koordinasi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dengan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id-ID" sz="1600" b="1" dirty="0" smtClean="0">
                  <a:latin typeface="Bookman Old Style" pitchFamily="18" charset="0"/>
                </a:rPr>
                <a:t>instansi</a:t>
              </a:r>
              <a:endParaRPr lang="en-US" sz="1600" b="1" dirty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sp>
        <p:nvSpPr>
          <p:cNvPr id="40" name="Flowchart: Connector 39"/>
          <p:cNvSpPr/>
          <p:nvPr/>
        </p:nvSpPr>
        <p:spPr>
          <a:xfrm>
            <a:off x="571472" y="2000240"/>
            <a:ext cx="357190" cy="357190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/>
              <a:t>2</a:t>
            </a:r>
            <a:endParaRPr lang="en-US" b="1" i="1" dirty="0"/>
          </a:p>
        </p:txBody>
      </p:sp>
      <p:sp>
        <p:nvSpPr>
          <p:cNvPr id="48" name="Rounded Rectangle 47"/>
          <p:cNvSpPr/>
          <p:nvPr/>
        </p:nvSpPr>
        <p:spPr>
          <a:xfrm>
            <a:off x="6643702" y="3357562"/>
            <a:ext cx="2357454" cy="9286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 cmpd="thickThin"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400" b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ctr"/>
            <a:endParaRPr lang="en-US" sz="1400" b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ctr"/>
            <a:endParaRPr lang="en-US" sz="1400" b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Bookman Old Style" pitchFamily="18" charset="0"/>
              </a:rPr>
              <a:t>CALL CENTER :1-500-919</a:t>
            </a:r>
          </a:p>
          <a:p>
            <a:pPr algn="ctr"/>
            <a:r>
              <a:rPr lang="en-US" sz="1200" b="1" dirty="0" err="1" smtClean="0">
                <a:solidFill>
                  <a:schemeClr val="tx1"/>
                </a:solidFill>
                <a:latin typeface="Bookman Old Style" pitchFamily="18" charset="0"/>
              </a:rPr>
              <a:t>Atau</a:t>
            </a:r>
            <a:r>
              <a:rPr lang="en-US" sz="1200" b="1" dirty="0" smtClean="0">
                <a:solidFill>
                  <a:schemeClr val="tx1"/>
                </a:solidFill>
                <a:latin typeface="Bookman Old Style" pitchFamily="18" charset="0"/>
              </a:rPr>
              <a:t> TASPEN </a:t>
            </a:r>
            <a:r>
              <a:rPr lang="en-US" sz="1200" b="1" dirty="0" err="1" smtClean="0">
                <a:solidFill>
                  <a:schemeClr val="tx1"/>
                </a:solidFill>
                <a:latin typeface="Bookman Old Style" pitchFamily="18" charset="0"/>
              </a:rPr>
              <a:t>setempat</a:t>
            </a:r>
            <a:endParaRPr lang="en-US" sz="1200" b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Bookman Old Style" pitchFamily="18" charset="0"/>
              </a:rPr>
              <a:t>  2 x 24 Jam</a:t>
            </a:r>
          </a:p>
          <a:p>
            <a:pPr algn="ctr"/>
            <a:endParaRPr lang="en-US" sz="1400" b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8" name="Group 22"/>
          <p:cNvGrpSpPr/>
          <p:nvPr/>
        </p:nvGrpSpPr>
        <p:grpSpPr>
          <a:xfrm>
            <a:off x="714348" y="3357562"/>
            <a:ext cx="5857916" cy="571528"/>
            <a:chOff x="4406454" y="1357298"/>
            <a:chExt cx="3808884" cy="1880058"/>
          </a:xfrm>
        </p:grpSpPr>
        <p:sp>
          <p:nvSpPr>
            <p:cNvPr id="52" name="Round Diagonal Corner Rectangle 51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 Diagonal Corner Rectangle 54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BPJS KESEHATAN</a:t>
              </a:r>
              <a:r>
                <a:rPr lang="id-ID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 HUBUNGI TASPEN</a:t>
              </a:r>
              <a:endParaRPr lang="en-US" sz="1600" b="1" dirty="0" smtClean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sp>
        <p:nvSpPr>
          <p:cNvPr id="62" name="Flowchart: Connector 61"/>
          <p:cNvSpPr/>
          <p:nvPr/>
        </p:nvSpPr>
        <p:spPr>
          <a:xfrm>
            <a:off x="571472" y="2643182"/>
            <a:ext cx="357190" cy="357190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i="1" dirty="0" smtClean="0"/>
              <a:t>3</a:t>
            </a:r>
            <a:endParaRPr lang="en-US" b="1" i="1" dirty="0"/>
          </a:p>
        </p:txBody>
      </p:sp>
      <p:sp>
        <p:nvSpPr>
          <p:cNvPr id="63" name="Flowchart: Connector 62"/>
          <p:cNvSpPr/>
          <p:nvPr/>
        </p:nvSpPr>
        <p:spPr>
          <a:xfrm>
            <a:off x="571472" y="3214686"/>
            <a:ext cx="357190" cy="357190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i="1" dirty="0" smtClean="0"/>
              <a:t>4</a:t>
            </a:r>
            <a:endParaRPr lang="en-US" b="1" i="1" dirty="0"/>
          </a:p>
        </p:txBody>
      </p:sp>
      <p:grpSp>
        <p:nvGrpSpPr>
          <p:cNvPr id="9" name="Group 4"/>
          <p:cNvGrpSpPr/>
          <p:nvPr/>
        </p:nvGrpSpPr>
        <p:grpSpPr>
          <a:xfrm>
            <a:off x="642910" y="5500702"/>
            <a:ext cx="7715304" cy="571504"/>
            <a:chOff x="4406454" y="1357298"/>
            <a:chExt cx="3808884" cy="1880058"/>
          </a:xfrm>
        </p:grpSpPr>
        <p:sp>
          <p:nvSpPr>
            <p:cNvPr id="65" name="Round Diagonal Corner Rectangle 64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 Diagonal Corner Rectangle 65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1600" b="1" dirty="0" smtClean="0">
                  <a:latin typeface="Bookman Old Style" pitchFamily="18" charset="0"/>
                </a:rPr>
                <a:t>Penetapan Kecelakaan Kerja/Cacat/PAK/Tewas oleh </a:t>
              </a:r>
              <a:r>
                <a:rPr lang="en-AU" sz="1600" b="1" dirty="0" smtClean="0">
                  <a:latin typeface="Bookman Old Style" pitchFamily="18" charset="0"/>
                </a:rPr>
                <a:t>PPK</a:t>
              </a:r>
            </a:p>
          </p:txBody>
        </p:sp>
      </p:grpSp>
      <p:sp>
        <p:nvSpPr>
          <p:cNvPr id="67" name="Flowchart: Connector 66"/>
          <p:cNvSpPr/>
          <p:nvPr/>
        </p:nvSpPr>
        <p:spPr>
          <a:xfrm>
            <a:off x="571472" y="5429264"/>
            <a:ext cx="357190" cy="357190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/>
              <a:t>7</a:t>
            </a:r>
            <a:endParaRPr lang="en-US" b="1" i="1" dirty="0"/>
          </a:p>
        </p:txBody>
      </p:sp>
      <p:sp>
        <p:nvSpPr>
          <p:cNvPr id="73" name="Flowchart: Connector 72"/>
          <p:cNvSpPr/>
          <p:nvPr/>
        </p:nvSpPr>
        <p:spPr>
          <a:xfrm>
            <a:off x="571472" y="3929066"/>
            <a:ext cx="357190" cy="357190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i="1" dirty="0" smtClean="0"/>
              <a:t>5</a:t>
            </a:r>
            <a:endParaRPr lang="en-US" b="1" i="1" dirty="0"/>
          </a:p>
        </p:txBody>
      </p:sp>
      <p:sp>
        <p:nvSpPr>
          <p:cNvPr id="77" name="Flowchart: Connector 76"/>
          <p:cNvSpPr/>
          <p:nvPr/>
        </p:nvSpPr>
        <p:spPr>
          <a:xfrm>
            <a:off x="571472" y="4643446"/>
            <a:ext cx="357190" cy="357190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i="1" dirty="0" smtClean="0"/>
              <a:t>6</a:t>
            </a:r>
            <a:endParaRPr lang="en-US" b="1" i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4857752" y="357166"/>
            <a:ext cx="3857652" cy="428628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7" name="Rectangle 56"/>
          <p:cNvSpPr/>
          <p:nvPr/>
        </p:nvSpPr>
        <p:spPr>
          <a:xfrm>
            <a:off x="428596" y="357166"/>
            <a:ext cx="4357718" cy="428628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7143777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28</a:t>
            </a:fld>
            <a:endParaRPr lang="id-ID"/>
          </a:p>
        </p:txBody>
      </p:sp>
      <p:grpSp>
        <p:nvGrpSpPr>
          <p:cNvPr id="2" name="Group 13"/>
          <p:cNvGrpSpPr/>
          <p:nvPr/>
        </p:nvGrpSpPr>
        <p:grpSpPr>
          <a:xfrm>
            <a:off x="428596" y="4708136"/>
            <a:ext cx="8215370" cy="475035"/>
            <a:chOff x="4406454" y="1357298"/>
            <a:chExt cx="3808884" cy="1785950"/>
          </a:xfrm>
        </p:grpSpPr>
        <p:sp>
          <p:nvSpPr>
            <p:cNvPr id="15" name="Round Diagonal Corner Rectangle 14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Round Diagonal Corner Rectangle 15"/>
            <p:cNvSpPr/>
            <p:nvPr/>
          </p:nvSpPr>
          <p:spPr>
            <a:xfrm>
              <a:off x="4406454" y="1625878"/>
              <a:ext cx="3714776" cy="1342899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latin typeface="Bookman Old Style" pitchFamily="18" charset="0"/>
                </a:rPr>
                <a:t>Masa</a:t>
              </a:r>
              <a:r>
                <a:rPr lang="en-US" sz="1400" b="1" dirty="0" smtClean="0">
                  <a:latin typeface="Bookman Old Style" pitchFamily="18" charset="0"/>
                </a:rPr>
                <a:t> </a:t>
              </a:r>
              <a:r>
                <a:rPr lang="en-US" sz="1400" b="1" dirty="0" err="1" smtClean="0">
                  <a:latin typeface="Bookman Old Style" pitchFamily="18" charset="0"/>
                </a:rPr>
                <a:t>Perawatan</a:t>
              </a:r>
              <a:endParaRPr lang="en-US" sz="1400" b="1" dirty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3" name="Group 16"/>
          <p:cNvGrpSpPr/>
          <p:nvPr/>
        </p:nvGrpSpPr>
        <p:grpSpPr>
          <a:xfrm>
            <a:off x="428596" y="5279640"/>
            <a:ext cx="8215370" cy="428628"/>
            <a:chOff x="4406454" y="1357298"/>
            <a:chExt cx="3808884" cy="1880058"/>
          </a:xfrm>
        </p:grpSpPr>
        <p:sp>
          <p:nvSpPr>
            <p:cNvPr id="18" name="Round Diagonal Corner Rectangle 17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" name="Round Diagonal Corner Rectangle 18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latin typeface="Bookman Old Style" pitchFamily="18" charset="0"/>
                </a:rPr>
                <a:t>Sembuh</a:t>
              </a:r>
              <a:r>
                <a:rPr lang="en-US" sz="1400" b="1" dirty="0" smtClean="0">
                  <a:latin typeface="Bookman Old Style" pitchFamily="18" charset="0"/>
                </a:rPr>
                <a:t>/</a:t>
              </a:r>
              <a:r>
                <a:rPr lang="en-US" sz="1400" b="1" dirty="0" err="1" smtClean="0">
                  <a:latin typeface="Bookman Old Style" pitchFamily="18" charset="0"/>
                </a:rPr>
                <a:t>Cacat</a:t>
              </a:r>
              <a:r>
                <a:rPr lang="en-US" sz="1400" b="1" dirty="0" smtClean="0">
                  <a:latin typeface="Bookman Old Style" pitchFamily="18" charset="0"/>
                </a:rPr>
                <a:t>/</a:t>
              </a:r>
              <a:r>
                <a:rPr lang="en-US" sz="1400" b="1" dirty="0" err="1" smtClean="0">
                  <a:latin typeface="Bookman Old Style" pitchFamily="18" charset="0"/>
                </a:rPr>
                <a:t>Meninggal</a:t>
              </a:r>
              <a:endParaRPr lang="en-US" sz="1400" b="1" dirty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5" name="Group 19"/>
          <p:cNvGrpSpPr/>
          <p:nvPr/>
        </p:nvGrpSpPr>
        <p:grpSpPr>
          <a:xfrm>
            <a:off x="428596" y="5779706"/>
            <a:ext cx="8215370" cy="1006880"/>
            <a:chOff x="4406454" y="1357298"/>
            <a:chExt cx="3808884" cy="1880058"/>
          </a:xfrm>
        </p:grpSpPr>
        <p:sp>
          <p:nvSpPr>
            <p:cNvPr id="21" name="Round Diagonal Corner Rectangle 20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Round Diagonal Corner Rectangle 21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7763" indent="-342900"/>
              <a:r>
                <a:rPr lang="id-ID" sz="1100" b="1" dirty="0" smtClean="0">
                  <a:latin typeface="Bookman Old Style" pitchFamily="18" charset="0"/>
                </a:rPr>
                <a:t>Pengajuan Klim/Penggantian Biaya:</a:t>
              </a:r>
            </a:p>
            <a:p>
              <a:pPr marL="1147763" indent="-342900"/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1. </a:t>
              </a:r>
              <a:r>
                <a:rPr lang="id-ID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Rumah Sakit mengajukan Klim ke TASPEN</a:t>
              </a:r>
            </a:p>
            <a:p>
              <a:pPr marL="1147763" indent="-342900"/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	</a:t>
              </a:r>
              <a:r>
                <a:rPr lang="id-ID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(Jika memiliki Perjanjian Kerjasama)</a:t>
              </a:r>
            </a:p>
            <a:p>
              <a:pPr marL="1147763" indent="-342900"/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2. BPJS </a:t>
              </a:r>
              <a:r>
                <a:rPr lang="en-US" sz="11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Kesehatan</a:t>
              </a:r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mengajukan</a:t>
              </a:r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klaim</a:t>
              </a:r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ke</a:t>
              </a:r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Taspen</a:t>
              </a:r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 (</a:t>
              </a:r>
              <a:r>
                <a:rPr lang="en-AU" sz="11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Ji</a:t>
              </a:r>
              <a:r>
                <a:rPr lang="id-ID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ka Ru</a:t>
              </a:r>
              <a:r>
                <a:rPr lang="en-AU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m</a:t>
              </a:r>
              <a:r>
                <a:rPr lang="id-ID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ah Sakit tidak memiliki Perjanjian Kerjasama</a:t>
              </a:r>
              <a:r>
                <a:rPr lang="en-US" sz="1100" b="1" dirty="0" smtClean="0">
                  <a:solidFill>
                    <a:schemeClr val="tx1"/>
                  </a:solidFill>
                  <a:latin typeface="Bookman Old Style" pitchFamily="18" charset="0"/>
                </a:rPr>
                <a:t>)</a:t>
              </a:r>
              <a:endParaRPr lang="en-US" sz="1100" b="1" dirty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sp>
        <p:nvSpPr>
          <p:cNvPr id="32" name="Flowchart: Connector 31"/>
          <p:cNvSpPr/>
          <p:nvPr/>
        </p:nvSpPr>
        <p:spPr>
          <a:xfrm>
            <a:off x="357158" y="4636698"/>
            <a:ext cx="500066" cy="428628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b="1" i="1" dirty="0" smtClean="0"/>
              <a:t>11</a:t>
            </a:r>
            <a:endParaRPr lang="en-US" sz="1000" b="1" i="1" dirty="0"/>
          </a:p>
        </p:txBody>
      </p:sp>
      <p:sp>
        <p:nvSpPr>
          <p:cNvPr id="33" name="Flowchart: Connector 32"/>
          <p:cNvSpPr/>
          <p:nvPr/>
        </p:nvSpPr>
        <p:spPr>
          <a:xfrm>
            <a:off x="357158" y="5208202"/>
            <a:ext cx="500066" cy="428628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i="1" dirty="0" smtClean="0"/>
              <a:t>10</a:t>
            </a:r>
            <a:endParaRPr lang="en-US" sz="1100" b="1" i="1" dirty="0"/>
          </a:p>
        </p:txBody>
      </p:sp>
      <p:grpSp>
        <p:nvGrpSpPr>
          <p:cNvPr id="6" name="Group 4"/>
          <p:cNvGrpSpPr/>
          <p:nvPr/>
        </p:nvGrpSpPr>
        <p:grpSpPr>
          <a:xfrm>
            <a:off x="642910" y="1500174"/>
            <a:ext cx="2000264" cy="857256"/>
            <a:chOff x="4406454" y="1357298"/>
            <a:chExt cx="3808884" cy="1880058"/>
          </a:xfrm>
        </p:grpSpPr>
        <p:sp>
          <p:nvSpPr>
            <p:cNvPr id="36" name="Round Diagonal Corner Rectangle 35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 Diagonal Corner Rectangle 36"/>
            <p:cNvSpPr/>
            <p:nvPr/>
          </p:nvSpPr>
          <p:spPr>
            <a:xfrm>
              <a:off x="4406454" y="1451405"/>
              <a:ext cx="3696858" cy="1785951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id-ID" sz="1400" b="1" dirty="0" smtClean="0">
                  <a:latin typeface="Bookman Old Style" pitchFamily="18" charset="0"/>
                </a:rPr>
                <a:t>Penetapan dan verifikasi </a:t>
              </a:r>
              <a:r>
                <a:rPr lang="id-ID" sz="1400" b="1" u="sng" dirty="0" smtClean="0">
                  <a:solidFill>
                    <a:srgbClr val="0066FF"/>
                  </a:solidFill>
                  <a:latin typeface="Bookman Old Style" pitchFamily="18" charset="0"/>
                </a:rPr>
                <a:t>&lt;</a:t>
              </a:r>
              <a:r>
                <a:rPr lang="id-ID" sz="1400" b="1" dirty="0" smtClean="0">
                  <a:solidFill>
                    <a:srgbClr val="0066FF"/>
                  </a:solidFill>
                  <a:latin typeface="Bookman Old Style" pitchFamily="18" charset="0"/>
                </a:rPr>
                <a:t> 3 hari </a:t>
              </a:r>
              <a:r>
                <a:rPr lang="id-ID" sz="1400" b="1" dirty="0" smtClean="0">
                  <a:latin typeface="Bookman Old Style" pitchFamily="18" charset="0"/>
                </a:rPr>
                <a:t>kerja</a:t>
              </a:r>
              <a:endParaRPr lang="en-US" sz="1400" b="1" u="sng" dirty="0" smtClean="0">
                <a:latin typeface="Bookman Old Style" pitchFamily="18" charset="0"/>
              </a:endParaRPr>
            </a:p>
          </p:txBody>
        </p:sp>
      </p:grpSp>
      <p:grpSp>
        <p:nvGrpSpPr>
          <p:cNvPr id="7" name="Group 27"/>
          <p:cNvGrpSpPr/>
          <p:nvPr/>
        </p:nvGrpSpPr>
        <p:grpSpPr>
          <a:xfrm>
            <a:off x="428596" y="1500174"/>
            <a:ext cx="571504" cy="381254"/>
            <a:chOff x="214282" y="2500306"/>
            <a:chExt cx="571504" cy="381254"/>
          </a:xfrm>
        </p:grpSpPr>
        <p:sp>
          <p:nvSpPr>
            <p:cNvPr id="39" name="Flowchart: Connector 38"/>
            <p:cNvSpPr/>
            <p:nvPr/>
          </p:nvSpPr>
          <p:spPr>
            <a:xfrm>
              <a:off x="250378" y="2524370"/>
              <a:ext cx="357190" cy="357190"/>
            </a:xfrm>
            <a:prstGeom prst="flowChartConnector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4282" y="2500306"/>
              <a:ext cx="571504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rtlCol="0">
              <a:spAutoFit/>
            </a:bodyPr>
            <a:lstStyle/>
            <a:p>
              <a:r>
                <a:rPr lang="en-AU" b="1" i="1" dirty="0" smtClean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9</a:t>
              </a:r>
              <a:r>
                <a:rPr lang="id-ID" b="1" i="1" dirty="0" smtClean="0">
                  <a:solidFill>
                    <a:schemeClr val="bg1"/>
                  </a:solidFill>
                  <a:cs typeface="Calibri" pitchFamily="34" charset="0"/>
                </a:rPr>
                <a:t>a</a:t>
              </a:r>
              <a:endParaRPr lang="en-US" b="1" i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  <p:grpSp>
        <p:nvGrpSpPr>
          <p:cNvPr id="8" name="Group 4"/>
          <p:cNvGrpSpPr/>
          <p:nvPr/>
        </p:nvGrpSpPr>
        <p:grpSpPr>
          <a:xfrm>
            <a:off x="2714612" y="1500174"/>
            <a:ext cx="1928826" cy="857256"/>
            <a:chOff x="4406454" y="1357298"/>
            <a:chExt cx="3808884" cy="1880058"/>
          </a:xfrm>
        </p:grpSpPr>
        <p:sp>
          <p:nvSpPr>
            <p:cNvPr id="42" name="Round Diagonal Corner Rectangle 41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ound Diagonal Corner Rectangle 42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id-ID" sz="1400" b="1" dirty="0" smtClean="0">
                  <a:latin typeface="Bookman Old Style" pitchFamily="18" charset="0"/>
                </a:rPr>
                <a:t>Penetapan dan verifikasi </a:t>
              </a:r>
              <a:r>
                <a:rPr lang="id-ID" sz="1400" b="1" u="sng" dirty="0" smtClean="0">
                  <a:solidFill>
                    <a:srgbClr val="0070C0"/>
                  </a:solidFill>
                  <a:latin typeface="Bookman Old Style" pitchFamily="18" charset="0"/>
                </a:rPr>
                <a:t>&gt;</a:t>
              </a:r>
              <a:r>
                <a:rPr lang="id-ID" sz="1400" b="1" dirty="0" smtClean="0">
                  <a:solidFill>
                    <a:srgbClr val="0070C0"/>
                  </a:solidFill>
                  <a:latin typeface="Bookman Old Style" pitchFamily="18" charset="0"/>
                </a:rPr>
                <a:t> 3</a:t>
              </a:r>
              <a:r>
                <a:rPr lang="id-ID" sz="1400" b="1" dirty="0" smtClean="0">
                  <a:latin typeface="Bookman Old Style" pitchFamily="18" charset="0"/>
                </a:rPr>
                <a:t> hari kerja</a:t>
              </a:r>
              <a:endParaRPr lang="en-US" sz="1400" b="1" u="sng" dirty="0" smtClean="0">
                <a:latin typeface="Bookman Old Style" pitchFamily="18" charset="0"/>
              </a:endParaRPr>
            </a:p>
          </p:txBody>
        </p:sp>
      </p:grpSp>
      <p:grpSp>
        <p:nvGrpSpPr>
          <p:cNvPr id="9" name="Group 4"/>
          <p:cNvGrpSpPr/>
          <p:nvPr/>
        </p:nvGrpSpPr>
        <p:grpSpPr>
          <a:xfrm>
            <a:off x="642910" y="2500306"/>
            <a:ext cx="1928826" cy="785818"/>
            <a:chOff x="4406454" y="1357298"/>
            <a:chExt cx="3808884" cy="1880058"/>
          </a:xfrm>
        </p:grpSpPr>
        <p:sp>
          <p:nvSpPr>
            <p:cNvPr id="48" name="Round Diagonal Corner Rectangle 47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ound Diagonal Corner Rectangle 48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1400" b="1" dirty="0" smtClean="0">
                  <a:latin typeface="Bookman Old Style" pitchFamily="18" charset="0"/>
                </a:rPr>
                <a:t>TASPEN</a:t>
              </a:r>
            </a:p>
            <a:p>
              <a:pPr algn="ctr"/>
              <a:r>
                <a:rPr lang="id-ID" sz="1400" b="1" dirty="0" smtClean="0">
                  <a:latin typeface="Bookman Old Style" pitchFamily="18" charset="0"/>
                </a:rPr>
                <a:t>Menerbitan Surat Jaminan</a:t>
              </a:r>
              <a:endParaRPr lang="en-US" sz="1400" b="1" dirty="0" smtClean="0">
                <a:latin typeface="Bookman Old Style" pitchFamily="18" charset="0"/>
              </a:endParaRPr>
            </a:p>
          </p:txBody>
        </p:sp>
      </p:grpSp>
      <p:grpSp>
        <p:nvGrpSpPr>
          <p:cNvPr id="10" name="Group 27"/>
          <p:cNvGrpSpPr/>
          <p:nvPr/>
        </p:nvGrpSpPr>
        <p:grpSpPr>
          <a:xfrm>
            <a:off x="428596" y="2500306"/>
            <a:ext cx="571504" cy="381254"/>
            <a:chOff x="214282" y="2500306"/>
            <a:chExt cx="571504" cy="381254"/>
          </a:xfrm>
        </p:grpSpPr>
        <p:sp>
          <p:nvSpPr>
            <p:cNvPr id="51" name="Flowchart: Connector 50"/>
            <p:cNvSpPr/>
            <p:nvPr/>
          </p:nvSpPr>
          <p:spPr>
            <a:xfrm>
              <a:off x="250378" y="2524370"/>
              <a:ext cx="357190" cy="357190"/>
            </a:xfrm>
            <a:prstGeom prst="flowChartConnector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4282" y="2500306"/>
              <a:ext cx="571504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rtlCol="0">
              <a:spAutoFit/>
            </a:bodyPr>
            <a:lstStyle/>
            <a:p>
              <a:r>
                <a:rPr lang="en-AU" b="1" i="1" dirty="0" smtClean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10</a:t>
              </a:r>
              <a:endParaRPr lang="en-US" b="1" i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  <p:sp>
        <p:nvSpPr>
          <p:cNvPr id="71" name="Flowchart: Connector 70"/>
          <p:cNvSpPr/>
          <p:nvPr/>
        </p:nvSpPr>
        <p:spPr>
          <a:xfrm>
            <a:off x="357158" y="5779706"/>
            <a:ext cx="500066" cy="428628"/>
          </a:xfrm>
          <a:prstGeom prst="flowChartConnector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i="1" dirty="0" smtClean="0"/>
              <a:t>11</a:t>
            </a:r>
            <a:endParaRPr lang="en-US" sz="1100" b="1" i="1" dirty="0"/>
          </a:p>
        </p:txBody>
      </p:sp>
      <p:grpSp>
        <p:nvGrpSpPr>
          <p:cNvPr id="11" name="Group 4"/>
          <p:cNvGrpSpPr/>
          <p:nvPr/>
        </p:nvGrpSpPr>
        <p:grpSpPr>
          <a:xfrm>
            <a:off x="2714612" y="2500306"/>
            <a:ext cx="1928826" cy="785818"/>
            <a:chOff x="4406454" y="1357298"/>
            <a:chExt cx="3808884" cy="1880058"/>
          </a:xfrm>
        </p:grpSpPr>
        <p:sp>
          <p:nvSpPr>
            <p:cNvPr id="66" name="Round Diagonal Corner Rectangle 65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 Diagonal Corner Rectangle 66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1400" b="1" dirty="0" smtClean="0">
                  <a:latin typeface="Bookman Old Style" pitchFamily="18" charset="0"/>
                </a:rPr>
                <a:t>BPJS K</a:t>
              </a:r>
              <a:r>
                <a:rPr lang="en-AU" sz="1400" b="1" dirty="0" err="1" smtClean="0">
                  <a:latin typeface="Bookman Old Style" pitchFamily="18" charset="0"/>
                </a:rPr>
                <a:t>esehatan</a:t>
              </a:r>
              <a:endParaRPr lang="id-ID" sz="1400" b="1" dirty="0" smtClean="0">
                <a:latin typeface="Bookman Old Style" pitchFamily="18" charset="0"/>
              </a:endParaRPr>
            </a:p>
            <a:p>
              <a:pPr algn="ctr"/>
              <a:r>
                <a:rPr lang="id-ID" sz="1400" b="1" dirty="0" smtClean="0">
                  <a:solidFill>
                    <a:srgbClr val="0033CC"/>
                  </a:solidFill>
                  <a:latin typeface="Bookman Old Style" pitchFamily="18" charset="0"/>
                </a:rPr>
                <a:t>Menerbitan SEP</a:t>
              </a:r>
              <a:r>
                <a:rPr lang="en-AU" sz="1400" b="1" dirty="0" smtClean="0">
                  <a:solidFill>
                    <a:srgbClr val="0033CC"/>
                  </a:solidFill>
                  <a:latin typeface="Bookman Old Style" pitchFamily="18" charset="0"/>
                </a:rPr>
                <a:t> </a:t>
              </a:r>
              <a:r>
                <a:rPr lang="en-AU" sz="1400" b="1" dirty="0" err="1" smtClean="0">
                  <a:latin typeface="Bookman Old Style" pitchFamily="18" charset="0"/>
                </a:rPr>
                <a:t>terlebih</a:t>
              </a:r>
              <a:r>
                <a:rPr lang="en-AU" sz="1400" b="1" dirty="0" smtClean="0">
                  <a:latin typeface="Bookman Old Style" pitchFamily="18" charset="0"/>
                </a:rPr>
                <a:t> </a:t>
              </a:r>
              <a:r>
                <a:rPr lang="en-AU" sz="1400" b="1" dirty="0" err="1" smtClean="0">
                  <a:latin typeface="Bookman Old Style" pitchFamily="18" charset="0"/>
                </a:rPr>
                <a:t>dahulu</a:t>
              </a:r>
              <a:endParaRPr lang="en-US" sz="1400" b="1" dirty="0" smtClean="0">
                <a:latin typeface="Bookman Old Style" pitchFamily="18" charset="0"/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6500826" y="2428868"/>
            <a:ext cx="214314" cy="2143140"/>
          </a:xfrm>
          <a:prstGeom prst="downArrow">
            <a:avLst/>
          </a:pr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oup 7"/>
          <p:cNvGrpSpPr/>
          <p:nvPr/>
        </p:nvGrpSpPr>
        <p:grpSpPr>
          <a:xfrm>
            <a:off x="571472" y="452668"/>
            <a:ext cx="4071965" cy="904630"/>
            <a:chOff x="4406455" y="1357298"/>
            <a:chExt cx="3808883" cy="1880058"/>
          </a:xfrm>
        </p:grpSpPr>
        <p:sp>
          <p:nvSpPr>
            <p:cNvPr id="78" name="Round Diagonal Corner Rectangle 77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9" name="Round Diagonal Corner Rectangle 78"/>
            <p:cNvSpPr/>
            <p:nvPr/>
          </p:nvSpPr>
          <p:spPr>
            <a:xfrm>
              <a:off x="4406455" y="1451407"/>
              <a:ext cx="3714776" cy="1785949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algn="ctr"/>
              <a:r>
                <a:rPr lang="en-US" sz="1200" b="1" dirty="0" err="1" smtClean="0">
                  <a:latin typeface="Bookman Old Style" pitchFamily="18" charset="0"/>
                  <a:hlinkClick r:id="rId2" action="ppaction://hlinksldjump"/>
                </a:rPr>
                <a:t>Jika</a:t>
              </a:r>
              <a:r>
                <a:rPr lang="en-US" sz="1200" b="1" dirty="0" smtClean="0">
                  <a:latin typeface="Bookman Old Style" pitchFamily="18" charset="0"/>
                  <a:hlinkClick r:id="rId2" action="ppaction://hlinksldjump"/>
                </a:rPr>
                <a:t> </a:t>
              </a:r>
              <a:r>
                <a:rPr lang="en-US" sz="1200" b="1" dirty="0" err="1" smtClean="0">
                  <a:latin typeface="Bookman Old Style" pitchFamily="18" charset="0"/>
                  <a:hlinkClick r:id="rId2" action="ppaction://hlinksldjump"/>
                </a:rPr>
                <a:t>Rumah</a:t>
              </a:r>
              <a:r>
                <a:rPr lang="en-US" sz="1200" b="1" dirty="0" smtClean="0">
                  <a:latin typeface="Bookman Old Style" pitchFamily="18" charset="0"/>
                  <a:hlinkClick r:id="rId2" action="ppaction://hlinksldjump"/>
                </a:rPr>
                <a:t> </a:t>
              </a:r>
              <a:r>
                <a:rPr lang="en-US" sz="1200" b="1" dirty="0" err="1" smtClean="0">
                  <a:latin typeface="Bookman Old Style" pitchFamily="18" charset="0"/>
                  <a:hlinkClick r:id="rId2" action="ppaction://hlinksldjump"/>
                </a:rPr>
                <a:t>Sakit</a:t>
              </a:r>
              <a:endParaRPr lang="en-US" sz="1200" b="1" dirty="0" smtClean="0">
                <a:latin typeface="Bookman Old Style" pitchFamily="18" charset="0"/>
                <a:hlinkClick r:id="rId2" action="ppaction://hlinksldjump"/>
              </a:endParaRPr>
            </a:p>
            <a:p>
              <a:pPr marL="228600" algn="ctr"/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  <a:hlinkClick r:id="rId2" action="ppaction://hlinksldjump"/>
                </a:rPr>
                <a:t>Memiliki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  <a:hlinkClick r:id="rId2" action="ppaction://hlinksldjump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  <a:hlinkClick r:id="rId2" action="ppaction://hlinksldjump"/>
                </a:rPr>
                <a:t>Perjanjian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  <a:hlinkClick r:id="rId2" action="ppaction://hlinksldjump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  <a:hlinkClick r:id="rId2" action="ppaction://hlinksldjump"/>
                </a:rPr>
                <a:t>Kerjasama</a:t>
              </a:r>
              <a:r>
                <a:rPr lang="id-ID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dengan 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TASPEN </a:t>
              </a:r>
              <a:r>
                <a:rPr lang="id-ID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dan BPJS Kesehatan</a:t>
              </a:r>
            </a:p>
          </p:txBody>
        </p:sp>
      </p:grpSp>
      <p:grpSp>
        <p:nvGrpSpPr>
          <p:cNvPr id="13" name="Group 10"/>
          <p:cNvGrpSpPr/>
          <p:nvPr/>
        </p:nvGrpSpPr>
        <p:grpSpPr>
          <a:xfrm>
            <a:off x="5143504" y="452668"/>
            <a:ext cx="3429024" cy="904630"/>
            <a:chOff x="4406454" y="1357298"/>
            <a:chExt cx="3808884" cy="1880058"/>
          </a:xfrm>
        </p:grpSpPr>
        <p:sp>
          <p:nvSpPr>
            <p:cNvPr id="81" name="Round Diagonal Corner Rectangle 80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2" name="Round Diagonal Corner Rectangle 81"/>
            <p:cNvSpPr/>
            <p:nvPr/>
          </p:nvSpPr>
          <p:spPr>
            <a:xfrm>
              <a:off x="4406454" y="1451407"/>
              <a:ext cx="3714776" cy="1785949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8925" algn="ctr"/>
              <a:r>
                <a:rPr lang="en-US" sz="1200" b="1" dirty="0" err="1" smtClean="0">
                  <a:latin typeface="Bookman Old Style" pitchFamily="18" charset="0"/>
                </a:rPr>
                <a:t>Jika</a:t>
              </a:r>
              <a:r>
                <a:rPr lang="en-US" sz="1200" b="1" dirty="0" smtClean="0"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latin typeface="Bookman Old Style" pitchFamily="18" charset="0"/>
                </a:rPr>
                <a:t>Rumah</a:t>
              </a:r>
              <a:r>
                <a:rPr lang="en-US" sz="1200" b="1" dirty="0" smtClean="0"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latin typeface="Bookman Old Style" pitchFamily="18" charset="0"/>
                </a:rPr>
                <a:t>Sakit</a:t>
              </a:r>
              <a:r>
                <a:rPr lang="en-US" sz="1200" b="1" dirty="0" smtClean="0"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latin typeface="Bookman Old Style" pitchFamily="18" charset="0"/>
                </a:rPr>
                <a:t>tidak</a:t>
              </a:r>
              <a:endParaRPr lang="en-US" sz="1200" b="1" dirty="0" smtClean="0">
                <a:latin typeface="Bookman Old Style" pitchFamily="18" charset="0"/>
              </a:endParaRPr>
            </a:p>
            <a:p>
              <a:pPr marL="288925" algn="ctr"/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Memiliki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Perjanjian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Kerjasama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dengan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Taspen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tetapi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memiliki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PKS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dengan</a:t>
              </a:r>
              <a:r>
                <a:rPr lang="en-US" sz="1200" b="1" dirty="0" smtClean="0">
                  <a:solidFill>
                    <a:schemeClr val="tx1"/>
                  </a:solidFill>
                  <a:latin typeface="Bookman Old Style" pitchFamily="18" charset="0"/>
                </a:rPr>
                <a:t> BPJS </a:t>
              </a:r>
              <a:r>
                <a:rPr lang="en-US" sz="12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Kesehatan</a:t>
              </a:r>
              <a:endParaRPr lang="en-US" sz="1200" b="1" dirty="0">
                <a:solidFill>
                  <a:schemeClr val="tx1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14" name="Group 27"/>
          <p:cNvGrpSpPr/>
          <p:nvPr/>
        </p:nvGrpSpPr>
        <p:grpSpPr>
          <a:xfrm>
            <a:off x="500034" y="524106"/>
            <a:ext cx="571504" cy="381254"/>
            <a:chOff x="214282" y="2500306"/>
            <a:chExt cx="571504" cy="381254"/>
          </a:xfrm>
        </p:grpSpPr>
        <p:sp>
          <p:nvSpPr>
            <p:cNvPr id="84" name="Flowchart: Connector 83"/>
            <p:cNvSpPr/>
            <p:nvPr/>
          </p:nvSpPr>
          <p:spPr>
            <a:xfrm>
              <a:off x="250378" y="2524370"/>
              <a:ext cx="357190" cy="357190"/>
            </a:xfrm>
            <a:prstGeom prst="flowChartConnector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i="1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14282" y="2500306"/>
              <a:ext cx="571504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rtlCol="0">
              <a:spAutoFit/>
            </a:bodyPr>
            <a:lstStyle/>
            <a:p>
              <a:r>
                <a:rPr lang="en-AU" sz="1600" b="1" i="1" dirty="0" smtClean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8</a:t>
              </a:r>
              <a:r>
                <a:rPr lang="en-US" sz="1600" b="1" i="1" dirty="0" smtClean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a</a:t>
              </a:r>
              <a:endParaRPr lang="en-US" sz="1600" b="1" i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  <p:grpSp>
        <p:nvGrpSpPr>
          <p:cNvPr id="17" name="Group 28"/>
          <p:cNvGrpSpPr/>
          <p:nvPr/>
        </p:nvGrpSpPr>
        <p:grpSpPr>
          <a:xfrm>
            <a:off x="5000628" y="357166"/>
            <a:ext cx="571504" cy="381254"/>
            <a:chOff x="214282" y="2500306"/>
            <a:chExt cx="571504" cy="381254"/>
          </a:xfrm>
        </p:grpSpPr>
        <p:sp>
          <p:nvSpPr>
            <p:cNvPr id="87" name="Flowchart: Connector 86"/>
            <p:cNvSpPr/>
            <p:nvPr/>
          </p:nvSpPr>
          <p:spPr>
            <a:xfrm>
              <a:off x="250378" y="2524370"/>
              <a:ext cx="357190" cy="357190"/>
            </a:xfrm>
            <a:prstGeom prst="flowChartConnector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i="1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14282" y="2500306"/>
              <a:ext cx="571504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rtlCol="0">
              <a:spAutoFit/>
            </a:bodyPr>
            <a:lstStyle/>
            <a:p>
              <a:r>
                <a:rPr lang="en-AU" sz="1600" b="1" i="1" dirty="0" smtClean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8</a:t>
              </a:r>
              <a:r>
                <a:rPr lang="en-US" sz="1600" b="1" i="1" dirty="0" smtClean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b</a:t>
              </a:r>
              <a:endParaRPr lang="en-US" sz="1600" b="1" i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  <p:grpSp>
        <p:nvGrpSpPr>
          <p:cNvPr id="20" name="Group 4"/>
          <p:cNvGrpSpPr/>
          <p:nvPr/>
        </p:nvGrpSpPr>
        <p:grpSpPr>
          <a:xfrm>
            <a:off x="5143504" y="1500174"/>
            <a:ext cx="3286148" cy="857256"/>
            <a:chOff x="4406454" y="1357298"/>
            <a:chExt cx="3808884" cy="1880058"/>
          </a:xfrm>
        </p:grpSpPr>
        <p:sp>
          <p:nvSpPr>
            <p:cNvPr id="90" name="Round Diagonal Corner Rectangle 89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 Diagonal Corner Rectangle 90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id-ID" sz="1400" b="1" dirty="0" smtClean="0">
                  <a:latin typeface="Bookman Old Style" pitchFamily="18" charset="0"/>
                </a:rPr>
                <a:t>BPJS Kesehatan sebagai </a:t>
              </a:r>
              <a:r>
                <a:rPr lang="id-ID" sz="1400" b="1" dirty="0" smtClean="0">
                  <a:solidFill>
                    <a:srgbClr val="0033CC"/>
                  </a:solidFill>
                  <a:latin typeface="Bookman Old Style" pitchFamily="18" charset="0"/>
                </a:rPr>
                <a:t>Penjamin Awal</a:t>
              </a:r>
              <a:endParaRPr lang="en-US" sz="1400" b="1" u="sng" dirty="0" smtClean="0">
                <a:solidFill>
                  <a:srgbClr val="0033CC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23" name="Group 4"/>
          <p:cNvGrpSpPr/>
          <p:nvPr/>
        </p:nvGrpSpPr>
        <p:grpSpPr>
          <a:xfrm>
            <a:off x="2643174" y="3429000"/>
            <a:ext cx="1928826" cy="928694"/>
            <a:chOff x="4406454" y="1357298"/>
            <a:chExt cx="3808884" cy="1880058"/>
          </a:xfrm>
        </p:grpSpPr>
        <p:sp>
          <p:nvSpPr>
            <p:cNvPr id="93" name="Round Diagonal Corner Rectangle 92"/>
            <p:cNvSpPr/>
            <p:nvPr/>
          </p:nvSpPr>
          <p:spPr>
            <a:xfrm>
              <a:off x="4500562" y="1357298"/>
              <a:ext cx="3714776" cy="1785950"/>
            </a:xfrm>
            <a:prstGeom prst="round2Diag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ound Diagonal Corner Rectangle 93"/>
            <p:cNvSpPr/>
            <p:nvPr/>
          </p:nvSpPr>
          <p:spPr>
            <a:xfrm>
              <a:off x="4406454" y="1451406"/>
              <a:ext cx="3714776" cy="1785950"/>
            </a:xfrm>
            <a:prstGeom prst="round2DiagRect">
              <a:avLst/>
            </a:prstGeom>
            <a:ln w="444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1400" b="1" dirty="0" smtClean="0">
                  <a:latin typeface="Bookman Old Style" pitchFamily="18" charset="0"/>
                </a:rPr>
                <a:t>TASPEN</a:t>
              </a:r>
            </a:p>
            <a:p>
              <a:pPr algn="ctr"/>
              <a:r>
                <a:rPr lang="id-ID" sz="1200" b="1" dirty="0" smtClean="0">
                  <a:latin typeface="Bookman Old Style" pitchFamily="18" charset="0"/>
                </a:rPr>
                <a:t>Menerbitan </a:t>
              </a:r>
              <a:r>
                <a:rPr lang="id-ID" sz="1200" b="1" dirty="0" smtClean="0">
                  <a:solidFill>
                    <a:srgbClr val="0033CC"/>
                  </a:solidFill>
                  <a:latin typeface="Bookman Old Style" pitchFamily="18" charset="0"/>
                </a:rPr>
                <a:t>Surat Kepastian Jaminan</a:t>
              </a:r>
              <a:r>
                <a:rPr lang="en-AU" sz="1200" b="1" dirty="0" smtClean="0">
                  <a:solidFill>
                    <a:srgbClr val="0033CC"/>
                  </a:solidFill>
                  <a:latin typeface="Bookman Old Style" pitchFamily="18" charset="0"/>
                </a:rPr>
                <a:t> </a:t>
              </a:r>
              <a:r>
                <a:rPr lang="en-AU" sz="1200" b="1" dirty="0" err="1" smtClean="0">
                  <a:latin typeface="Bookman Old Style" pitchFamily="18" charset="0"/>
                </a:rPr>
                <a:t>setelah</a:t>
              </a:r>
              <a:r>
                <a:rPr lang="en-AU" sz="1200" b="1" dirty="0" smtClean="0">
                  <a:latin typeface="Bookman Old Style" pitchFamily="18" charset="0"/>
                </a:rPr>
                <a:t> </a:t>
              </a:r>
              <a:r>
                <a:rPr lang="en-AU" sz="1200" b="1" dirty="0" err="1" smtClean="0">
                  <a:latin typeface="Bookman Old Style" pitchFamily="18" charset="0"/>
                </a:rPr>
                <a:t>verifikasi</a:t>
              </a:r>
              <a:endParaRPr lang="en-US" sz="1200" b="1" dirty="0" smtClean="0">
                <a:latin typeface="Bookman Old Style" pitchFamily="18" charset="0"/>
              </a:endParaRPr>
            </a:p>
          </p:txBody>
        </p:sp>
      </p:grpSp>
      <p:sp>
        <p:nvSpPr>
          <p:cNvPr id="95" name="Down Arrow 94"/>
          <p:cNvSpPr/>
          <p:nvPr/>
        </p:nvSpPr>
        <p:spPr>
          <a:xfrm>
            <a:off x="3500430" y="4429132"/>
            <a:ext cx="214314" cy="214314"/>
          </a:xfrm>
          <a:prstGeom prst="downArrow">
            <a:avLst/>
          </a:pr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Down Arrow 95"/>
          <p:cNvSpPr/>
          <p:nvPr/>
        </p:nvSpPr>
        <p:spPr>
          <a:xfrm>
            <a:off x="1428728" y="3357562"/>
            <a:ext cx="214314" cy="1214446"/>
          </a:xfrm>
          <a:prstGeom prst="downArrow">
            <a:avLst/>
          </a:pr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4" name="Group 27"/>
          <p:cNvGrpSpPr/>
          <p:nvPr/>
        </p:nvGrpSpPr>
        <p:grpSpPr>
          <a:xfrm>
            <a:off x="5000628" y="1428736"/>
            <a:ext cx="571504" cy="381254"/>
            <a:chOff x="214282" y="2500306"/>
            <a:chExt cx="571504" cy="381254"/>
          </a:xfrm>
        </p:grpSpPr>
        <p:sp>
          <p:nvSpPr>
            <p:cNvPr id="98" name="Flowchart: Connector 97"/>
            <p:cNvSpPr/>
            <p:nvPr/>
          </p:nvSpPr>
          <p:spPr>
            <a:xfrm>
              <a:off x="250378" y="2524370"/>
              <a:ext cx="357190" cy="357190"/>
            </a:xfrm>
            <a:prstGeom prst="flowChartConnector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14282" y="2500306"/>
              <a:ext cx="571504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rtlCol="0">
              <a:spAutoFit/>
            </a:bodyPr>
            <a:lstStyle/>
            <a:p>
              <a:r>
                <a:rPr lang="en-AU" b="1" i="1" dirty="0" smtClean="0">
                  <a:solidFill>
                    <a:schemeClr val="bg1"/>
                  </a:solidFill>
                  <a:latin typeface="+mn-lt"/>
                  <a:cs typeface="Calibri" pitchFamily="34" charset="0"/>
                </a:rPr>
                <a:t>9</a:t>
              </a:r>
              <a:r>
                <a:rPr lang="id-ID" b="1" i="1" dirty="0" smtClean="0">
                  <a:solidFill>
                    <a:schemeClr val="bg1"/>
                  </a:solidFill>
                  <a:cs typeface="Calibri" pitchFamily="34" charset="0"/>
                </a:rPr>
                <a:t>b</a:t>
              </a:r>
              <a:endParaRPr lang="en-US" b="1" i="1" dirty="0">
                <a:solidFill>
                  <a:schemeClr val="bg1"/>
                </a:solidFill>
                <a:latin typeface="+mn-lt"/>
                <a:cs typeface="Calibri" pitchFamily="34" charset="0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270623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29</a:t>
            </a:fld>
            <a:endParaRPr lang="id-ID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2844" y="500042"/>
            <a:ext cx="885831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514350" marR="0" lvl="0" indent="-5143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Verdana" pitchFamily="34" charset="0"/>
                <a:cs typeface="Arial" pitchFamily="34" charset="0"/>
              </a:rPr>
              <a:t>	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Bookman Old Style" pitchFamily="18" charset="0"/>
                <a:ea typeface="Verdana" pitchFamily="34" charset="0"/>
                <a:cs typeface="Arial" pitchFamily="34" charset="0"/>
              </a:rPr>
              <a:t>B. </a:t>
            </a:r>
            <a:r>
              <a:rPr kumimoji="0" lang="id-ID" sz="2400" b="1" i="0" u="sng" strike="noStrike" kern="1200" cap="none" spc="0" normalizeH="0" baseline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Bookman Old Style" pitchFamily="18" charset="0"/>
                <a:ea typeface="Verdana" pitchFamily="34" charset="0"/>
                <a:cs typeface="Arial" pitchFamily="34" charset="0"/>
              </a:rPr>
              <a:t>Perawatan</a:t>
            </a:r>
            <a:r>
              <a:rPr kumimoji="0" lang="id-ID" sz="2400" b="1" i="0" u="sng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Bookman Old Style" pitchFamily="18" charset="0"/>
                <a:ea typeface="Verdana" pitchFamily="34" charset="0"/>
                <a:cs typeface="Arial" pitchFamily="34" charset="0"/>
              </a:rPr>
              <a:t> </a:t>
            </a:r>
            <a:r>
              <a:rPr kumimoji="0" lang="en-US" sz="2400" b="1" i="0" u="sng" strike="noStrike" kern="1200" cap="none" spc="0" normalizeH="0" dirty="0" err="1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Bookman Old Style" pitchFamily="18" charset="0"/>
                <a:ea typeface="Verdana" pitchFamily="34" charset="0"/>
                <a:cs typeface="Arial" pitchFamily="34" charset="0"/>
              </a:rPr>
              <a:t>Lanjutan</a:t>
            </a:r>
            <a:endParaRPr kumimoji="0" lang="id-ID" sz="2400" b="1" i="0" u="sng" strike="noStrike" kern="1200" cap="none" spc="0" normalizeH="0" dirty="0" smtClean="0">
              <a:ln>
                <a:noFill/>
              </a:ln>
              <a:solidFill>
                <a:srgbClr val="002060"/>
              </a:solidFill>
              <a:uLnTx/>
              <a:uFillTx/>
              <a:latin typeface="Bookman Old Style" pitchFamily="18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857224" y="1357298"/>
            <a:ext cx="7429552" cy="928694"/>
            <a:chOff x="4714876" y="4108518"/>
            <a:chExt cx="3796692" cy="1892250"/>
          </a:xfrm>
        </p:grpSpPr>
        <p:sp>
          <p:nvSpPr>
            <p:cNvPr id="7" name="Round Diagonal Corner Rectangle 6"/>
            <p:cNvSpPr/>
            <p:nvPr/>
          </p:nvSpPr>
          <p:spPr>
            <a:xfrm>
              <a:off x="4796792" y="4108518"/>
              <a:ext cx="3714776" cy="1785950"/>
            </a:xfrm>
            <a:prstGeom prst="round2DiagRect">
              <a:avLst/>
            </a:prstGeom>
            <a:ln w="15875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 Diagonal Corner Rectangle 7"/>
            <p:cNvSpPr/>
            <p:nvPr/>
          </p:nvSpPr>
          <p:spPr>
            <a:xfrm>
              <a:off x="4714876" y="4214818"/>
              <a:ext cx="3714776" cy="1785950"/>
            </a:xfrm>
            <a:prstGeom prst="round2DiagRect">
              <a:avLst/>
            </a:prstGeom>
            <a:ln w="50800">
              <a:solidFill>
                <a:schemeClr val="bg1"/>
              </a:solidFill>
            </a:ln>
            <a:effectLst>
              <a:outerShdw blurRad="50800" dist="38100" dir="8100000" algn="tr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1600" b="1" dirty="0" smtClean="0">
                  <a:latin typeface="Bookman Old Style" pitchFamily="18" charset="0"/>
                </a:rPr>
                <a:t>Menyampaikan Surat Rujukan Dokter</a:t>
              </a:r>
            </a:p>
            <a:p>
              <a:pPr algn="ctr"/>
              <a:r>
                <a:rPr lang="id-ID" sz="1600" b="1" dirty="0" smtClean="0">
                  <a:latin typeface="Bookman Old Style" pitchFamily="18" charset="0"/>
                </a:rPr>
                <a:t>(apabila memerlukan perawatan lebih lanjut)</a:t>
              </a:r>
              <a:endParaRPr lang="id-ID" sz="1600" b="1" dirty="0">
                <a:latin typeface="Bookman Old Style" pitchFamily="18" charset="0"/>
              </a:endParaRP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857224" y="2857496"/>
            <a:ext cx="7429552" cy="928694"/>
            <a:chOff x="4714876" y="4108518"/>
            <a:chExt cx="3796692" cy="1892250"/>
          </a:xfrm>
        </p:grpSpPr>
        <p:sp>
          <p:nvSpPr>
            <p:cNvPr id="10" name="Round Diagonal Corner Rectangle 9"/>
            <p:cNvSpPr/>
            <p:nvPr/>
          </p:nvSpPr>
          <p:spPr>
            <a:xfrm>
              <a:off x="4796792" y="4108518"/>
              <a:ext cx="3714776" cy="1785950"/>
            </a:xfrm>
            <a:prstGeom prst="round2DiagRect">
              <a:avLst/>
            </a:prstGeom>
            <a:ln w="15875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4714876" y="4214818"/>
              <a:ext cx="3714776" cy="1785950"/>
            </a:xfrm>
            <a:prstGeom prst="round2DiagRect">
              <a:avLst/>
            </a:prstGeom>
            <a:ln w="50800">
              <a:solidFill>
                <a:schemeClr val="bg1"/>
              </a:solidFill>
            </a:ln>
            <a:effectLst>
              <a:outerShdw blurRad="50800" dist="38100" dir="8100000" algn="tr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 smtClean="0">
                  <a:latin typeface="Bookman Old Style" pitchFamily="18" charset="0"/>
                </a:rPr>
                <a:t>Pengobatan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Lanjutan</a:t>
              </a:r>
              <a:endParaRPr lang="en-US" sz="1600" b="1" dirty="0" smtClean="0">
                <a:latin typeface="Bookman Old Style" pitchFamily="18" charset="0"/>
              </a:endParaRPr>
            </a:p>
            <a:p>
              <a:pPr algn="ctr"/>
              <a:r>
                <a:rPr lang="en-US" sz="1600" b="1" dirty="0" err="1" smtClean="0">
                  <a:latin typeface="Bookman Old Style" pitchFamily="18" charset="0"/>
                </a:rPr>
                <a:t>Oleh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Rumah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Sakit</a:t>
              </a:r>
              <a:r>
                <a:rPr lang="en-US" sz="1600" b="1" dirty="0" smtClean="0">
                  <a:latin typeface="Bookman Old Style" pitchFamily="18" charset="0"/>
                </a:rPr>
                <a:t>/</a:t>
              </a:r>
              <a:r>
                <a:rPr lang="en-US" sz="1600" b="1" dirty="0" err="1" smtClean="0">
                  <a:latin typeface="Bookman Old Style" pitchFamily="18" charset="0"/>
                </a:rPr>
                <a:t>Fasilitas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Kesehatan</a:t>
              </a:r>
              <a:endParaRPr lang="id-ID" sz="1600" b="1" dirty="0">
                <a:latin typeface="Bookman Old Style" pitchFamily="18" charset="0"/>
              </a:endParaRPr>
            </a:p>
          </p:txBody>
        </p:sp>
      </p:grpSp>
      <p:grpSp>
        <p:nvGrpSpPr>
          <p:cNvPr id="6" name="Group 11"/>
          <p:cNvGrpSpPr/>
          <p:nvPr/>
        </p:nvGrpSpPr>
        <p:grpSpPr>
          <a:xfrm>
            <a:off x="857224" y="4286256"/>
            <a:ext cx="7429552" cy="2071702"/>
            <a:chOff x="4714876" y="4108518"/>
            <a:chExt cx="3796692" cy="1892250"/>
          </a:xfrm>
        </p:grpSpPr>
        <p:sp>
          <p:nvSpPr>
            <p:cNvPr id="13" name="Round Diagonal Corner Rectangle 12"/>
            <p:cNvSpPr/>
            <p:nvPr/>
          </p:nvSpPr>
          <p:spPr>
            <a:xfrm>
              <a:off x="4796792" y="4108518"/>
              <a:ext cx="3714776" cy="1785950"/>
            </a:xfrm>
            <a:prstGeom prst="round2DiagRect">
              <a:avLst/>
            </a:prstGeom>
            <a:ln w="15875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Diagonal Corner Rectangle 13"/>
            <p:cNvSpPr/>
            <p:nvPr/>
          </p:nvSpPr>
          <p:spPr>
            <a:xfrm>
              <a:off x="4714876" y="4214818"/>
              <a:ext cx="3714776" cy="1785950"/>
            </a:xfrm>
            <a:prstGeom prst="round2DiagRect">
              <a:avLst/>
            </a:prstGeom>
            <a:ln w="50800">
              <a:solidFill>
                <a:schemeClr val="bg1"/>
              </a:solidFill>
            </a:ln>
            <a:effectLst>
              <a:outerShdw blurRad="50800" dist="38100" dir="8100000" algn="tr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582613" indent="-342900"/>
              <a:r>
                <a:rPr lang="en-US" sz="1600" b="1" dirty="0" err="1" smtClean="0">
                  <a:latin typeface="Bookman Old Style" pitchFamily="18" charset="0"/>
                </a:rPr>
                <a:t>Pengajuan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Klim</a:t>
              </a:r>
              <a:r>
                <a:rPr lang="en-US" sz="1600" b="1" dirty="0" smtClean="0">
                  <a:latin typeface="Bookman Old Style" pitchFamily="18" charset="0"/>
                </a:rPr>
                <a:t>/</a:t>
              </a:r>
              <a:r>
                <a:rPr lang="en-US" sz="1600" b="1" dirty="0" err="1" smtClean="0">
                  <a:latin typeface="Bookman Old Style" pitchFamily="18" charset="0"/>
                </a:rPr>
                <a:t>Penggantian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Biaya</a:t>
              </a:r>
              <a:r>
                <a:rPr lang="en-US" sz="1600" b="1" dirty="0" smtClean="0">
                  <a:latin typeface="Bookman Old Style" pitchFamily="18" charset="0"/>
                </a:rPr>
                <a:t>:</a:t>
              </a:r>
            </a:p>
            <a:p>
              <a:pPr marL="582613" indent="-342900">
                <a:buAutoNum type="arabicPeriod"/>
              </a:pPr>
              <a:r>
                <a:rPr lang="en-US" sz="1600" b="1" dirty="0" err="1" smtClean="0">
                  <a:latin typeface="Bookman Old Style" pitchFamily="18" charset="0"/>
                </a:rPr>
                <a:t>Rumah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Sakit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mengajukan</a:t>
              </a:r>
              <a:r>
                <a:rPr lang="en-US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Klim</a:t>
              </a:r>
              <a:r>
                <a:rPr lang="en-US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ke</a:t>
              </a:r>
              <a:r>
                <a:rPr lang="en-US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 TASPEN</a:t>
              </a:r>
              <a:r>
                <a:rPr lang="en-US" sz="1600" b="1" dirty="0" smtClean="0">
                  <a:latin typeface="Bookman Old Style" pitchFamily="18" charset="0"/>
                </a:rPr>
                <a:t>		 (</a:t>
              </a:r>
              <a:r>
                <a:rPr lang="en-US" sz="1600" b="1" dirty="0" err="1" smtClean="0">
                  <a:latin typeface="Bookman Old Style" pitchFamily="18" charset="0"/>
                </a:rPr>
                <a:t>Jika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memiliki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Perjanjian</a:t>
              </a:r>
              <a:r>
                <a:rPr lang="en-US" sz="1600" b="1" dirty="0" smtClean="0"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latin typeface="Bookman Old Style" pitchFamily="18" charset="0"/>
                </a:rPr>
                <a:t>Kerjasama</a:t>
              </a:r>
              <a:endParaRPr lang="en-US" sz="1600" b="1" dirty="0" smtClean="0">
                <a:latin typeface="Bookman Old Style" pitchFamily="18" charset="0"/>
              </a:endParaRPr>
            </a:p>
            <a:p>
              <a:pPr marL="582613" indent="-342900">
                <a:buAutoNum type="arabicPeriod"/>
              </a:pPr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BPJS </a:t>
              </a:r>
              <a:r>
                <a:rPr lang="en-US" sz="16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Kesehatan</a:t>
              </a:r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mengajukan</a:t>
              </a:r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klaim</a:t>
              </a:r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ke</a:t>
              </a:r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chemeClr val="tx1"/>
                  </a:solidFill>
                  <a:latin typeface="Bookman Old Style" pitchFamily="18" charset="0"/>
                </a:rPr>
                <a:t>Taspen</a:t>
              </a:r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 (</a:t>
              </a:r>
              <a:r>
                <a:rPr lang="en-AU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Ji</a:t>
              </a:r>
              <a:r>
                <a:rPr lang="id-ID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ka </a:t>
              </a:r>
              <a:r>
                <a:rPr lang="id-ID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Ru</a:t>
              </a:r>
              <a:r>
                <a:rPr lang="en-AU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m</a:t>
              </a:r>
              <a:r>
                <a:rPr lang="id-ID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ah Sakit tidak memiliki Perjanjian Kerjasama</a:t>
              </a:r>
              <a:r>
                <a:rPr lang="en-US" sz="1600" b="1" dirty="0" smtClean="0">
                  <a:solidFill>
                    <a:schemeClr val="tx1"/>
                  </a:solidFill>
                  <a:latin typeface="Bookman Old Style" pitchFamily="18" charset="0"/>
                </a:rPr>
                <a:t>)</a:t>
              </a:r>
            </a:p>
            <a:p>
              <a:pPr marL="582613" indent="-342900"/>
              <a:r>
                <a:rPr lang="en-US" sz="1600" b="1" u="sng" dirty="0" err="1" smtClean="0">
                  <a:solidFill>
                    <a:schemeClr val="tx1"/>
                  </a:solidFill>
                  <a:latin typeface="Bookman Old Style" pitchFamily="18" charset="0"/>
                </a:rPr>
                <a:t>Catatan</a:t>
              </a:r>
              <a:r>
                <a:rPr lang="en-US" sz="1600" b="1" u="sng" dirty="0" smtClean="0">
                  <a:solidFill>
                    <a:schemeClr val="tx1"/>
                  </a:solidFill>
                  <a:latin typeface="Bookman Old Style" pitchFamily="18" charset="0"/>
                </a:rPr>
                <a:t>:</a:t>
              </a:r>
            </a:p>
            <a:p>
              <a:pPr marL="582613" indent="-342900"/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Tidak</a:t>
              </a:r>
              <a:r>
                <a:rPr lang="en-US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diperkenankan</a:t>
              </a:r>
              <a:r>
                <a:rPr lang="en-US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 reimburse </a:t>
              </a:r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kepada</a:t>
              </a:r>
              <a:r>
                <a:rPr lang="en-US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 </a:t>
              </a:r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perorangan</a:t>
              </a:r>
              <a:r>
                <a:rPr lang="en-US" sz="1600" b="1" dirty="0" smtClean="0">
                  <a:solidFill>
                    <a:srgbClr val="0033CC"/>
                  </a:solidFill>
                  <a:latin typeface="Bookman Old Style" pitchFamily="18" charset="0"/>
                </a:rPr>
                <a:t>/</a:t>
              </a:r>
              <a:r>
                <a:rPr lang="en-US" sz="1600" b="1" dirty="0" err="1" smtClean="0">
                  <a:solidFill>
                    <a:srgbClr val="0033CC"/>
                  </a:solidFill>
                  <a:latin typeface="Bookman Old Style" pitchFamily="18" charset="0"/>
                </a:rPr>
                <a:t>peserta</a:t>
              </a:r>
              <a:endParaRPr lang="en-US" sz="1600" b="1" dirty="0">
                <a:solidFill>
                  <a:srgbClr val="0033CC"/>
                </a:solidFill>
                <a:latin typeface="Bookman Old Style" pitchFamily="18" charset="0"/>
              </a:endParaRPr>
            </a:p>
          </p:txBody>
        </p:sp>
      </p:grpSp>
      <p:sp>
        <p:nvSpPr>
          <p:cNvPr id="15" name="Down Arrow 14"/>
          <p:cNvSpPr/>
          <p:nvPr/>
        </p:nvSpPr>
        <p:spPr>
          <a:xfrm>
            <a:off x="3965154" y="2428868"/>
            <a:ext cx="1214446" cy="357190"/>
          </a:xfrm>
          <a:prstGeom prst="down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3976432" y="3868906"/>
            <a:ext cx="1214446" cy="357190"/>
          </a:xfrm>
          <a:prstGeom prst="down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950550" y="500043"/>
            <a:ext cx="55077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</a:t>
            </a:r>
            <a:r>
              <a:rPr lang="id-ID" sz="28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AHAPAN</a:t>
            </a:r>
          </a:p>
          <a:p>
            <a:pPr algn="ctr">
              <a:defRPr/>
            </a:pPr>
            <a:r>
              <a:rPr lang="id-ID" sz="28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PENANGANAN KASUS KECELAKAAN</a:t>
            </a:r>
            <a:endParaRPr lang="en-AU" sz="2800" b="1" dirty="0" smtClean="0">
              <a:ln w="180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AU" sz="28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</a:t>
            </a:r>
            <a:r>
              <a:rPr lang="en-AU" sz="2800" b="1" dirty="0" err="1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Tewas</a:t>
            </a:r>
            <a:r>
              <a:rPr lang="en-AU" sz="28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/</a:t>
            </a:r>
            <a:r>
              <a:rPr lang="en-AU" sz="2800" b="1" dirty="0" err="1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Cacat</a:t>
            </a:r>
            <a:r>
              <a:rPr lang="en-AU" sz="28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</a:t>
            </a:r>
            <a:endParaRPr lang="en-US" sz="2800" b="1" dirty="0">
              <a:ln w="180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85720" y="2866249"/>
            <a:ext cx="785818" cy="2616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KEJADIAN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142976" y="2857496"/>
            <a:ext cx="785818" cy="2308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900" b="1" dirty="0" smtClean="0">
                <a:solidFill>
                  <a:schemeClr val="tx1"/>
                </a:solidFill>
              </a:rPr>
              <a:t>USUL KE PPK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00232" y="2857496"/>
            <a:ext cx="785818" cy="2308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900" b="1" dirty="0" smtClean="0">
                <a:solidFill>
                  <a:schemeClr val="tx1"/>
                </a:solidFill>
              </a:rPr>
              <a:t>PPK KE BKN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2857488" y="2857496"/>
            <a:ext cx="785818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VERVAL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714744" y="2857496"/>
            <a:ext cx="785818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VERVAL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572000" y="2857496"/>
            <a:ext cx="785818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VERVAL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429256" y="2857496"/>
            <a:ext cx="785818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VERVAL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286512" y="2857496"/>
            <a:ext cx="785818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HASIL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143768" y="2857496"/>
            <a:ext cx="785818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SK PPK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001024" y="2857496"/>
            <a:ext cx="785818" cy="2616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SKJ</a:t>
            </a:r>
          </a:p>
        </p:txBody>
      </p:sp>
      <p:cxnSp>
        <p:nvCxnSpPr>
          <p:cNvPr id="116" name="Straight Connector 115"/>
          <p:cNvCxnSpPr>
            <a:stCxn id="51" idx="0"/>
            <a:endCxn id="101" idx="2"/>
          </p:cNvCxnSpPr>
          <p:nvPr/>
        </p:nvCxnSpPr>
        <p:spPr>
          <a:xfrm rot="5400000" flipH="1" flipV="1">
            <a:off x="-519863" y="4326352"/>
            <a:ext cx="239698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9" name="Right Brace 118"/>
          <p:cNvSpPr/>
          <p:nvPr/>
        </p:nvSpPr>
        <p:spPr>
          <a:xfrm rot="16200000">
            <a:off x="4250529" y="-1678817"/>
            <a:ext cx="571504" cy="85011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1" name="Rectangle 120"/>
          <p:cNvSpPr/>
          <p:nvPr/>
        </p:nvSpPr>
        <p:spPr>
          <a:xfrm>
            <a:off x="3615241" y="1834210"/>
            <a:ext cx="188545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2800" b="1" dirty="0" smtClean="0">
                <a:ln w="180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PERKA BKN</a:t>
            </a:r>
            <a:endParaRPr lang="en-US" sz="2800" b="1" dirty="0">
              <a:ln w="180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1472" y="257174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1</a:t>
            </a:r>
            <a:endParaRPr lang="id-ID" dirty="0"/>
          </a:p>
        </p:txBody>
      </p:sp>
      <p:sp>
        <p:nvSpPr>
          <p:cNvPr id="125" name="TextBox 124"/>
          <p:cNvSpPr txBox="1"/>
          <p:nvPr/>
        </p:nvSpPr>
        <p:spPr>
          <a:xfrm>
            <a:off x="1428728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2</a:t>
            </a:r>
            <a:endParaRPr lang="id-ID" dirty="0"/>
          </a:p>
        </p:txBody>
      </p:sp>
      <p:sp>
        <p:nvSpPr>
          <p:cNvPr id="126" name="TextBox 125"/>
          <p:cNvSpPr txBox="1"/>
          <p:nvPr/>
        </p:nvSpPr>
        <p:spPr>
          <a:xfrm>
            <a:off x="2214546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3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143240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4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929058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786314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6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643570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7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500826" y="25596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8</a:t>
            </a:r>
            <a:endParaRPr lang="id-ID" dirty="0"/>
          </a:p>
        </p:txBody>
      </p:sp>
      <p:sp>
        <p:nvSpPr>
          <p:cNvPr id="132" name="TextBox 131"/>
          <p:cNvSpPr txBox="1"/>
          <p:nvPr/>
        </p:nvSpPr>
        <p:spPr>
          <a:xfrm>
            <a:off x="7358082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9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8286776" y="255960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10</a:t>
            </a:r>
            <a:endParaRPr lang="id-ID" dirty="0"/>
          </a:p>
        </p:txBody>
      </p:sp>
      <p:sp>
        <p:nvSpPr>
          <p:cNvPr id="51" name="TextBox 50"/>
          <p:cNvSpPr txBox="1"/>
          <p:nvPr/>
        </p:nvSpPr>
        <p:spPr>
          <a:xfrm>
            <a:off x="285720" y="5524844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LAPOR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42976" y="5214950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KOORD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000232" y="4929198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KOORD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857488" y="4596150"/>
            <a:ext cx="785818" cy="2616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SJ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14744" y="4286256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SKJ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72000" y="4000504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SKJ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29256" y="3714752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SKJ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86512" y="3429000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SKJ</a:t>
            </a:r>
          </a:p>
        </p:txBody>
      </p:sp>
      <p:cxnSp>
        <p:nvCxnSpPr>
          <p:cNvPr id="63" name="Straight Connector 62"/>
          <p:cNvCxnSpPr>
            <a:stCxn id="52" idx="0"/>
            <a:endCxn id="107" idx="2"/>
          </p:cNvCxnSpPr>
          <p:nvPr/>
        </p:nvCxnSpPr>
        <p:spPr>
          <a:xfrm rot="5400000" flipH="1" flipV="1">
            <a:off x="472574" y="4151639"/>
            <a:ext cx="21266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58" idx="0"/>
            <a:endCxn id="113" idx="2"/>
          </p:cNvCxnSpPr>
          <p:nvPr/>
        </p:nvCxnSpPr>
        <p:spPr>
          <a:xfrm rot="5400000" flipH="1" flipV="1">
            <a:off x="6524474" y="3274053"/>
            <a:ext cx="30989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57" idx="0"/>
            <a:endCxn id="112" idx="2"/>
          </p:cNvCxnSpPr>
          <p:nvPr/>
        </p:nvCxnSpPr>
        <p:spPr>
          <a:xfrm rot="5400000" flipH="1" flipV="1">
            <a:off x="5524342" y="3416929"/>
            <a:ext cx="59564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3" idx="0"/>
            <a:endCxn id="108" idx="2"/>
          </p:cNvCxnSpPr>
          <p:nvPr/>
        </p:nvCxnSpPr>
        <p:spPr>
          <a:xfrm rot="5400000" flipH="1" flipV="1">
            <a:off x="1472706" y="4008763"/>
            <a:ext cx="184087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54" idx="0"/>
            <a:endCxn id="109" idx="2"/>
          </p:cNvCxnSpPr>
          <p:nvPr/>
        </p:nvCxnSpPr>
        <p:spPr>
          <a:xfrm rot="5400000" flipH="1" flipV="1">
            <a:off x="2511875" y="3857628"/>
            <a:ext cx="147704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5" idx="0"/>
            <a:endCxn id="110" idx="2"/>
          </p:cNvCxnSpPr>
          <p:nvPr/>
        </p:nvCxnSpPr>
        <p:spPr>
          <a:xfrm rot="5400000" flipH="1" flipV="1">
            <a:off x="3524078" y="3702681"/>
            <a:ext cx="116715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56" idx="0"/>
            <a:endCxn id="111" idx="2"/>
          </p:cNvCxnSpPr>
          <p:nvPr/>
        </p:nvCxnSpPr>
        <p:spPr>
          <a:xfrm rot="5400000" flipH="1" flipV="1">
            <a:off x="4524210" y="3559805"/>
            <a:ext cx="88139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85720" y="5786454"/>
            <a:ext cx="785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>
                <a:solidFill>
                  <a:srgbClr val="002060"/>
                </a:solidFill>
              </a:rPr>
              <a:t>1500-919</a:t>
            </a:r>
          </a:p>
          <a:p>
            <a:pPr algn="ctr"/>
            <a:r>
              <a:rPr lang="id-ID" sz="1100" dirty="0" smtClean="0">
                <a:solidFill>
                  <a:srgbClr val="002060"/>
                </a:solidFill>
              </a:rPr>
              <a:t>KCU/KC</a:t>
            </a:r>
            <a:endParaRPr lang="id-ID" sz="1100" dirty="0">
              <a:solidFill>
                <a:srgbClr val="00206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142976" y="5445641"/>
            <a:ext cx="7858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BPJSK,JR,</a:t>
            </a:r>
          </a:p>
          <a:p>
            <a:pPr algn="ctr"/>
            <a:r>
              <a:rPr lang="id-ID" sz="1100" dirty="0" smtClean="0"/>
              <a:t>INSTANSI,</a:t>
            </a:r>
          </a:p>
          <a:p>
            <a:pPr algn="ctr"/>
            <a:r>
              <a:rPr lang="id-ID" sz="1100" dirty="0" smtClean="0"/>
              <a:t>RS,POLISI</a:t>
            </a:r>
            <a:endParaRPr lang="id-ID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2000232" y="5159889"/>
            <a:ext cx="7858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BPJSK,JR,</a:t>
            </a:r>
          </a:p>
          <a:p>
            <a:pPr algn="ctr"/>
            <a:r>
              <a:rPr lang="id-ID" sz="1100" dirty="0" smtClean="0"/>
              <a:t>INSTANSI,</a:t>
            </a:r>
          </a:p>
          <a:p>
            <a:pPr algn="ctr"/>
            <a:r>
              <a:rPr lang="id-ID" sz="1100" dirty="0" smtClean="0"/>
              <a:t>RS,POLISI</a:t>
            </a:r>
            <a:endParaRPr lang="id-ID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2857488" y="485776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000" dirty="0" smtClean="0"/>
              <a:t>SURAT JAMINAN TASPEN KE RS</a:t>
            </a:r>
            <a:endParaRPr lang="id-ID" sz="1000" dirty="0"/>
          </a:p>
        </p:txBody>
      </p:sp>
      <p:sp>
        <p:nvSpPr>
          <p:cNvPr id="91" name="TextBox 90"/>
          <p:cNvSpPr txBox="1"/>
          <p:nvPr/>
        </p:nvSpPr>
        <p:spPr>
          <a:xfrm>
            <a:off x="3714744" y="4516947"/>
            <a:ext cx="7858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SURAT </a:t>
            </a:r>
            <a:r>
              <a:rPr lang="id-ID" sz="1000" dirty="0" smtClean="0"/>
              <a:t>KEPASTIAN </a:t>
            </a:r>
            <a:r>
              <a:rPr lang="id-ID" sz="1100" dirty="0" smtClean="0"/>
              <a:t>JAMINAN KE BPJS</a:t>
            </a:r>
            <a:endParaRPr lang="id-ID" sz="1100" dirty="0"/>
          </a:p>
        </p:txBody>
      </p:sp>
      <p:sp>
        <p:nvSpPr>
          <p:cNvPr id="92" name="TextBox 91"/>
          <p:cNvSpPr txBox="1"/>
          <p:nvPr/>
        </p:nvSpPr>
        <p:spPr>
          <a:xfrm>
            <a:off x="5429256" y="4000504"/>
            <a:ext cx="7858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SURAT </a:t>
            </a:r>
            <a:r>
              <a:rPr lang="id-ID" sz="1000" dirty="0" smtClean="0"/>
              <a:t>KEPASTIAN </a:t>
            </a:r>
            <a:r>
              <a:rPr lang="id-ID" sz="1100" dirty="0" smtClean="0"/>
              <a:t>JAMINAN KE BPJS</a:t>
            </a:r>
            <a:endParaRPr lang="id-ID" sz="1100" dirty="0"/>
          </a:p>
        </p:txBody>
      </p:sp>
      <p:sp>
        <p:nvSpPr>
          <p:cNvPr id="93" name="TextBox 92"/>
          <p:cNvSpPr txBox="1"/>
          <p:nvPr/>
        </p:nvSpPr>
        <p:spPr>
          <a:xfrm>
            <a:off x="6286512" y="3714752"/>
            <a:ext cx="7858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SURAT </a:t>
            </a:r>
            <a:r>
              <a:rPr lang="id-ID" sz="1000" dirty="0" smtClean="0"/>
              <a:t>KEPASTIAN </a:t>
            </a:r>
            <a:r>
              <a:rPr lang="id-ID" sz="1100" dirty="0" smtClean="0"/>
              <a:t>JAMINAN KE BPJS</a:t>
            </a:r>
            <a:endParaRPr lang="id-ID" sz="1100" dirty="0"/>
          </a:p>
        </p:txBody>
      </p:sp>
      <p:sp>
        <p:nvSpPr>
          <p:cNvPr id="94" name="TextBox 93"/>
          <p:cNvSpPr txBox="1"/>
          <p:nvPr/>
        </p:nvSpPr>
        <p:spPr>
          <a:xfrm>
            <a:off x="7143768" y="3429000"/>
            <a:ext cx="7858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SURAT </a:t>
            </a:r>
            <a:r>
              <a:rPr lang="id-ID" sz="1000" dirty="0" smtClean="0"/>
              <a:t>KEPASTIAN </a:t>
            </a:r>
            <a:r>
              <a:rPr lang="id-ID" sz="1100" dirty="0" smtClean="0"/>
              <a:t>JAMINAN KE BPJS</a:t>
            </a:r>
            <a:endParaRPr lang="id-ID" sz="1100" dirty="0"/>
          </a:p>
        </p:txBody>
      </p:sp>
      <p:sp>
        <p:nvSpPr>
          <p:cNvPr id="95" name="TextBox 94"/>
          <p:cNvSpPr txBox="1"/>
          <p:nvPr/>
        </p:nvSpPr>
        <p:spPr>
          <a:xfrm>
            <a:off x="8001024" y="3103575"/>
            <a:ext cx="7858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SURAT </a:t>
            </a:r>
            <a:r>
              <a:rPr lang="id-ID" sz="1000" dirty="0" smtClean="0"/>
              <a:t>KEPASTIAN </a:t>
            </a:r>
            <a:r>
              <a:rPr lang="id-ID" sz="1100" dirty="0" smtClean="0"/>
              <a:t>JAMINAN KE BPJS</a:t>
            </a:r>
            <a:endParaRPr lang="id-ID" sz="1100" dirty="0"/>
          </a:p>
        </p:txBody>
      </p:sp>
      <p:sp>
        <p:nvSpPr>
          <p:cNvPr id="96" name="TextBox 95"/>
          <p:cNvSpPr txBox="1"/>
          <p:nvPr/>
        </p:nvSpPr>
        <p:spPr>
          <a:xfrm>
            <a:off x="4572000" y="4286256"/>
            <a:ext cx="7858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100" dirty="0" smtClean="0"/>
              <a:t>SURAT </a:t>
            </a:r>
            <a:r>
              <a:rPr lang="id-ID" sz="1000" dirty="0" smtClean="0"/>
              <a:t>KEPASTIAN </a:t>
            </a:r>
            <a:r>
              <a:rPr lang="id-ID" sz="1100" dirty="0" smtClean="0"/>
              <a:t>JAMINAN KE BPJS</a:t>
            </a:r>
            <a:endParaRPr lang="id-ID" sz="1100" dirty="0"/>
          </a:p>
        </p:txBody>
      </p:sp>
      <p:sp>
        <p:nvSpPr>
          <p:cNvPr id="97" name="TextBox 96"/>
          <p:cNvSpPr txBox="1"/>
          <p:nvPr/>
        </p:nvSpPr>
        <p:spPr>
          <a:xfrm>
            <a:off x="7143768" y="3143248"/>
            <a:ext cx="785818" cy="2616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/>
              <a:t>SKJ</a:t>
            </a:r>
          </a:p>
        </p:txBody>
      </p:sp>
      <p:sp>
        <p:nvSpPr>
          <p:cNvPr id="98" name="Right Arrow 97"/>
          <p:cNvSpPr/>
          <p:nvPr/>
        </p:nvSpPr>
        <p:spPr>
          <a:xfrm rot="20535057">
            <a:off x="635027" y="5176843"/>
            <a:ext cx="7347298" cy="63052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400" dirty="0" smtClean="0">
                <a:solidFill>
                  <a:schemeClr val="tx1"/>
                </a:solidFill>
              </a:rPr>
              <a:t>Jika kejadian serupa dengan PERATURAN tentang KAMUS KASUS (</a:t>
            </a:r>
            <a:r>
              <a:rPr lang="id-ID" sz="1400" i="1" dirty="0" smtClean="0">
                <a:solidFill>
                  <a:schemeClr val="tx1"/>
                </a:solidFill>
              </a:rPr>
              <a:t>PERKAKAS</a:t>
            </a:r>
            <a:r>
              <a:rPr lang="id-ID" sz="1400" dirty="0" smtClean="0">
                <a:solidFill>
                  <a:schemeClr val="tx1"/>
                </a:solidFill>
              </a:rPr>
              <a:t>)</a:t>
            </a:r>
            <a:endParaRPr lang="id-ID" sz="1400" dirty="0">
              <a:solidFill>
                <a:schemeClr val="tx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857488" y="3738894"/>
            <a:ext cx="785818" cy="2616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1100" b="1" dirty="0" smtClean="0">
                <a:solidFill>
                  <a:schemeClr val="tx1"/>
                </a:solidFill>
              </a:rPr>
              <a:t>SEP-BPJSK</a:t>
            </a:r>
          </a:p>
        </p:txBody>
      </p:sp>
      <p:sp>
        <p:nvSpPr>
          <p:cNvPr id="100" name="Title 1"/>
          <p:cNvSpPr txBox="1">
            <a:spLocks/>
          </p:cNvSpPr>
          <p:nvPr/>
        </p:nvSpPr>
        <p:spPr bwMode="black">
          <a:xfrm>
            <a:off x="5929322" y="5357826"/>
            <a:ext cx="3143240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lIns="91256" tIns="45628" rIns="91256" bIns="45628" anchor="ctr"/>
          <a:lstStyle/>
          <a:p>
            <a:pPr fontAlgn="auto">
              <a:spcAft>
                <a:spcPts val="0"/>
              </a:spcAft>
              <a:defRPr/>
            </a:pPr>
            <a:r>
              <a:rPr lang="id-ID" sz="1100" b="1" i="1" u="sng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ea typeface="+mj-ea"/>
                <a:cs typeface="+mj-cs"/>
              </a:rPr>
              <a:t>KEPUTUSAN RAPIM 31 MARET 2016</a:t>
            </a:r>
            <a:r>
              <a:rPr lang="id-ID" sz="11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ea typeface="+mj-ea"/>
                <a:cs typeface="+mj-cs"/>
              </a:rPr>
              <a:t>: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sz="11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ea typeface="+mj-ea"/>
                <a:cs typeface="+mj-cs"/>
              </a:rPr>
              <a:t>Terhadap kasus yang serupa dengan contoh kasus pada PERATURAN tentang KAMUS KASUS (</a:t>
            </a:r>
            <a:r>
              <a:rPr lang="id-ID" sz="1100" b="1" i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ea typeface="+mj-ea"/>
                <a:cs typeface="+mj-cs"/>
              </a:rPr>
              <a:t>Perkakas</a:t>
            </a:r>
            <a:r>
              <a:rPr lang="id-ID" sz="11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  <a:ea typeface="+mj-ea"/>
                <a:cs typeface="+mj-cs"/>
              </a:rPr>
              <a:t>)  maka KCU/KC dapat menerbitkan SJ atau SKJ dengan mendasari tembusan Usul ke PPK (Day 2), namun prosedur Perka BKN tetap dijalankan sebagaimana mestinya.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858312" cy="989034"/>
          </a:xfrm>
        </p:spPr>
        <p:txBody>
          <a:bodyPr>
            <a:normAutofit/>
          </a:bodyPr>
          <a:lstStyle/>
          <a:p>
            <a:r>
              <a:rPr lang="id-ID" sz="2400" dirty="0" smtClean="0">
                <a:latin typeface="Bell MT" pitchFamily="18" charset="0"/>
              </a:rPr>
              <a:t>PKS DENGAN JASA RAHARJA</a:t>
            </a:r>
            <a:br>
              <a:rPr lang="id-ID" sz="2400" dirty="0" smtClean="0">
                <a:latin typeface="Bell MT" pitchFamily="18" charset="0"/>
              </a:rPr>
            </a:br>
            <a:r>
              <a:rPr lang="id-ID" sz="2400" dirty="0" smtClean="0">
                <a:latin typeface="Bell MT" pitchFamily="18" charset="0"/>
              </a:rPr>
              <a:t>Nomor P-28/SP/2015 dan Nomor JAN-123/2015</a:t>
            </a:r>
            <a:endParaRPr lang="id-ID" sz="2400" dirty="0">
              <a:latin typeface="Bell MT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31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928926" y="1268760"/>
            <a:ext cx="3429024" cy="12858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 smtClean="0">
                <a:solidFill>
                  <a:schemeClr val="tx1"/>
                </a:solidFill>
              </a:rPr>
              <a:t>Korban Kecelakaan Lalu Lintas</a:t>
            </a:r>
            <a:endParaRPr lang="id-ID" sz="20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57620" y="4713744"/>
            <a:ext cx="1571636" cy="57150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TASPEN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72198" y="4713744"/>
            <a:ext cx="1714512" cy="57150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800" b="1" dirty="0" smtClean="0">
                <a:solidFill>
                  <a:schemeClr val="tx1"/>
                </a:solidFill>
              </a:rPr>
              <a:t>BPJS Kesehatan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2214546" y="2197452"/>
            <a:ext cx="857256" cy="588605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66748" y="2786058"/>
            <a:ext cx="2705120" cy="12144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33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Primary Payer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14744" y="2786058"/>
            <a:ext cx="4357718" cy="12144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33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rgbClr val="FF0000"/>
                </a:solidFill>
              </a:rPr>
              <a:t>JASA RAHARJA</a:t>
            </a:r>
          </a:p>
          <a:p>
            <a:pPr>
              <a:buFont typeface="Arial" pitchFamily="34" charset="0"/>
              <a:buChar char="•"/>
            </a:pPr>
            <a:r>
              <a:rPr lang="id-ID" sz="1600" b="1" dirty="0" smtClean="0">
                <a:solidFill>
                  <a:schemeClr val="tx1"/>
                </a:solidFill>
              </a:rPr>
              <a:t> Menanggung sampai batas 10 jt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id-ID" sz="1600" b="1" dirty="0" smtClean="0">
                <a:solidFill>
                  <a:schemeClr val="tx1"/>
                </a:solidFill>
              </a:rPr>
              <a:t> Memberikan Tembusan Surat Jaminan Perawatan pada RS kepada </a:t>
            </a:r>
            <a:r>
              <a:rPr lang="id-ID" sz="1600" b="1" dirty="0">
                <a:solidFill>
                  <a:schemeClr val="tx1"/>
                </a:solidFill>
              </a:rPr>
              <a:t>Taspen </a:t>
            </a:r>
            <a:r>
              <a:rPr lang="en-US" sz="1600" b="1" dirty="0" err="1" smtClean="0">
                <a:solidFill>
                  <a:schemeClr val="tx1"/>
                </a:solidFill>
              </a:rPr>
              <a:t>dan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id-ID" sz="1600" b="1" dirty="0" smtClean="0">
                <a:solidFill>
                  <a:schemeClr val="tx1"/>
                </a:solidFill>
              </a:rPr>
              <a:t>BPJS-K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7224" y="4714884"/>
            <a:ext cx="2705120" cy="1214446"/>
          </a:xfrm>
          <a:prstGeom prst="roundRect">
            <a:avLst/>
          </a:prstGeom>
          <a:solidFill>
            <a:srgbClr val="0070C0"/>
          </a:solidFill>
          <a:ln>
            <a:solidFill>
              <a:srgbClr val="33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Secondary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Payer</a:t>
            </a:r>
            <a:endParaRPr lang="id-ID" b="1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2035953" y="4339075"/>
            <a:ext cx="500064" cy="2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588494" y="4332011"/>
            <a:ext cx="500066" cy="1588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4249456" y="4321181"/>
            <a:ext cx="500066" cy="1588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39899" y="528524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6182" y="5301208"/>
            <a:ext cx="2000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itchFamily="34" charset="0"/>
              <a:buChar char="•"/>
            </a:pPr>
            <a:r>
              <a:rPr lang="en-US" sz="1400" dirty="0" err="1" smtClean="0"/>
              <a:t>Menanggungg</a:t>
            </a:r>
            <a:r>
              <a:rPr lang="en-US" sz="1400" dirty="0" smtClean="0"/>
              <a:t> </a:t>
            </a:r>
            <a:r>
              <a:rPr lang="en-US" sz="1400" dirty="0" err="1" smtClean="0"/>
              <a:t>setelah</a:t>
            </a:r>
            <a:r>
              <a:rPr lang="en-US" sz="1400" dirty="0" smtClean="0"/>
              <a:t> </a:t>
            </a:r>
            <a:r>
              <a:rPr lang="en-US" sz="1400" dirty="0" err="1" smtClean="0"/>
              <a:t>Jasa</a:t>
            </a:r>
            <a:r>
              <a:rPr lang="en-US" sz="1400" dirty="0" smtClean="0"/>
              <a:t> </a:t>
            </a:r>
            <a:r>
              <a:rPr lang="en-US" sz="1400" dirty="0" err="1" smtClean="0"/>
              <a:t>Raharja</a:t>
            </a:r>
            <a:endParaRPr lang="id-ID" sz="1400" dirty="0" smtClean="0"/>
          </a:p>
          <a:p>
            <a:pPr marL="115888" indent="-115888">
              <a:buFont typeface="Arial" pitchFamily="34" charset="0"/>
              <a:buChar char="•"/>
            </a:pPr>
            <a:r>
              <a:rPr lang="en-US" sz="1400" dirty="0" err="1" smtClean="0"/>
              <a:t>Memberikan</a:t>
            </a:r>
            <a:r>
              <a:rPr lang="en-US" sz="1400" dirty="0" smtClean="0"/>
              <a:t> </a:t>
            </a:r>
            <a:r>
              <a:rPr lang="en-US" sz="1400" dirty="0" err="1" smtClean="0"/>
              <a:t>Surat</a:t>
            </a:r>
            <a:r>
              <a:rPr lang="en-US" sz="1400" dirty="0" smtClean="0"/>
              <a:t> </a:t>
            </a:r>
            <a:r>
              <a:rPr lang="en-US" sz="1400" dirty="0" err="1" smtClean="0"/>
              <a:t>Jaminan</a:t>
            </a:r>
            <a:r>
              <a:rPr lang="id-ID" sz="1400" dirty="0" smtClean="0"/>
              <a:t> kep</a:t>
            </a:r>
            <a:r>
              <a:rPr lang="en-AU" sz="1400" dirty="0" smtClean="0"/>
              <a:t>a</a:t>
            </a:r>
            <a:r>
              <a:rPr lang="id-ID" sz="1400" dirty="0" smtClean="0"/>
              <a:t>da </a:t>
            </a:r>
            <a:r>
              <a:rPr lang="en-AU" sz="1400" dirty="0" smtClean="0"/>
              <a:t>RS </a:t>
            </a:r>
            <a:r>
              <a:rPr lang="en-AU" sz="1400" dirty="0" err="1" smtClean="0"/>
              <a:t>tembusan</a:t>
            </a:r>
            <a:r>
              <a:rPr lang="en-AU" sz="1400" dirty="0" smtClean="0"/>
              <a:t> </a:t>
            </a:r>
            <a:r>
              <a:rPr lang="id-ID" sz="1400" dirty="0" smtClean="0"/>
              <a:t>JR </a:t>
            </a:r>
            <a:r>
              <a:rPr lang="en-AU" sz="1400" dirty="0" err="1" smtClean="0"/>
              <a:t>dan</a:t>
            </a:r>
            <a:r>
              <a:rPr lang="id-ID" sz="1400" dirty="0" smtClean="0"/>
              <a:t> BPJS</a:t>
            </a:r>
            <a:r>
              <a:rPr lang="en-AU" sz="1400" dirty="0" smtClean="0"/>
              <a:t> </a:t>
            </a:r>
            <a:r>
              <a:rPr lang="id-ID" sz="1400" dirty="0" smtClean="0"/>
              <a:t>K</a:t>
            </a:r>
            <a:r>
              <a:rPr lang="en-AU" sz="1400" dirty="0" err="1" smtClean="0"/>
              <a:t>esehatan</a:t>
            </a:r>
            <a:endParaRPr lang="en-US" sz="1400" dirty="0" smtClean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500694" y="5000636"/>
            <a:ext cx="500066" cy="1083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000760" y="5301208"/>
            <a:ext cx="1857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itchFamily="34" charset="0"/>
              <a:buChar char="•"/>
            </a:pPr>
            <a:r>
              <a:rPr lang="en-US" sz="1400" dirty="0" err="1" smtClean="0"/>
              <a:t>Menanggungg</a:t>
            </a:r>
            <a:r>
              <a:rPr lang="en-US" sz="1400" dirty="0" smtClean="0"/>
              <a:t> </a:t>
            </a:r>
            <a:r>
              <a:rPr lang="en-US" sz="1400" dirty="0" err="1" smtClean="0"/>
              <a:t>setelah</a:t>
            </a:r>
            <a:r>
              <a:rPr lang="en-US" sz="1400" dirty="0" smtClean="0"/>
              <a:t> </a:t>
            </a:r>
            <a:r>
              <a:rPr lang="en-US" sz="1400" dirty="0" err="1" smtClean="0"/>
              <a:t>Jasa</a:t>
            </a:r>
            <a:r>
              <a:rPr lang="en-US" sz="1400" dirty="0" smtClean="0"/>
              <a:t> </a:t>
            </a:r>
            <a:r>
              <a:rPr lang="en-US" sz="1400" dirty="0" err="1" smtClean="0"/>
              <a:t>Raharja</a:t>
            </a:r>
            <a:endParaRPr lang="id-ID" sz="1400" dirty="0" smtClean="0"/>
          </a:p>
          <a:p>
            <a:pPr marL="115888" indent="-115888">
              <a:buFont typeface="Arial" pitchFamily="34" charset="0"/>
              <a:buChar char="•"/>
            </a:pPr>
            <a:r>
              <a:rPr lang="id-ID" sz="1400" dirty="0" smtClean="0"/>
              <a:t>Menerima hasil Invest</a:t>
            </a:r>
            <a:r>
              <a:rPr lang="en-AU" sz="1400" dirty="0" err="1" smtClean="0"/>
              <a:t>igasi</a:t>
            </a:r>
            <a:r>
              <a:rPr lang="id-ID" sz="1400" dirty="0" smtClean="0"/>
              <a:t> Taspen terkait Status Kecelakaan Kerja</a:t>
            </a:r>
            <a:endParaRPr lang="en-US" sz="1400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428604"/>
            <a:ext cx="8858312" cy="714380"/>
          </a:xfrm>
        </p:spPr>
        <p:txBody>
          <a:bodyPr>
            <a:normAutofit/>
          </a:bodyPr>
          <a:lstStyle/>
          <a:p>
            <a:r>
              <a:rPr lang="id-ID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P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ERJANJIAN </a:t>
            </a:r>
            <a:r>
              <a:rPr lang="id-ID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K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ERJA </a:t>
            </a:r>
            <a:r>
              <a:rPr lang="id-ID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AMA</a:t>
            </a:r>
            <a:r>
              <a:rPr lang="id-ID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 DENGAN 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>UMAH SAKIT</a:t>
            </a:r>
            <a:endParaRPr lang="id-ID" dirty="0">
              <a:solidFill>
                <a:schemeClr val="tx2">
                  <a:lumMod val="75000"/>
                </a:schemeClr>
              </a:solidFill>
              <a:latin typeface="Bell MT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43907" y="6572296"/>
            <a:ext cx="1112062" cy="214290"/>
          </a:xfrm>
        </p:spPr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32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4" descr="http://www.sistemphp.com/wp-content/uploads/2015/09/aplikasi-sistem-informasi-rumah-saki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1285860"/>
            <a:ext cx="1928826" cy="1706269"/>
          </a:xfrm>
          <a:prstGeom prst="rect">
            <a:avLst/>
          </a:prstGeom>
          <a:noFill/>
        </p:spPr>
      </p:pic>
      <p:pic>
        <p:nvPicPr>
          <p:cNvPr id="6" name="Picture 18" descr="http://e-klim.taspen.com/help/logo_tasp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4570" y="1432409"/>
            <a:ext cx="1450636" cy="1498902"/>
          </a:xfrm>
          <a:prstGeom prst="rect">
            <a:avLst/>
          </a:prstGeom>
          <a:noFill/>
        </p:spPr>
      </p:pic>
      <p:sp>
        <p:nvSpPr>
          <p:cNvPr id="9" name="Up-Down Arrow 8"/>
          <p:cNvSpPr/>
          <p:nvPr/>
        </p:nvSpPr>
        <p:spPr>
          <a:xfrm rot="5400000">
            <a:off x="4071934" y="1285860"/>
            <a:ext cx="642942" cy="1785950"/>
          </a:xfrm>
          <a:prstGeom prst="up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571472" y="3000372"/>
            <a:ext cx="321471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>Kewajiban:</a:t>
            </a:r>
          </a:p>
          <a:p>
            <a:r>
              <a:rPr lang="id-ID" dirty="0" smtClean="0"/>
              <a:t>Melakukan perawatan sampai </a:t>
            </a:r>
            <a:r>
              <a:rPr lang="en-AU" dirty="0" err="1" smtClean="0"/>
              <a:t>sembuh</a:t>
            </a:r>
            <a:r>
              <a:rPr lang="en-AU" dirty="0" smtClean="0"/>
              <a:t> </a:t>
            </a:r>
            <a:r>
              <a:rPr lang="en-AU" dirty="0" err="1" smtClean="0"/>
              <a:t>dengan</a:t>
            </a:r>
            <a:r>
              <a:rPr lang="en-AU" dirty="0" smtClean="0"/>
              <a:t> </a:t>
            </a:r>
            <a:r>
              <a:rPr lang="id-ID" dirty="0" smtClean="0"/>
              <a:t>tarif * yang disetujui dalam PKS setelah menerima Surat Jaminan dari Taspen</a:t>
            </a:r>
          </a:p>
          <a:p>
            <a:pPr marL="342900" indent="-342900"/>
            <a:endParaRPr lang="id-ID" sz="800" dirty="0" smtClean="0"/>
          </a:p>
          <a:p>
            <a:pPr marL="342900" indent="-342900"/>
            <a:r>
              <a:rPr lang="id-ID" b="1" dirty="0" smtClean="0">
                <a:solidFill>
                  <a:srgbClr val="002060"/>
                </a:solidFill>
              </a:rPr>
              <a:t>Hak :</a:t>
            </a:r>
          </a:p>
          <a:p>
            <a:r>
              <a:rPr lang="id-ID" dirty="0" smtClean="0"/>
              <a:t>Mendapatkan pembayaran atas biaya perawatan </a:t>
            </a:r>
            <a:r>
              <a:rPr lang="en-AU" dirty="0" err="1" smtClean="0"/>
              <a:t>sesuai</a:t>
            </a:r>
            <a:r>
              <a:rPr lang="en-AU" dirty="0" smtClean="0"/>
              <a:t> </a:t>
            </a:r>
            <a:r>
              <a:rPr lang="en-AU" dirty="0" err="1" smtClean="0"/>
              <a:t>tarif</a:t>
            </a:r>
            <a:r>
              <a:rPr lang="en-AU" dirty="0" smtClean="0"/>
              <a:t> yang </a:t>
            </a:r>
            <a:r>
              <a:rPr lang="en-AU" dirty="0" err="1" smtClean="0"/>
              <a:t>disetujui</a:t>
            </a:r>
            <a:r>
              <a:rPr lang="en-AU" dirty="0" smtClean="0"/>
              <a:t> </a:t>
            </a:r>
            <a:r>
              <a:rPr lang="en-AU" dirty="0" err="1" smtClean="0"/>
              <a:t>dalam</a:t>
            </a:r>
            <a:r>
              <a:rPr lang="en-AU" dirty="0" smtClean="0"/>
              <a:t> PKS </a:t>
            </a:r>
            <a:r>
              <a:rPr lang="id-ID" dirty="0" smtClean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86380" y="3071810"/>
            <a:ext cx="321471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>Kewajiban:</a:t>
            </a:r>
          </a:p>
          <a:p>
            <a:pPr marL="85725" indent="-85725"/>
            <a:r>
              <a:rPr lang="id-ID" dirty="0" smtClean="0"/>
              <a:t>- Menerbitkan Surat Jaminan  apabila terbukti KK</a:t>
            </a:r>
          </a:p>
          <a:p>
            <a:r>
              <a:rPr lang="id-ID" dirty="0" smtClean="0"/>
              <a:t>- Membayar tagihan RS </a:t>
            </a:r>
          </a:p>
          <a:p>
            <a:pPr marL="342900" indent="-342900"/>
            <a:endParaRPr lang="id-ID" sz="800" dirty="0" smtClean="0"/>
          </a:p>
          <a:p>
            <a:pPr marL="342900" indent="-342900"/>
            <a:r>
              <a:rPr lang="id-ID" b="1" dirty="0" smtClean="0">
                <a:solidFill>
                  <a:schemeClr val="tx2">
                    <a:lumMod val="75000"/>
                  </a:schemeClr>
                </a:solidFill>
              </a:rPr>
              <a:t>Hak:</a:t>
            </a:r>
          </a:p>
          <a:p>
            <a:r>
              <a:rPr lang="id-ID" dirty="0" smtClean="0"/>
              <a:t>Meneruskan atau memutus hubungan kerjasama berdasarkan hasil evaluasi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8662" y="6121619"/>
            <a:ext cx="7500990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id-ID" sz="1400" dirty="0" smtClean="0"/>
              <a:t>* </a:t>
            </a:r>
            <a:r>
              <a:rPr lang="id-ID" sz="1400" dirty="0" smtClean="0">
                <a:solidFill>
                  <a:schemeClr val="accent1">
                    <a:lumMod val="50000"/>
                  </a:schemeClr>
                </a:solidFill>
              </a:rPr>
              <a:t>Tarif adalah batasan pertanggungan yang diberikan oleh Taspen atas satu kejadian kecelakaan kerja</a:t>
            </a:r>
            <a:endParaRPr lang="id-ID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Oval 12">
            <a:hlinkClick r:id="rId4" action="ppaction://hlinksldjump"/>
          </p:cNvPr>
          <p:cNvSpPr/>
          <p:nvPr/>
        </p:nvSpPr>
        <p:spPr>
          <a:xfrm>
            <a:off x="8286776" y="6215082"/>
            <a:ext cx="571504" cy="50006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714752"/>
            <a:ext cx="8572560" cy="1571636"/>
          </a:xfrm>
          <a:solidFill>
            <a:srgbClr val="CC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b="1" i="1" dirty="0" smtClean="0">
                <a:latin typeface="Bookman Old Style" pitchFamily="18" charset="0"/>
              </a:rPr>
              <a:t>Perlindungan atas resiko kematian</a:t>
            </a:r>
          </a:p>
          <a:p>
            <a:pPr algn="ctr">
              <a:buNone/>
            </a:pPr>
            <a:r>
              <a:rPr lang="id-ID" b="1" i="1" dirty="0" smtClean="0">
                <a:latin typeface="Bookman Old Style" pitchFamily="18" charset="0"/>
              </a:rPr>
              <a:t>Bukan akibat kecelakaan kerja</a:t>
            </a:r>
          </a:p>
          <a:p>
            <a:pPr algn="ctr">
              <a:buNone/>
            </a:pPr>
            <a:r>
              <a:rPr lang="id-ID" b="1" i="1" dirty="0" smtClean="0">
                <a:latin typeface="Bookman Old Style" pitchFamily="18" charset="0"/>
              </a:rPr>
              <a:t>Berupa santunan kematian”</a:t>
            </a:r>
            <a:endParaRPr lang="id-ID" b="1" i="1" dirty="0">
              <a:latin typeface="Bookman Old Styl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33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214282" y="5286388"/>
            <a:ext cx="8572560" cy="1588"/>
          </a:xfrm>
          <a:prstGeom prst="line">
            <a:avLst/>
          </a:prstGeom>
          <a:ln w="762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4282" y="3643314"/>
            <a:ext cx="8572560" cy="1588"/>
          </a:xfrm>
          <a:prstGeom prst="line">
            <a:avLst/>
          </a:prstGeom>
          <a:ln w="76200"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786182" y="857232"/>
            <a:ext cx="4714908" cy="1928826"/>
          </a:xfrm>
        </p:spPr>
        <p:txBody>
          <a:bodyPr>
            <a:normAutofit fontScale="90000"/>
          </a:bodyPr>
          <a:lstStyle/>
          <a:p>
            <a:pPr algn="l"/>
            <a:r>
              <a:rPr lang="en-US" sz="4900" dirty="0" smtClean="0">
                <a:latin typeface="Bernard MT Condensed" pitchFamily="18" charset="0"/>
              </a:rPr>
              <a:t>Program</a:t>
            </a:r>
            <a:br>
              <a:rPr lang="en-US" sz="4900" dirty="0" smtClean="0">
                <a:latin typeface="Bernard MT Condensed" pitchFamily="18" charset="0"/>
              </a:rPr>
            </a:br>
            <a:r>
              <a:rPr lang="en-US" sz="4900" dirty="0" err="1" smtClean="0">
                <a:latin typeface="Bernard MT Condensed" pitchFamily="18" charset="0"/>
              </a:rPr>
              <a:t>Jaminan</a:t>
            </a:r>
            <a:r>
              <a:rPr lang="en-US" sz="4900" dirty="0" smtClean="0">
                <a:latin typeface="Bernard MT Condensed" pitchFamily="18" charset="0"/>
              </a:rPr>
              <a:t> </a:t>
            </a:r>
            <a:r>
              <a:rPr lang="en-US" sz="4900" dirty="0" err="1" smtClean="0">
                <a:latin typeface="Bernard MT Condensed" pitchFamily="18" charset="0"/>
              </a:rPr>
              <a:t>Kematian</a:t>
            </a:r>
            <a:r>
              <a:rPr lang="en-US" sz="4900" dirty="0" smtClean="0">
                <a:latin typeface="Bernard MT Condensed" pitchFamily="18" charset="0"/>
              </a:rPr>
              <a:t/>
            </a:r>
            <a:br>
              <a:rPr lang="en-US" sz="4900" dirty="0" smtClean="0">
                <a:latin typeface="Bernard MT Condensed" pitchFamily="18" charset="0"/>
              </a:rPr>
            </a:br>
            <a:r>
              <a:rPr lang="en-US" sz="4900" dirty="0" smtClean="0">
                <a:latin typeface="Bernard MT Condensed" pitchFamily="18" charset="0"/>
              </a:rPr>
              <a:t>(JKM)</a:t>
            </a:r>
            <a:endParaRPr lang="en-US" dirty="0">
              <a:latin typeface="Bernard MT Condensed" pitchFamily="18" charset="0"/>
            </a:endParaRPr>
          </a:p>
        </p:txBody>
      </p:sp>
      <p:pic>
        <p:nvPicPr>
          <p:cNvPr id="9" name="Picture 3" descr="D:\DIVISI LAYANAN &amp; MANFAAT\JKK-JKM\Icon Produk\JKMv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90691" cy="369069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BAEE83-003C-4CF8-AAD7-E8373F81BE2B}" type="slidenum">
              <a:rPr lang="id-ID" smtClean="0"/>
              <a:pPr>
                <a:defRPr/>
              </a:pPr>
              <a:t>34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428596" y="2000240"/>
            <a:ext cx="8429684" cy="36433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r>
              <a:rPr lang="id-ID" sz="2800" b="1" dirty="0" smtClean="0">
                <a:latin typeface="Bodoni MT" pitchFamily="18" charset="0"/>
              </a:rPr>
              <a:t>Pe</a:t>
            </a:r>
            <a:r>
              <a:rPr lang="en-AU" sz="2800" b="1" dirty="0" err="1" smtClean="0">
                <a:latin typeface="Bodoni MT" pitchFamily="18" charset="0"/>
              </a:rPr>
              <a:t>mbayaran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id-ID" sz="2800" b="1" dirty="0" smtClean="0">
                <a:latin typeface="Bodoni MT" pitchFamily="18" charset="0"/>
              </a:rPr>
              <a:t>Klim Jaminan Kematian </a:t>
            </a:r>
            <a:r>
              <a:rPr lang="en-AU" sz="2800" b="1" dirty="0" err="1" smtClean="0">
                <a:latin typeface="Bodoni MT" pitchFamily="18" charset="0"/>
              </a:rPr>
              <a:t>dilakukan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bersamaan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dengan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pembayaran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manfaat</a:t>
            </a:r>
            <a:r>
              <a:rPr lang="en-AU" sz="2800" b="1" dirty="0" smtClean="0">
                <a:latin typeface="Bodoni MT" pitchFamily="18" charset="0"/>
              </a:rPr>
              <a:t> Tabungan </a:t>
            </a:r>
            <a:r>
              <a:rPr lang="en-AU" sz="2800" b="1" dirty="0" err="1" smtClean="0">
                <a:latin typeface="Bodoni MT" pitchFamily="18" charset="0"/>
              </a:rPr>
              <a:t>Hari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Tua</a:t>
            </a:r>
            <a:r>
              <a:rPr lang="en-AU" sz="2800" b="1" dirty="0" smtClean="0">
                <a:latin typeface="Bodoni MT" pitchFamily="18" charset="0"/>
              </a:rPr>
              <a:t>.</a:t>
            </a:r>
          </a:p>
          <a:p>
            <a:endParaRPr lang="id-ID" sz="2800" b="1" dirty="0" smtClean="0">
              <a:latin typeface="Bodoni MT" pitchFamily="18" charset="0"/>
            </a:endParaRPr>
          </a:p>
          <a:p>
            <a:r>
              <a:rPr lang="en-AU" sz="2800" b="1" dirty="0" err="1" smtClean="0">
                <a:latin typeface="Bodoni MT" pitchFamily="18" charset="0"/>
              </a:rPr>
              <a:t>Untuk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pembayaran</a:t>
            </a:r>
            <a:r>
              <a:rPr lang="en-AU" sz="2800" b="1" dirty="0" smtClean="0">
                <a:latin typeface="Bodoni MT" pitchFamily="18" charset="0"/>
              </a:rPr>
              <a:t> JKM </a:t>
            </a:r>
            <a:r>
              <a:rPr lang="en-AU" sz="2800" b="1" dirty="0" err="1" smtClean="0">
                <a:latin typeface="Bodoni MT" pitchFamily="18" charset="0"/>
              </a:rPr>
              <a:t>tidak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diperlukan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persyaratan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tambahan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dan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persyaratannya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cukup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dengan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persyaratan</a:t>
            </a:r>
            <a:r>
              <a:rPr lang="en-AU" sz="2800" b="1" dirty="0" smtClean="0">
                <a:latin typeface="Bodoni MT" pitchFamily="18" charset="0"/>
              </a:rPr>
              <a:t> yang </a:t>
            </a:r>
            <a:r>
              <a:rPr lang="en-AU" sz="2800" b="1" dirty="0" err="1" smtClean="0">
                <a:latin typeface="Bodoni MT" pitchFamily="18" charset="0"/>
              </a:rPr>
              <a:t>telah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ada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en-AU" sz="2800" b="1" dirty="0" err="1" smtClean="0">
                <a:latin typeface="Bodoni MT" pitchFamily="18" charset="0"/>
              </a:rPr>
              <a:t>pada</a:t>
            </a:r>
            <a:r>
              <a:rPr lang="en-AU" sz="2800" b="1" dirty="0" smtClean="0">
                <a:latin typeface="Bodoni MT" pitchFamily="18" charset="0"/>
              </a:rPr>
              <a:t> </a:t>
            </a:r>
            <a:r>
              <a:rPr lang="id-ID" sz="2800" b="1" dirty="0" smtClean="0">
                <a:latin typeface="Bodoni MT" pitchFamily="18" charset="0"/>
              </a:rPr>
              <a:t> pengajuan manfaat Tabungan Hari Tua</a:t>
            </a:r>
            <a:r>
              <a:rPr lang="en-AU" sz="2800" b="1" dirty="0" smtClean="0">
                <a:latin typeface="Bodoni MT" pitchFamily="18" charset="0"/>
              </a:rPr>
              <a:t>.</a:t>
            </a:r>
            <a:endParaRPr lang="id-ID" sz="2800" b="1" dirty="0">
              <a:latin typeface="Bodoni MT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0232" y="714356"/>
            <a:ext cx="5357850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AU" sz="32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mbayaran</a:t>
            </a:r>
            <a:r>
              <a:rPr lang="en-A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32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Manfaat</a:t>
            </a:r>
            <a:r>
              <a:rPr lang="en-A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JKM</a:t>
            </a:r>
            <a:endParaRPr lang="id-ID" sz="32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4973" y="3646776"/>
            <a:ext cx="1542891" cy="100636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MANFAAT JAMINAN KEMATIAN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35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72208" y="194239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srgbClr val="002060"/>
                </a:solidFill>
              </a:rPr>
              <a:t>Manfaat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Jaminan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Kematian</a:t>
            </a:r>
            <a:r>
              <a:rPr lang="tr-TR" dirty="0">
                <a:solidFill>
                  <a:srgbClr val="002060"/>
                </a:solidFill>
              </a:rPr>
              <a:t> : </a:t>
            </a:r>
            <a:endParaRPr lang="tr-TR" dirty="0" smtClean="0">
              <a:solidFill>
                <a:srgbClr val="002060"/>
              </a:solidFill>
            </a:endParaRPr>
          </a:p>
          <a:p>
            <a:r>
              <a:rPr lang="tr-TR" dirty="0" err="1" smtClean="0">
                <a:solidFill>
                  <a:srgbClr val="002060"/>
                </a:solidFill>
              </a:rPr>
              <a:t>Santunan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kematian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Rp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smtClean="0">
                <a:solidFill>
                  <a:srgbClr val="002060"/>
                </a:solidFill>
              </a:rPr>
              <a:t>15.000.000</a:t>
            </a:r>
            <a:r>
              <a:rPr lang="tr-TR" dirty="0">
                <a:solidFill>
                  <a:srgbClr val="002060"/>
                </a:solidFill>
              </a:rPr>
              <a:t>,- </a:t>
            </a:r>
            <a:endParaRPr lang="tr-TR" dirty="0" smtClean="0">
              <a:solidFill>
                <a:srgbClr val="002060"/>
              </a:solidFill>
            </a:endParaRPr>
          </a:p>
          <a:p>
            <a:r>
              <a:rPr lang="tr-TR" dirty="0" err="1" smtClean="0">
                <a:solidFill>
                  <a:srgbClr val="002060"/>
                </a:solidFill>
              </a:rPr>
              <a:t>Uang</a:t>
            </a:r>
            <a:r>
              <a:rPr lang="tr-TR" dirty="0" smtClean="0">
                <a:solidFill>
                  <a:srgbClr val="002060"/>
                </a:solidFill>
              </a:rPr>
              <a:t> Duka </a:t>
            </a:r>
            <a:r>
              <a:rPr lang="tr-TR" dirty="0" err="1" smtClean="0">
                <a:solidFill>
                  <a:srgbClr val="002060"/>
                </a:solidFill>
              </a:rPr>
              <a:t>Wafat</a:t>
            </a:r>
            <a:r>
              <a:rPr lang="tr-TR" dirty="0" smtClean="0">
                <a:solidFill>
                  <a:srgbClr val="002060"/>
                </a:solidFill>
              </a:rPr>
              <a:t> 3 </a:t>
            </a:r>
            <a:r>
              <a:rPr lang="tr-TR" dirty="0" err="1" smtClean="0">
                <a:solidFill>
                  <a:srgbClr val="002060"/>
                </a:solidFill>
              </a:rPr>
              <a:t>kalı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tr-TR" dirty="0" err="1" smtClean="0">
                <a:solidFill>
                  <a:srgbClr val="002060"/>
                </a:solidFill>
              </a:rPr>
              <a:t>Gajı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endParaRPr lang="tr-TR" dirty="0">
              <a:solidFill>
                <a:srgbClr val="002060"/>
              </a:solidFill>
            </a:endParaRPr>
          </a:p>
          <a:p>
            <a:r>
              <a:rPr lang="tr-TR" dirty="0" err="1">
                <a:solidFill>
                  <a:srgbClr val="002060"/>
                </a:solidFill>
              </a:rPr>
              <a:t>Biaya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Pemakaman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Rp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smtClean="0">
                <a:solidFill>
                  <a:srgbClr val="002060"/>
                </a:solidFill>
              </a:rPr>
              <a:t>7.500.000</a:t>
            </a:r>
            <a:r>
              <a:rPr lang="tr-TR" dirty="0">
                <a:solidFill>
                  <a:srgbClr val="002060"/>
                </a:solidFill>
              </a:rPr>
              <a:t>,</a:t>
            </a:r>
            <a:r>
              <a:rPr lang="tr-TR" dirty="0" smtClean="0">
                <a:solidFill>
                  <a:srgbClr val="002060"/>
                </a:solidFill>
              </a:rPr>
              <a:t>- </a:t>
            </a:r>
            <a:endParaRPr lang="tr-TR" dirty="0">
              <a:solidFill>
                <a:srgbClr val="002060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12368" y="342357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Meninggal dunia pada kepesertaan aktif dan memenuhi masa </a:t>
            </a:r>
            <a:r>
              <a:rPr lang="nl-NL" dirty="0" smtClean="0">
                <a:solidFill>
                  <a:srgbClr val="002060"/>
                </a:solidFill>
              </a:rPr>
              <a:t>iuran </a:t>
            </a:r>
            <a:r>
              <a:rPr lang="nl-NL" dirty="0">
                <a:solidFill>
                  <a:srgbClr val="002060"/>
                </a:solidFill>
              </a:rPr>
              <a:t>minimal selama </a:t>
            </a:r>
            <a:r>
              <a:rPr lang="nl-NL" dirty="0" smtClean="0">
                <a:solidFill>
                  <a:srgbClr val="002060"/>
                </a:solidFill>
              </a:rPr>
              <a:t>3 </a:t>
            </a:r>
            <a:r>
              <a:rPr lang="nl-NL" dirty="0">
                <a:solidFill>
                  <a:srgbClr val="002060"/>
                </a:solidFill>
              </a:rPr>
              <a:t>tahun </a:t>
            </a:r>
            <a:r>
              <a:rPr lang="nl-NL" dirty="0" smtClean="0">
                <a:solidFill>
                  <a:srgbClr val="002060"/>
                </a:solidFill>
              </a:rPr>
              <a:t>mendapat </a:t>
            </a:r>
            <a:r>
              <a:rPr lang="nl-NL" dirty="0">
                <a:solidFill>
                  <a:srgbClr val="002060"/>
                </a:solidFill>
              </a:rPr>
              <a:t>manfaat Beasiswa bagi 1 (satu) orang </a:t>
            </a:r>
            <a:r>
              <a:rPr lang="nl-NL" dirty="0" smtClean="0">
                <a:solidFill>
                  <a:srgbClr val="002060"/>
                </a:solidFill>
              </a:rPr>
              <a:t>anak </a:t>
            </a:r>
            <a:r>
              <a:rPr lang="nl-NL" dirty="0">
                <a:solidFill>
                  <a:srgbClr val="002060"/>
                </a:solidFill>
              </a:rPr>
              <a:t>sebesar Rp </a:t>
            </a:r>
            <a:r>
              <a:rPr lang="nl-NL" dirty="0" smtClean="0">
                <a:solidFill>
                  <a:srgbClr val="002060"/>
                </a:solidFill>
              </a:rPr>
              <a:t>15 </a:t>
            </a:r>
            <a:r>
              <a:rPr lang="nl-NL" dirty="0">
                <a:solidFill>
                  <a:srgbClr val="002060"/>
                </a:solidFill>
              </a:rPr>
              <a:t>Juta </a:t>
            </a:r>
            <a:endParaRPr lang="nl-NL" dirty="0">
              <a:solidFill>
                <a:srgbClr val="002060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7664" y="1115452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d-ID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Perlindungan atas risiko kematian bukan akibat kecelakaan </a:t>
            </a:r>
            <a:r>
              <a:rPr lang="id-ID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endParaRPr lang="id-ID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988840"/>
            <a:ext cx="1100832" cy="11008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/>
          <a:srcRect b="8507"/>
          <a:stretch/>
        </p:blipFill>
        <p:spPr>
          <a:xfrm>
            <a:off x="3995936" y="4797152"/>
            <a:ext cx="1345332" cy="111201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292080" y="4941168"/>
            <a:ext cx="2088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/>
            <a:r>
              <a:rPr lang="tr-TR" sz="1400" b="1" dirty="0" err="1" smtClean="0">
                <a:solidFill>
                  <a:schemeClr val="accent1">
                    <a:lumMod val="50000"/>
                  </a:schemeClr>
                </a:solidFill>
              </a:rPr>
              <a:t>Kadaluarsa</a:t>
            </a:r>
            <a:r>
              <a:rPr lang="tr-TR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1400" b="1" dirty="0" err="1" smtClean="0">
                <a:solidFill>
                  <a:schemeClr val="accent1">
                    <a:lumMod val="50000"/>
                  </a:schemeClr>
                </a:solidFill>
              </a:rPr>
              <a:t>klaim</a:t>
            </a:r>
            <a:r>
              <a:rPr lang="tr-TR" sz="1400" b="1" dirty="0" smtClean="0">
                <a:solidFill>
                  <a:schemeClr val="accent1">
                    <a:lumMod val="50000"/>
                  </a:schemeClr>
                </a:solidFill>
              </a:rPr>
              <a:t> 2 </a:t>
            </a:r>
            <a:r>
              <a:rPr lang="tr-TR" sz="1400" b="1" dirty="0" err="1" smtClean="0">
                <a:solidFill>
                  <a:schemeClr val="accent1">
                    <a:lumMod val="50000"/>
                  </a:schemeClr>
                </a:solidFill>
              </a:rPr>
              <a:t>Tahun</a:t>
            </a:r>
            <a:r>
              <a:rPr lang="tr-TR" sz="1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</a:rPr>
              <a:t>Terhitung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 s</a:t>
            </a:r>
            <a:r>
              <a:rPr lang="tr-TR" sz="1400" b="1" dirty="0" err="1" smtClean="0">
                <a:solidFill>
                  <a:schemeClr val="accent1">
                    <a:lumMod val="50000"/>
                  </a:schemeClr>
                </a:solidFill>
              </a:rPr>
              <a:t>ejak</a:t>
            </a:r>
            <a:r>
              <a:rPr lang="tr-TR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1400" b="1" dirty="0" err="1" smtClean="0">
                <a:solidFill>
                  <a:schemeClr val="accent1">
                    <a:lumMod val="50000"/>
                  </a:schemeClr>
                </a:solidFill>
              </a:rPr>
              <a:t>tanggal</a:t>
            </a:r>
            <a:r>
              <a:rPr lang="tr-TR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1400" b="1" dirty="0" err="1" smtClean="0">
                <a:solidFill>
                  <a:schemeClr val="accent1">
                    <a:lumMod val="50000"/>
                  </a:schemeClr>
                </a:solidFill>
              </a:rPr>
              <a:t>kecelakaan</a:t>
            </a:r>
            <a:endParaRPr lang="tr-T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54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43850" y="6556375"/>
            <a:ext cx="1112838" cy="214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268858-6195-4FFC-9D41-906D8DE935F0}" type="slidenum">
              <a:rPr lang="id-ID" smtClean="0"/>
              <a:pPr>
                <a:defRPr/>
              </a:pPr>
              <a:t>36</a:t>
            </a:fld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357158" y="1357298"/>
            <a:ext cx="8501062" cy="25717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id-ID" sz="1600" dirty="0" smtClean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endParaRPr lang="id-ID" sz="1600" dirty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id-ID" sz="2000" dirty="0">
                <a:solidFill>
                  <a:schemeClr val="tx1"/>
                </a:solidFill>
                <a:latin typeface="Arial" charset="0"/>
                <a:cs typeface="Arial" charset="0"/>
              </a:rPr>
              <a:t>Peserta meninggal (</a:t>
            </a:r>
            <a:r>
              <a:rPr lang="id-ID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wafat</a:t>
            </a:r>
            <a:r>
              <a:rPr lang="id-ID" sz="2000" dirty="0">
                <a:solidFill>
                  <a:schemeClr val="tx1"/>
                </a:solidFill>
                <a:latin typeface="Arial" charset="0"/>
                <a:cs typeface="Arial" charset="0"/>
              </a:rPr>
              <a:t>), meninggalkan seorang  istri  dan seorang anak yang masih sekolah/kuliah </a:t>
            </a:r>
          </a:p>
          <a:p>
            <a:pPr algn="just">
              <a:defRPr/>
            </a:pPr>
            <a:endParaRPr lang="id-ID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id-ID" sz="2000" b="1" i="1" dirty="0">
                <a:solidFill>
                  <a:schemeClr val="tx1"/>
                </a:solidFill>
                <a:latin typeface="Arial" charset="0"/>
                <a:cs typeface="Arial" charset="0"/>
              </a:rPr>
              <a:t>Gaji terakhir  : Rp3.215.500</a:t>
            </a:r>
          </a:p>
          <a:p>
            <a:pPr algn="just">
              <a:defRPr/>
            </a:pPr>
            <a:endParaRPr lang="id-ID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id-ID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Berapa nilai santunan kematian yang diperoleh?</a:t>
            </a:r>
          </a:p>
          <a:p>
            <a:pPr marL="228600" indent="-228600">
              <a:buFont typeface="Arial" charset="0"/>
              <a:buNone/>
              <a:defRPr/>
            </a:pPr>
            <a:r>
              <a:rPr lang="id-ID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85918" y="428608"/>
            <a:ext cx="6000750" cy="6429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3200" b="1" dirty="0">
                <a:solidFill>
                  <a:schemeClr val="bg1"/>
                </a:solidFill>
              </a:rPr>
              <a:t>Jaminan Kematian  (JKM)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2910" y="4143380"/>
            <a:ext cx="7786687" cy="23574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id-ID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d-ID" sz="2000" dirty="0"/>
          </a:p>
          <a:p>
            <a:pPr>
              <a:defRPr/>
            </a:pPr>
            <a:r>
              <a:rPr lang="id-ID" sz="2000" dirty="0" smtClean="0"/>
              <a:t>-  </a:t>
            </a:r>
            <a:r>
              <a:rPr lang="id-ID" dirty="0" smtClean="0"/>
              <a:t>Santunan  sekaligus		=  Rp15.000.00</a:t>
            </a:r>
            <a:endParaRPr lang="id-ID" dirty="0"/>
          </a:p>
          <a:p>
            <a:pPr>
              <a:buFontTx/>
              <a:buChar char="-"/>
              <a:defRPr/>
            </a:pPr>
            <a:r>
              <a:rPr lang="id-ID" dirty="0"/>
              <a:t> </a:t>
            </a:r>
            <a:r>
              <a:rPr lang="id-ID" dirty="0" smtClean="0"/>
              <a:t>  Uang </a:t>
            </a:r>
            <a:r>
              <a:rPr lang="id-ID" dirty="0"/>
              <a:t>Duka </a:t>
            </a:r>
            <a:r>
              <a:rPr lang="id-ID" dirty="0" smtClean="0"/>
              <a:t>wafat     	         	= 3 x </a:t>
            </a:r>
            <a:r>
              <a:rPr lang="id-ID" dirty="0"/>
              <a:t>gaji terakhir</a:t>
            </a:r>
          </a:p>
          <a:p>
            <a:pPr>
              <a:defRPr/>
            </a:pPr>
            <a:r>
              <a:rPr lang="id-ID" dirty="0"/>
              <a:t>  		</a:t>
            </a:r>
            <a:r>
              <a:rPr lang="id-ID" dirty="0" smtClean="0"/>
              <a:t>         		=</a:t>
            </a:r>
            <a:r>
              <a:rPr lang="en-US" dirty="0" smtClean="0"/>
              <a:t> </a:t>
            </a:r>
            <a:r>
              <a:rPr lang="id-ID" dirty="0" smtClean="0"/>
              <a:t>3 x Rp3.215.500 </a:t>
            </a:r>
            <a:r>
              <a:rPr lang="id-ID" dirty="0"/>
              <a:t>= </a:t>
            </a:r>
            <a:r>
              <a:rPr lang="id-ID" dirty="0" smtClean="0"/>
              <a:t>Rp9.646.500</a:t>
            </a:r>
            <a:r>
              <a:rPr lang="id-ID" dirty="0"/>
              <a:t>	</a:t>
            </a:r>
          </a:p>
          <a:p>
            <a:pPr>
              <a:defRPr/>
            </a:pPr>
            <a:r>
              <a:rPr lang="id-ID" dirty="0" smtClean="0"/>
              <a:t>-  Biaya </a:t>
            </a:r>
            <a:r>
              <a:rPr lang="id-ID" dirty="0"/>
              <a:t>pemakaman	 </a:t>
            </a:r>
            <a:r>
              <a:rPr lang="id-ID" dirty="0" smtClean="0"/>
              <a:t>       	= Rp</a:t>
            </a:r>
            <a:r>
              <a:rPr lang="en-AU" dirty="0" smtClean="0"/>
              <a:t>7</a:t>
            </a:r>
            <a:r>
              <a:rPr lang="id-ID" dirty="0" smtClean="0"/>
              <a:t>.</a:t>
            </a:r>
            <a:r>
              <a:rPr lang="en-AU" dirty="0" smtClean="0"/>
              <a:t>5</a:t>
            </a:r>
            <a:r>
              <a:rPr lang="id-ID" dirty="0" smtClean="0"/>
              <a:t>00.000</a:t>
            </a:r>
            <a:endParaRPr lang="id-ID" dirty="0"/>
          </a:p>
          <a:p>
            <a:pPr>
              <a:buFontTx/>
              <a:buChar char="-"/>
              <a:defRPr/>
            </a:pPr>
            <a:r>
              <a:rPr lang="id-ID" dirty="0"/>
              <a:t> </a:t>
            </a:r>
            <a:r>
              <a:rPr lang="id-ID" dirty="0" smtClean="0"/>
              <a:t> Bantuan Beasiswa</a:t>
            </a:r>
            <a:r>
              <a:rPr lang="id-ID" dirty="0"/>
              <a:t>	</a:t>
            </a:r>
            <a:r>
              <a:rPr lang="id-ID" dirty="0" smtClean="0"/>
              <a:t>        	= Rp15.000.000    </a:t>
            </a:r>
            <a:endParaRPr lang="id-ID" dirty="0"/>
          </a:p>
          <a:p>
            <a:pPr>
              <a:defRPr/>
            </a:pPr>
            <a:endParaRPr lang="id-ID" dirty="0" smtClean="0"/>
          </a:p>
          <a:p>
            <a:pPr>
              <a:defRPr/>
            </a:pPr>
            <a:r>
              <a:rPr lang="id-ID" b="1" dirty="0" smtClean="0"/>
              <a:t>Total </a:t>
            </a:r>
            <a:r>
              <a:rPr lang="id-ID" b="1" dirty="0"/>
              <a:t>santunan yang </a:t>
            </a:r>
            <a:r>
              <a:rPr lang="id-ID" b="1" dirty="0" smtClean="0"/>
              <a:t>diperoleh  :</a:t>
            </a:r>
          </a:p>
          <a:p>
            <a:pPr>
              <a:defRPr/>
            </a:pPr>
            <a:r>
              <a:rPr lang="id-ID" dirty="0" smtClean="0"/>
              <a:t>Rp15.000.000 + Rp9.646.500 +  Rp</a:t>
            </a:r>
            <a:r>
              <a:rPr lang="en-AU" dirty="0" smtClean="0"/>
              <a:t>7.5</a:t>
            </a:r>
            <a:r>
              <a:rPr lang="id-ID" dirty="0" smtClean="0"/>
              <a:t>00.000 + Rp45.000.000  =  </a:t>
            </a:r>
            <a:r>
              <a:rPr lang="id-ID" b="1" dirty="0" smtClean="0"/>
              <a:t>Rp4</a:t>
            </a:r>
            <a:r>
              <a:rPr lang="en-AU" b="1" dirty="0" smtClean="0"/>
              <a:t>7</a:t>
            </a:r>
            <a:r>
              <a:rPr lang="id-ID" b="1" dirty="0" smtClean="0"/>
              <a:t>.</a:t>
            </a:r>
            <a:r>
              <a:rPr lang="en-AU" b="1" dirty="0" smtClean="0"/>
              <a:t>1</a:t>
            </a:r>
            <a:r>
              <a:rPr lang="id-ID" b="1" dirty="0" smtClean="0"/>
              <a:t>46.500</a:t>
            </a:r>
            <a:endParaRPr lang="id-ID" b="1" dirty="0"/>
          </a:p>
          <a:p>
            <a:pPr>
              <a:buFontTx/>
              <a:buChar char="-"/>
              <a:defRPr/>
            </a:pPr>
            <a:endParaRPr lang="id-ID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PERAWATAN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Formulir</a:t>
            </a:r>
            <a:r>
              <a:rPr lang="en-US" dirty="0" smtClean="0"/>
              <a:t>  </a:t>
            </a:r>
            <a:r>
              <a:rPr lang="en-US" dirty="0" err="1" smtClean="0"/>
              <a:t>Pemintaan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endParaRPr lang="en-US" dirty="0" smtClean="0"/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Dokter</a:t>
            </a:r>
            <a:r>
              <a:rPr lang="en-US" dirty="0" smtClean="0"/>
              <a:t> (</a:t>
            </a:r>
            <a:r>
              <a:rPr lang="en-US" dirty="0" err="1" smtClean="0"/>
              <a:t>Taspen</a:t>
            </a:r>
            <a:r>
              <a:rPr lang="en-US" dirty="0" smtClean="0"/>
              <a:t> 3) /</a:t>
            </a:r>
            <a:r>
              <a:rPr lang="en-US" dirty="0" err="1" smtClean="0"/>
              <a:t>Taspen</a:t>
            </a:r>
            <a:r>
              <a:rPr lang="en-US" dirty="0" smtClean="0"/>
              <a:t> 4</a:t>
            </a:r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rujukan</a:t>
            </a:r>
            <a:r>
              <a:rPr lang="en-US" dirty="0" smtClean="0"/>
              <a:t> </a:t>
            </a:r>
            <a:r>
              <a:rPr lang="en-US" dirty="0" err="1" smtClean="0"/>
              <a:t>Dokter</a:t>
            </a:r>
            <a:r>
              <a:rPr lang="en-US" dirty="0" smtClean="0"/>
              <a:t> (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perawatan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lanjut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kronologis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kecelakaan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instansi</a:t>
            </a:r>
            <a:endParaRPr lang="en-US" dirty="0" smtClean="0"/>
          </a:p>
          <a:p>
            <a:r>
              <a:rPr lang="en-US" dirty="0" err="1" smtClean="0"/>
              <a:t>Penetapan</a:t>
            </a:r>
            <a:r>
              <a:rPr lang="en-US" dirty="0" smtClean="0"/>
              <a:t> </a:t>
            </a:r>
            <a:r>
              <a:rPr lang="en-US" dirty="0" err="1" smtClean="0"/>
              <a:t>Kecelakaan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PPK,Surat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endParaRPr lang="en-US" dirty="0" smtClean="0"/>
          </a:p>
          <a:p>
            <a:r>
              <a:rPr lang="en-US" dirty="0" err="1" smtClean="0"/>
              <a:t>Surat</a:t>
            </a:r>
            <a:r>
              <a:rPr lang="en-US" dirty="0" smtClean="0"/>
              <a:t>/</a:t>
            </a:r>
            <a:r>
              <a:rPr lang="en-US" dirty="0" err="1" smtClean="0"/>
              <a:t>Berita</a:t>
            </a:r>
            <a:r>
              <a:rPr lang="en-US" dirty="0" smtClean="0"/>
              <a:t>  </a:t>
            </a:r>
            <a:r>
              <a:rPr lang="en-US" dirty="0" err="1" smtClean="0"/>
              <a:t>acara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pejabat</a:t>
            </a:r>
            <a:r>
              <a:rPr lang="en-US" dirty="0" smtClean="0"/>
              <a:t> yang </a:t>
            </a:r>
            <a:r>
              <a:rPr lang="en-US" dirty="0" err="1" smtClean="0"/>
              <a:t>berwajib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raya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copi</a:t>
            </a:r>
            <a:r>
              <a:rPr lang="en-US" dirty="0" smtClean="0"/>
              <a:t> KTP </a:t>
            </a:r>
            <a:r>
              <a:rPr lang="en-US" dirty="0" err="1" smtClean="0"/>
              <a:t>pemohon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copi</a:t>
            </a:r>
            <a:r>
              <a:rPr lang="en-US" dirty="0" smtClean="0"/>
              <a:t> </a:t>
            </a:r>
            <a:r>
              <a:rPr lang="en-US" dirty="0" err="1" smtClean="0"/>
              <a:t>Rekening</a:t>
            </a:r>
            <a:r>
              <a:rPr lang="en-US" dirty="0" smtClean="0"/>
              <a:t> </a:t>
            </a:r>
            <a:r>
              <a:rPr lang="en-US" dirty="0" err="1" smtClean="0"/>
              <a:t>tabungan</a:t>
            </a:r>
            <a:endParaRPr lang="en-US" dirty="0" smtClean="0"/>
          </a:p>
          <a:p>
            <a:r>
              <a:rPr lang="en-US" dirty="0" err="1" smtClean="0"/>
              <a:t>Kuitansi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dirawat</a:t>
            </a:r>
            <a:r>
              <a:rPr lang="en-US" dirty="0" smtClean="0"/>
              <a:t> (resume </a:t>
            </a:r>
            <a:r>
              <a:rPr lang="en-US" dirty="0" err="1" smtClean="0"/>
              <a:t>medis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lampiran</a:t>
            </a:r>
            <a:r>
              <a:rPr lang="en-US" dirty="0" smtClean="0"/>
              <a:t>), </a:t>
            </a:r>
            <a:r>
              <a:rPr lang="en-US" dirty="0" err="1" smtClean="0"/>
              <a:t>kuitansi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pengangkutan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37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SANTUNAN KEMATIAN KERJA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Formulir</a:t>
            </a:r>
            <a:r>
              <a:rPr lang="en-US" dirty="0" smtClean="0"/>
              <a:t>  </a:t>
            </a:r>
            <a:r>
              <a:rPr lang="en-US" dirty="0" err="1" smtClean="0"/>
              <a:t>Permintaan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copi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kematian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copi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nikah</a:t>
            </a:r>
            <a:r>
              <a:rPr lang="en-US" dirty="0" smtClean="0"/>
              <a:t>/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ahli</a:t>
            </a:r>
            <a:r>
              <a:rPr lang="en-US" dirty="0" smtClean="0"/>
              <a:t> </a:t>
            </a:r>
            <a:r>
              <a:rPr lang="en-US" dirty="0" err="1" smtClean="0"/>
              <a:t>waris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copi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tewas</a:t>
            </a:r>
            <a:endParaRPr lang="en-US" dirty="0" smtClean="0"/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Dokter</a:t>
            </a:r>
            <a:r>
              <a:rPr lang="en-US" dirty="0" smtClean="0"/>
              <a:t> (</a:t>
            </a:r>
            <a:r>
              <a:rPr lang="en-US" dirty="0" err="1" smtClean="0"/>
              <a:t>Taspen</a:t>
            </a:r>
            <a:r>
              <a:rPr lang="en-US" dirty="0" smtClean="0"/>
              <a:t> 3)/ </a:t>
            </a:r>
            <a:r>
              <a:rPr lang="en-US" dirty="0" err="1" smtClean="0"/>
              <a:t>Taspen</a:t>
            </a:r>
            <a:r>
              <a:rPr lang="en-US" dirty="0" smtClean="0"/>
              <a:t> 4</a:t>
            </a:r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kronologis,Penetapan</a:t>
            </a:r>
            <a:r>
              <a:rPr lang="en-US" dirty="0" smtClean="0"/>
              <a:t> KK </a:t>
            </a:r>
            <a:r>
              <a:rPr lang="en-US" dirty="0" err="1" smtClean="0"/>
              <a:t>oleh</a:t>
            </a:r>
            <a:r>
              <a:rPr lang="en-US" dirty="0" smtClean="0"/>
              <a:t> PPK</a:t>
            </a:r>
          </a:p>
          <a:p>
            <a:r>
              <a:rPr lang="en-US" dirty="0" err="1" smtClean="0"/>
              <a:t>Asli</a:t>
            </a:r>
            <a:r>
              <a:rPr lang="en-US" dirty="0" smtClean="0"/>
              <a:t> </a:t>
            </a:r>
            <a:r>
              <a:rPr lang="en-US" dirty="0" err="1" smtClean="0"/>
              <a:t>Kuitansi</a:t>
            </a:r>
            <a:r>
              <a:rPr lang="en-US" dirty="0" smtClean="0"/>
              <a:t> biaya2</a:t>
            </a:r>
          </a:p>
          <a:p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copi</a:t>
            </a:r>
            <a:r>
              <a:rPr lang="en-US" dirty="0" smtClean="0"/>
              <a:t> KTP </a:t>
            </a:r>
            <a:r>
              <a:rPr lang="en-US" dirty="0" err="1" smtClean="0"/>
              <a:t>pemohon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copy </a:t>
            </a:r>
            <a:r>
              <a:rPr lang="en-US" dirty="0" err="1" smtClean="0"/>
              <a:t>Rekening</a:t>
            </a:r>
            <a:r>
              <a:rPr lang="en-US" dirty="0" smtClean="0"/>
              <a:t> </a:t>
            </a:r>
            <a:r>
              <a:rPr lang="en-US" dirty="0" err="1" smtClean="0"/>
              <a:t>tabungan</a:t>
            </a:r>
            <a:endParaRPr lang="en-US" dirty="0" smtClean="0"/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/</a:t>
            </a:r>
            <a:r>
              <a:rPr lang="en-US" dirty="0" err="1" smtClean="0"/>
              <a:t>Kuliah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21 </a:t>
            </a:r>
            <a:r>
              <a:rPr lang="en-US" dirty="0" err="1" smtClean="0"/>
              <a:t>s.d</a:t>
            </a:r>
            <a:r>
              <a:rPr lang="en-US" dirty="0" smtClean="0"/>
              <a:t> 25 </a:t>
            </a:r>
            <a:r>
              <a:rPr lang="en-US" dirty="0" err="1" smtClean="0"/>
              <a:t>tahun</a:t>
            </a:r>
            <a:r>
              <a:rPr lang="en-US" dirty="0" smtClean="0"/>
              <a:t>,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menikah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38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SANTUNAN CACAT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err="1" smtClean="0"/>
              <a:t>Mengalami</a:t>
            </a:r>
            <a:r>
              <a:rPr lang="en-US" b="1" dirty="0" smtClean="0"/>
              <a:t> </a:t>
            </a:r>
            <a:r>
              <a:rPr lang="en-US" b="1" dirty="0" err="1" smtClean="0"/>
              <a:t>cacat</a:t>
            </a:r>
            <a:r>
              <a:rPr lang="en-US" b="1" dirty="0" smtClean="0"/>
              <a:t> </a:t>
            </a:r>
            <a:r>
              <a:rPr lang="en-US" b="1" dirty="0" err="1" smtClean="0"/>
              <a:t>sebagian</a:t>
            </a:r>
            <a:endParaRPr lang="en-US" b="1" dirty="0" smtClean="0"/>
          </a:p>
          <a:p>
            <a:r>
              <a:rPr lang="en-US" dirty="0" err="1" smtClean="0"/>
              <a:t>Formulir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endParaRPr lang="en-US" dirty="0" smtClean="0"/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kronologis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, </a:t>
            </a:r>
            <a:r>
              <a:rPr lang="en-US" dirty="0" err="1" smtClean="0"/>
              <a:t>Penetapan</a:t>
            </a:r>
            <a:r>
              <a:rPr lang="en-US" dirty="0" smtClean="0"/>
              <a:t> KK </a:t>
            </a:r>
            <a:r>
              <a:rPr lang="en-US" dirty="0" err="1" smtClean="0"/>
              <a:t>oleh</a:t>
            </a:r>
            <a:r>
              <a:rPr lang="en-US" dirty="0" smtClean="0"/>
              <a:t> PPK </a:t>
            </a:r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Dokter</a:t>
            </a:r>
            <a:r>
              <a:rPr lang="en-US" dirty="0" smtClean="0"/>
              <a:t> (</a:t>
            </a:r>
            <a:r>
              <a:rPr lang="en-US" dirty="0" err="1" smtClean="0"/>
              <a:t>Taspen</a:t>
            </a:r>
            <a:r>
              <a:rPr lang="en-US" dirty="0" smtClean="0"/>
              <a:t> 3) / </a:t>
            </a:r>
            <a:r>
              <a:rPr lang="en-US" dirty="0" err="1" smtClean="0"/>
              <a:t>Taspen</a:t>
            </a:r>
            <a:r>
              <a:rPr lang="en-US" dirty="0" smtClean="0"/>
              <a:t> 4 yang </a:t>
            </a:r>
            <a:r>
              <a:rPr lang="en-US" dirty="0" err="1" smtClean="0"/>
              <a:t>menerangkan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cacat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/</a:t>
            </a:r>
            <a:r>
              <a:rPr lang="en-US" dirty="0" err="1" smtClean="0"/>
              <a:t>selama</a:t>
            </a:r>
            <a:r>
              <a:rPr lang="en-US" dirty="0" smtClean="0"/>
              <a:t> – </a:t>
            </a:r>
            <a:r>
              <a:rPr lang="en-US" dirty="0" err="1" smtClean="0"/>
              <a:t>lamanya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copy KTP </a:t>
            </a:r>
            <a:r>
              <a:rPr lang="en-US" dirty="0" err="1" smtClean="0"/>
              <a:t>pemohon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copy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tabungan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39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CACAT  TOTAL  TETAP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Formulir</a:t>
            </a:r>
            <a:r>
              <a:rPr lang="en-US" dirty="0" smtClean="0"/>
              <a:t>  </a:t>
            </a:r>
            <a:r>
              <a:rPr lang="en-US" dirty="0" err="1" smtClean="0"/>
              <a:t>permintaan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endParaRPr lang="en-US" dirty="0" smtClean="0"/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kronologis</a:t>
            </a:r>
            <a:r>
              <a:rPr lang="en-US" dirty="0" smtClean="0"/>
              <a:t>, </a:t>
            </a:r>
            <a:r>
              <a:rPr lang="en-US" dirty="0" err="1" smtClean="0"/>
              <a:t>Penetapan</a:t>
            </a:r>
            <a:r>
              <a:rPr lang="en-US" dirty="0" smtClean="0"/>
              <a:t> KK </a:t>
            </a:r>
            <a:r>
              <a:rPr lang="en-US" dirty="0" err="1" smtClean="0"/>
              <a:t>oleh</a:t>
            </a:r>
            <a:r>
              <a:rPr lang="en-US" dirty="0" smtClean="0"/>
              <a:t> PPK</a:t>
            </a:r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Tunjangan</a:t>
            </a:r>
            <a:r>
              <a:rPr lang="en-US" dirty="0" smtClean="0"/>
              <a:t> </a:t>
            </a:r>
            <a:r>
              <a:rPr lang="en-US" dirty="0" err="1" smtClean="0"/>
              <a:t>Cacat</a:t>
            </a:r>
            <a:r>
              <a:rPr lang="en-US" dirty="0" smtClean="0"/>
              <a:t>/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Pemutusan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Perjanjian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PPPK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cacat</a:t>
            </a:r>
            <a:endParaRPr lang="en-US" dirty="0" smtClean="0"/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Pemberhentian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(SKPP)</a:t>
            </a:r>
          </a:p>
          <a:p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Dokter</a:t>
            </a:r>
            <a:r>
              <a:rPr lang="en-US" dirty="0" smtClean="0"/>
              <a:t> (</a:t>
            </a:r>
            <a:r>
              <a:rPr lang="en-US" dirty="0" err="1" smtClean="0"/>
              <a:t>Taspen</a:t>
            </a:r>
            <a:r>
              <a:rPr lang="en-US" dirty="0" smtClean="0"/>
              <a:t> 3)/ </a:t>
            </a:r>
            <a:r>
              <a:rPr lang="en-US" dirty="0" err="1" smtClean="0"/>
              <a:t>Taspen</a:t>
            </a:r>
            <a:r>
              <a:rPr lang="en-US" dirty="0" smtClean="0"/>
              <a:t> 4</a:t>
            </a:r>
          </a:p>
          <a:p>
            <a:r>
              <a:rPr lang="en-US" dirty="0" err="1" smtClean="0"/>
              <a:t>Foto</a:t>
            </a:r>
            <a:r>
              <a:rPr lang="en-US" dirty="0" smtClean="0"/>
              <a:t> copy KTP </a:t>
            </a:r>
            <a:r>
              <a:rPr lang="en-US" dirty="0" err="1" smtClean="0"/>
              <a:t>Pemohon</a:t>
            </a:r>
            <a:endParaRPr lang="en-US" dirty="0" smtClean="0"/>
          </a:p>
          <a:p>
            <a:r>
              <a:rPr lang="en-US" dirty="0" err="1" smtClean="0"/>
              <a:t>Foto</a:t>
            </a:r>
            <a:r>
              <a:rPr lang="en-US" dirty="0" smtClean="0"/>
              <a:t> copy </a:t>
            </a:r>
            <a:r>
              <a:rPr lang="en-US" dirty="0" err="1" smtClean="0"/>
              <a:t>Buku</a:t>
            </a:r>
            <a:r>
              <a:rPr lang="en-US" dirty="0" smtClean="0"/>
              <a:t> Tabungan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40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INFORMASI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Pengajuan</a:t>
            </a:r>
            <a:r>
              <a:rPr lang="en-US" dirty="0" smtClean="0"/>
              <a:t> </a:t>
            </a:r>
            <a:r>
              <a:rPr lang="en-US" dirty="0" err="1" smtClean="0"/>
              <a:t>klim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 JKK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diajukan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/ </a:t>
            </a:r>
            <a:r>
              <a:rPr lang="en-US" dirty="0" err="1" smtClean="0"/>
              <a:t>ahli</a:t>
            </a:r>
            <a:r>
              <a:rPr lang="en-US" dirty="0" smtClean="0"/>
              <a:t> </a:t>
            </a:r>
            <a:r>
              <a:rPr lang="en-US" dirty="0" err="1" smtClean="0"/>
              <a:t>waris</a:t>
            </a:r>
            <a:r>
              <a:rPr lang="en-US" dirty="0" smtClean="0"/>
              <a:t> paling </a:t>
            </a:r>
            <a:r>
              <a:rPr lang="en-US" dirty="0" err="1" smtClean="0"/>
              <a:t>lambat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2 (</a:t>
            </a:r>
            <a:r>
              <a:rPr lang="en-US" b="1" dirty="0" err="1" smtClean="0">
                <a:solidFill>
                  <a:srgbClr val="7030A0"/>
                </a:solidFill>
              </a:rPr>
              <a:t>dua</a:t>
            </a:r>
            <a:r>
              <a:rPr lang="en-US" b="1" dirty="0" smtClean="0">
                <a:solidFill>
                  <a:srgbClr val="7030A0"/>
                </a:solidFill>
              </a:rPr>
              <a:t>)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kecelakaan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 smtClean="0"/>
          </a:p>
          <a:p>
            <a:r>
              <a:rPr lang="en-US" dirty="0" smtClean="0"/>
              <a:t>Bea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minimum </a:t>
            </a:r>
            <a:r>
              <a:rPr lang="en-US" dirty="0" err="1" smtClean="0"/>
              <a:t>kepesertaan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3 (</a:t>
            </a:r>
            <a:r>
              <a:rPr lang="en-US" b="1" dirty="0" err="1" smtClean="0">
                <a:solidFill>
                  <a:srgbClr val="7030A0"/>
                </a:solidFill>
              </a:rPr>
              <a:t>tiga</a:t>
            </a:r>
            <a:r>
              <a:rPr lang="en-US" b="1" dirty="0" smtClean="0">
                <a:solidFill>
                  <a:srgbClr val="7030A0"/>
                </a:solidFill>
              </a:rPr>
              <a:t>) </a:t>
            </a:r>
            <a:r>
              <a:rPr lang="en-US" dirty="0" err="1" smtClean="0"/>
              <a:t>tahun</a:t>
            </a:r>
            <a:r>
              <a:rPr lang="en-US" dirty="0" smtClean="0"/>
              <a:t> ,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iuran</a:t>
            </a:r>
            <a:endParaRPr lang="en-US" dirty="0" smtClean="0"/>
          </a:p>
          <a:p>
            <a:pPr algn="just"/>
            <a:r>
              <a:rPr lang="en-US" dirty="0" err="1" smtClean="0"/>
              <a:t>Klim</a:t>
            </a:r>
            <a:r>
              <a:rPr lang="en-US" dirty="0" smtClean="0"/>
              <a:t> JKM </a:t>
            </a:r>
            <a:r>
              <a:rPr lang="en-US" dirty="0" err="1" smtClean="0"/>
              <a:t>dibayarkan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tanpa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menambah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persya</a:t>
            </a:r>
            <a:r>
              <a:rPr lang="en-US" b="1" dirty="0" smtClean="0">
                <a:solidFill>
                  <a:srgbClr val="7030A0"/>
                </a:solidFill>
              </a:rPr>
              <a:t>- </a:t>
            </a:r>
            <a:r>
              <a:rPr lang="en-US" b="1" dirty="0" err="1" smtClean="0">
                <a:solidFill>
                  <a:srgbClr val="7030A0"/>
                </a:solidFill>
              </a:rPr>
              <a:t>ratan</a:t>
            </a:r>
            <a:r>
              <a:rPr lang="en-US" dirty="0" smtClean="0"/>
              <a:t>, </a:t>
            </a:r>
            <a:r>
              <a:rPr lang="en-US" dirty="0" err="1" smtClean="0"/>
              <a:t>dibayarkan</a:t>
            </a:r>
            <a:r>
              <a:rPr lang="en-US" dirty="0" smtClean="0"/>
              <a:t> </a:t>
            </a:r>
            <a:r>
              <a:rPr lang="en-US" dirty="0" err="1" smtClean="0"/>
              <a:t>bersamaan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klim</a:t>
            </a:r>
            <a:r>
              <a:rPr lang="en-US" dirty="0" smtClean="0"/>
              <a:t> </a:t>
            </a:r>
            <a:r>
              <a:rPr lang="en-US" dirty="0" err="1" smtClean="0"/>
              <a:t>Meninggal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 (C110)</a:t>
            </a:r>
          </a:p>
          <a:p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tewas</a:t>
            </a:r>
            <a:r>
              <a:rPr lang="en-US" dirty="0" smtClean="0"/>
              <a:t> </a:t>
            </a:r>
            <a:r>
              <a:rPr lang="en-US" dirty="0" err="1" smtClean="0"/>
              <a:t>dibayarkan</a:t>
            </a:r>
            <a:r>
              <a:rPr lang="en-US" dirty="0" smtClean="0"/>
              <a:t> </a:t>
            </a:r>
            <a:r>
              <a:rPr lang="en-US" dirty="0" err="1" smtClean="0"/>
              <a:t>terlebih</a:t>
            </a:r>
            <a:r>
              <a:rPr lang="en-US" dirty="0" smtClean="0"/>
              <a:t> </a:t>
            </a:r>
            <a:r>
              <a:rPr lang="en-US" dirty="0" err="1" smtClean="0"/>
              <a:t>dahulu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HAK JKM</a:t>
            </a:r>
            <a:r>
              <a:rPr lang="en-US" dirty="0" smtClean="0"/>
              <a:t>,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terbit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Tewas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dibayarkan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Santunan</a:t>
            </a:r>
            <a:r>
              <a:rPr lang="en-US" dirty="0" smtClean="0"/>
              <a:t> </a:t>
            </a:r>
            <a:r>
              <a:rPr lang="en-US" dirty="0" err="1" smtClean="0"/>
              <a:t>Tewas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41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428604"/>
            <a:ext cx="8858312" cy="7858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DAFTAR RUMAH SAKIT YANG TELAH BEKERJA SAMA</a:t>
            </a: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85721" y="1141635"/>
          <a:ext cx="8572560" cy="4990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3"/>
                <a:gridCol w="3714776"/>
                <a:gridCol w="2143141"/>
                <a:gridCol w="2143140"/>
              </a:tblGrid>
              <a:tr h="59376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NAMA RUMAH SAKIT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ALAMAT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KETERANGAN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RSUD.SYARIFAH AMBAMI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RATO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EBU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KAB BANGKALAN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27704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RSUD Dr WAHIDIN SUDIRO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HUSODO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KOTA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MOJOKERTO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19134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RSUD Prof Dr SOEKANDAR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KAB.MOJOKERTO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 B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UNIVERSITAS AIRLANGGA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 B</a:t>
                      </a:r>
                      <a:endParaRPr lang="en-US" dirty="0"/>
                    </a:p>
                  </a:txBody>
                  <a:tcPr/>
                </a:tc>
              </a:tr>
              <a:tr h="373432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RSUD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H SLAMET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MARTODIHARDJO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PAMEKASAN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RSUD SAMPANG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SAMPANG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RSU HAJI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B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ISLAM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 B</a:t>
                      </a:r>
                      <a:endParaRPr lang="en-US" dirty="0"/>
                    </a:p>
                  </a:txBody>
                  <a:tcPr/>
                </a:tc>
              </a:tr>
              <a:tr h="339296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RSK MOJOWARNO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JOMBANG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PELENGKAP MEDICAL CENTER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JOMBANG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MOEDJITO DWIJOSISWOJO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JOMBANG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64525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WALISONGO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GRESIK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42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9001156" cy="98903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DAFTAR RUMAH SAKIT YANG TELAH BEKERJA SAMA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43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285720" y="1500175"/>
          <a:ext cx="8572528" cy="4290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50"/>
                <a:gridCol w="3719514"/>
                <a:gridCol w="2143132"/>
                <a:gridCol w="2143132"/>
              </a:tblGrid>
              <a:tr h="351781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NAMA RUMAH SAKIT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ALAMAT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KETERANGAN</a:t>
                      </a:r>
                      <a:endParaRPr lang="en-US" dirty="0"/>
                    </a:p>
                  </a:txBody>
                  <a:tcPr/>
                </a:tc>
              </a:tr>
              <a:tr h="351781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NU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KAB JOMBANG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51781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DHARMA HUSADA NGORO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KAB JOMBANG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51781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DARUS SYIFA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KOTA SURABAYA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51781"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 CITRA MEDIKA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KAB SIDOARJO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C</a:t>
                      </a:r>
                      <a:endParaRPr lang="en-US" dirty="0"/>
                    </a:p>
                  </a:txBody>
                  <a:tcPr/>
                </a:tc>
              </a:tr>
              <a:tr h="351781"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RSI  JEMURSARI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KOTA SURABAYA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B</a:t>
                      </a:r>
                      <a:endParaRPr lang="en-US" dirty="0"/>
                    </a:p>
                  </a:txBody>
                  <a:tcPr/>
                </a:tc>
              </a:tr>
              <a:tr h="351781"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RSI HASANAH MUHAMMADIYAH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KAB MOJOKERTO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r>
                        <a:rPr lang="en-US" baseline="0" dirty="0" smtClean="0"/>
                        <a:t> C</a:t>
                      </a:r>
                      <a:endParaRPr lang="en-US" dirty="0"/>
                    </a:p>
                  </a:txBody>
                  <a:tcPr/>
                </a:tc>
              </a:tr>
              <a:tr h="615617"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RS BHAYANGKARA H.S SAMSOERI MERTOJOSO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KOTA SURABAYA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C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449701"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RS SOEMITRO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LANUD SURABAYA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KOTA SURABAYA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r>
                        <a:rPr lang="en-US" baseline="0" dirty="0" smtClean="0"/>
                        <a:t> D</a:t>
                      </a:r>
                      <a:endParaRPr lang="en-US" dirty="0"/>
                    </a:p>
                  </a:txBody>
                  <a:tcPr/>
                </a:tc>
              </a:tr>
              <a:tr h="615617">
                <a:tc>
                  <a:txBody>
                    <a:bodyPr/>
                    <a:lstStyle/>
                    <a:p>
                      <a:r>
                        <a:rPr lang="en-US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RSUD SUMENEP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KOTA </a:t>
                      </a:r>
                      <a:r>
                        <a:rPr lang="en-US" dirty="0" smtClean="0"/>
                        <a:t>SUMENEP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</a:t>
                      </a:r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44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00166" y="3284559"/>
            <a:ext cx="650085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latin typeface="Broadway" pitchFamily="82" charset="0"/>
              </a:rPr>
              <a:t>  </a:t>
            </a:r>
            <a:r>
              <a:rPr lang="en-US" sz="6600" dirty="0">
                <a:latin typeface="Broadway" pitchFamily="82" charset="0"/>
              </a:rPr>
              <a:t>Website </a:t>
            </a:r>
            <a:r>
              <a:rPr lang="en-US" sz="6600" dirty="0" err="1" smtClean="0">
                <a:latin typeface="Broadway" pitchFamily="82" charset="0"/>
              </a:rPr>
              <a:t>Taspen</a:t>
            </a:r>
            <a:endParaRPr lang="en-US" sz="6600" dirty="0" smtClean="0">
              <a:latin typeface="Broadway" pitchFamily="82" charset="0"/>
            </a:endParaRPr>
          </a:p>
          <a:p>
            <a:pPr algn="ctr"/>
            <a:r>
              <a:rPr lang="en-US" sz="6600" dirty="0" smtClean="0">
                <a:solidFill>
                  <a:srgbClr val="0033CC"/>
                </a:solidFill>
                <a:latin typeface="Bernard MT Condensed" pitchFamily="18" charset="0"/>
              </a:rPr>
              <a:t>www.taspen.com</a:t>
            </a:r>
            <a:endParaRPr lang="en-US" sz="6600" dirty="0" smtClean="0">
              <a:latin typeface="Broadway" pitchFamily="82" charset="0"/>
            </a:endParaRPr>
          </a:p>
          <a:p>
            <a:pPr algn="ctr"/>
            <a:r>
              <a:rPr lang="en-US" sz="4800" dirty="0" smtClean="0">
                <a:solidFill>
                  <a:srgbClr val="0033CC"/>
                </a:solidFill>
                <a:latin typeface="Bernard MT Condensed" pitchFamily="18" charset="0"/>
              </a:rPr>
              <a:t> </a:t>
            </a:r>
            <a:r>
              <a:rPr lang="en-US" sz="7200" dirty="0" smtClean="0">
                <a:latin typeface="Broadway" pitchFamily="82" charset="0"/>
              </a:rPr>
              <a:t> </a:t>
            </a:r>
            <a:endParaRPr lang="en-US" sz="7200" b="1" dirty="0">
              <a:latin typeface="Broadway" pitchFamily="82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8625" y="5000636"/>
            <a:ext cx="84629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33CC"/>
                </a:solidFill>
                <a:latin typeface="Bernard MT Condensed" pitchFamily="18" charset="0"/>
              </a:rPr>
              <a:t> </a:t>
            </a:r>
            <a:r>
              <a:rPr lang="en-US" sz="4000" dirty="0" smtClean="0">
                <a:solidFill>
                  <a:srgbClr val="0033CC"/>
                </a:solidFill>
                <a:latin typeface="Bernard MT Condensed" pitchFamily="18" charset="0"/>
              </a:rPr>
              <a:t> </a:t>
            </a:r>
            <a:r>
              <a:rPr lang="en-US" sz="5400" b="1" dirty="0" smtClean="0">
                <a:solidFill>
                  <a:srgbClr val="0033CC"/>
                </a:solidFill>
                <a:latin typeface="Bernard MT Condensed" pitchFamily="18" charset="0"/>
              </a:rPr>
              <a:t>Call centre 1500919</a:t>
            </a:r>
          </a:p>
          <a:p>
            <a:pPr algn="ctr"/>
            <a:endParaRPr lang="en-US" sz="5400" b="1" dirty="0">
              <a:solidFill>
                <a:srgbClr val="0033CC"/>
              </a:solidFill>
              <a:latin typeface="Bernard MT Condensed" pitchFamily="18" charset="0"/>
            </a:endParaRPr>
          </a:p>
        </p:txBody>
      </p:sp>
      <p:pic>
        <p:nvPicPr>
          <p:cNvPr id="7" name="Picture 4" descr="Ta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45" y="627057"/>
            <a:ext cx="2143125" cy="242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45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rg_hi" descr="ANd9GcQME_MibCLJAsIT4AcnTQzQcL4CcUiwohw2gh7SHyGhdjiZfEh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357188"/>
            <a:ext cx="40005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modus-penipuan-telepon"/>
          <p:cNvPicPr>
            <a:picLocks noChangeAspect="1" noChangeArrowheads="1"/>
          </p:cNvPicPr>
          <p:nvPr/>
        </p:nvPicPr>
        <p:blipFill>
          <a:blip r:embed="rId3" cstate="print"/>
          <a:srcRect l="5714" t="2791" r="2856"/>
          <a:stretch>
            <a:fillRect/>
          </a:stretch>
        </p:blipFill>
        <p:spPr bwMode="auto">
          <a:xfrm>
            <a:off x="0" y="2071688"/>
            <a:ext cx="4500563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l_fi" descr="at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2357438"/>
            <a:ext cx="4167187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D:\DIVISI LAYANAN &amp; MANFAAT\Banner Divisi Layanan &amp; Manfaat\penipu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488" y="357166"/>
            <a:ext cx="1454620" cy="1285884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428596" y="5286388"/>
            <a:ext cx="114300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rgbClr val="FFC000"/>
                </a:solidFill>
                <a:latin typeface="Waltograph UI" pitchFamily="66" charset="0"/>
              </a:rPr>
              <a:t>4</a:t>
            </a:r>
            <a:endParaRPr lang="en-US" sz="4000" b="1" i="1" dirty="0">
              <a:solidFill>
                <a:srgbClr val="FFC000"/>
              </a:solidFill>
              <a:latin typeface="Waltograph U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0034" y="4214818"/>
            <a:ext cx="114300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rgbClr val="FFC000"/>
                </a:solidFill>
                <a:latin typeface="Waltograph UI" pitchFamily="66" charset="0"/>
              </a:rPr>
              <a:t>3</a:t>
            </a:r>
            <a:endParaRPr lang="en-US" sz="4000" b="1" i="1" dirty="0">
              <a:solidFill>
                <a:srgbClr val="FFC000"/>
              </a:solidFill>
              <a:latin typeface="Waltograph UI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1472" y="3071810"/>
            <a:ext cx="114300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rgbClr val="FFC000"/>
                </a:solidFill>
                <a:latin typeface="Waltograph UI" pitchFamily="66" charset="0"/>
              </a:rPr>
              <a:t>2</a:t>
            </a:r>
            <a:endParaRPr lang="en-US" sz="4000" b="1" i="1" dirty="0">
              <a:solidFill>
                <a:srgbClr val="FFC000"/>
              </a:solidFill>
              <a:latin typeface="Waltograph UI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034" y="1785926"/>
            <a:ext cx="114300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rgbClr val="FFC000"/>
                </a:solidFill>
                <a:latin typeface="Waltograph UI" pitchFamily="66" charset="0"/>
              </a:rPr>
              <a:t>1</a:t>
            </a:r>
            <a:endParaRPr lang="en-US" sz="4000" b="1" i="1" dirty="0">
              <a:solidFill>
                <a:srgbClr val="FFC000"/>
              </a:solidFill>
              <a:latin typeface="Waltograph UI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A999C-1DA7-4A3E-B0BB-565BFE3E59AB}" type="slidenum">
              <a:rPr lang="id-ID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46</a:t>
            </a:fld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78012" y="577835"/>
            <a:ext cx="64230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MODUS OPERANDI PENIPUAN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itchFamily="18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95288" y="1845784"/>
            <a:ext cx="83534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d-ID" sz="2400" dirty="0" smtClean="0">
                <a:latin typeface="Arial Rounded MT Bold" pitchFamily="34" charset="0"/>
              </a:rPr>
              <a:t>Seolah-olah Pemerintah melalui PT TASPEN akan memberikan bonus, deviden, sisa asuransi kepada Penerima pensiun.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000232" y="1214422"/>
            <a:ext cx="550072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14546" y="1285860"/>
            <a:ext cx="550072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33417" y="3286124"/>
            <a:ext cx="83534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d-ID" sz="2400" dirty="0" smtClean="0">
                <a:latin typeface="Arial Rounded MT Bold" pitchFamily="34" charset="0"/>
              </a:rPr>
              <a:t>Seolah-olah Pemerintah akan membayaran manfaat pensiun secara sekaligus atau pesangon.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433417" y="4357694"/>
            <a:ext cx="83534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d-ID" sz="2400" dirty="0" smtClean="0">
                <a:latin typeface="Arial Rounded MT Bold" pitchFamily="34" charset="0"/>
              </a:rPr>
              <a:t>Menawarkan jasa untuk membantu mengurus rumor diatas.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428596" y="5539103"/>
            <a:ext cx="8353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d-ID" sz="2400" dirty="0" smtClean="0">
                <a:latin typeface="Arial Rounded MT Bold" pitchFamily="34" charset="0"/>
              </a:rPr>
              <a:t>Biaya Administrasi atau pajak.</a:t>
            </a:r>
            <a:endParaRPr lang="id-ID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1" grpId="0"/>
      <p:bldP spid="10" grpId="0"/>
      <p:bldP spid="9" grpId="0"/>
      <p:bldP spid="14" grpId="0"/>
      <p:bldP spid="15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943850" y="6556375"/>
            <a:ext cx="1112838" cy="2143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2CBAD2E-B18F-4E7B-98F2-1A4A4F91F847}" type="slidenum">
              <a:rPr lang="id-ID" smtClean="0"/>
              <a:pPr/>
              <a:t>47</a:t>
            </a:fld>
            <a:endParaRPr lang="id-ID" smtClean="0"/>
          </a:p>
        </p:txBody>
      </p:sp>
      <p:pic>
        <p:nvPicPr>
          <p:cNvPr id="25607" name="Picture 7" descr="http://www.crossroadswow.com/wp-content/uploads/2015/07/clapping-hands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" y="714356"/>
            <a:ext cx="9144000" cy="5643602"/>
          </a:xfrm>
          <a:prstGeom prst="rect">
            <a:avLst/>
          </a:prstGeom>
          <a:noFill/>
        </p:spPr>
      </p:pic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928662" y="3000372"/>
            <a:ext cx="7215238" cy="1285884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sz="6000" dirty="0" smtClean="0">
                <a:latin typeface="Bernard MT Condensed" pitchFamily="18" charset="0"/>
                <a:cs typeface="Arial" charset="0"/>
              </a:rPr>
              <a:t>TERIMA</a:t>
            </a:r>
            <a:r>
              <a:rPr lang="id-ID" sz="6000" dirty="0" smtClean="0">
                <a:latin typeface="Bernard MT Condensed" pitchFamily="18" charset="0"/>
                <a:cs typeface="Arial" charset="0"/>
              </a:rPr>
              <a:t> </a:t>
            </a:r>
            <a:r>
              <a:rPr lang="en-US" sz="6000" dirty="0" smtClean="0">
                <a:latin typeface="Bernard MT Condensed" pitchFamily="18" charset="0"/>
                <a:cs typeface="Arial" charset="0"/>
              </a:rPr>
              <a:t>KASIH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 Template -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12168</TotalTime>
  <Words>2649</Words>
  <Application>Microsoft Office PowerPoint</Application>
  <PresentationFormat>On-screen Show (4:3)</PresentationFormat>
  <Paragraphs>603</Paragraphs>
  <Slides>47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Corporate Template - 1</vt:lpstr>
      <vt:lpstr>Worksheet</vt:lpstr>
      <vt:lpstr>PENYELENGGARAAN PROGRAM TASPEN  PEGAWAI APARATUR SIPIL NEGARA &amp; PEJABAT NEGARA</vt:lpstr>
      <vt:lpstr>Slide 2</vt:lpstr>
      <vt:lpstr> DASAR  HUKUM  </vt:lpstr>
      <vt:lpstr>Program Jaminan Kecelakaan Kerja (JKK)</vt:lpstr>
      <vt:lpstr>Kecelakaan Kerja adalah kecelakaan yang terjadi:</vt:lpstr>
      <vt:lpstr>Slide 6</vt:lpstr>
      <vt:lpstr>Slide 7</vt:lpstr>
      <vt:lpstr>Slide 8</vt:lpstr>
      <vt:lpstr>Slide 9</vt:lpstr>
      <vt:lpstr>Slide 10</vt:lpstr>
      <vt:lpstr>Slide 11</vt:lpstr>
      <vt:lpstr>TEWAS adalah:</vt:lpstr>
      <vt:lpstr>Slide 13</vt:lpstr>
      <vt:lpstr>Slide 14</vt:lpstr>
      <vt:lpstr>Slide 15</vt:lpstr>
      <vt:lpstr>PESERTA JKK DAN JKM</vt:lpstr>
      <vt:lpstr>I U R A N</vt:lpstr>
      <vt:lpstr>MANFAAT JAMINAN KECELAKAAN KERJA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SINERGI PELAYANAN DENGAN  BPJS KESEHATAN</vt:lpstr>
      <vt:lpstr>Slide 28</vt:lpstr>
      <vt:lpstr>Slide 29</vt:lpstr>
      <vt:lpstr>Slide 30</vt:lpstr>
      <vt:lpstr>PKS DENGAN JASA RAHARJA Nomor P-28/SP/2015 dan Nomor JAN-123/2015</vt:lpstr>
      <vt:lpstr>PERJANJIAN KERJA SAMA DENGAN RUMAH SAKIT</vt:lpstr>
      <vt:lpstr>Program Jaminan Kematian (JKM)</vt:lpstr>
      <vt:lpstr>Slide 34</vt:lpstr>
      <vt:lpstr>MANFAAT JAMINAN KEMATIAN</vt:lpstr>
      <vt:lpstr>Slide 36</vt:lpstr>
      <vt:lpstr>PERAWATAN</vt:lpstr>
      <vt:lpstr>SANTUNAN KEMATIAN KERJA</vt:lpstr>
      <vt:lpstr>SANTUNAN CACAT</vt:lpstr>
      <vt:lpstr>CACAT  TOTAL  TETAP</vt:lpstr>
      <vt:lpstr>INFORMASI</vt:lpstr>
      <vt:lpstr>DAFTAR RUMAH SAKIT YANG TELAH BEKERJA SAMA</vt:lpstr>
      <vt:lpstr>DAFTAR RUMAH SAKIT YANG TELAH BEKERJA SAMA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Taspen</dc:creator>
  <cp:lastModifiedBy>TASPEN</cp:lastModifiedBy>
  <cp:revision>848</cp:revision>
  <cp:lastPrinted>2015-11-10T08:29:40Z</cp:lastPrinted>
  <dcterms:created xsi:type="dcterms:W3CDTF">2013-12-20T07:23:53Z</dcterms:created>
  <dcterms:modified xsi:type="dcterms:W3CDTF">2017-02-21T00:57:25Z</dcterms:modified>
</cp:coreProperties>
</file>