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80" r:id="rId1"/>
  </p:sldMasterIdLst>
  <p:notesMasterIdLst>
    <p:notesMasterId r:id="rId10"/>
  </p:notesMasterIdLst>
  <p:handoutMasterIdLst>
    <p:handoutMasterId r:id="rId11"/>
  </p:handoutMasterIdLst>
  <p:sldIdLst>
    <p:sldId id="359" r:id="rId2"/>
    <p:sldId id="344" r:id="rId3"/>
    <p:sldId id="387" r:id="rId4"/>
    <p:sldId id="386" r:id="rId5"/>
    <p:sldId id="389" r:id="rId6"/>
    <p:sldId id="392" r:id="rId7"/>
    <p:sldId id="345" r:id="rId8"/>
    <p:sldId id="393" r:id="rId9"/>
  </p:sldIdLst>
  <p:sldSz cx="9144000" cy="6858000" type="screen4x3"/>
  <p:notesSz cx="11137900" cy="705326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98" d="100"/>
          <a:sy n="98" d="100"/>
        </p:scale>
        <p:origin x="-564" y="6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827588" cy="354013"/>
          </a:xfrm>
          <a:prstGeom prst="rect">
            <a:avLst/>
          </a:prstGeom>
        </p:spPr>
        <p:txBody>
          <a:bodyPr vert="horz" lIns="100848" tIns="50424" rIns="100848" bIns="50424" rtlCol="0"/>
          <a:lstStyle>
            <a:lvl1pPr algn="l">
              <a:defRPr sz="1300">
                <a:cs typeface="Arial" charset="0"/>
              </a:defRPr>
            </a:lvl1pPr>
          </a:lstStyle>
          <a:p>
            <a:pPr>
              <a:defRPr/>
            </a:pPr>
            <a:r>
              <a:rPr lang="fi-FI"/>
              <a:t>Rapat Koordinasi Seleksi Penerimaan CPNS Calon Praja IPDN Tahun Ajaran 2013/2014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6308725" y="0"/>
            <a:ext cx="4827588" cy="354013"/>
          </a:xfrm>
          <a:prstGeom prst="rect">
            <a:avLst/>
          </a:prstGeom>
        </p:spPr>
        <p:txBody>
          <a:bodyPr vert="horz" lIns="100848" tIns="50424" rIns="100848" bIns="50424" rtlCol="0"/>
          <a:lstStyle>
            <a:lvl1pPr algn="r">
              <a:defRPr sz="1300">
                <a:cs typeface="Arial" charset="0"/>
              </a:defRPr>
            </a:lvl1pPr>
          </a:lstStyle>
          <a:p>
            <a:pPr>
              <a:defRPr/>
            </a:pPr>
            <a:fld id="{8E45274E-49C6-423D-9C49-ACD61732FB0F}" type="datetimeFigureOut">
              <a:rPr lang="en-US"/>
              <a:pPr>
                <a:defRPr/>
              </a:pPr>
              <a:t>8/21/2014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99250"/>
            <a:ext cx="4827588" cy="352425"/>
          </a:xfrm>
          <a:prstGeom prst="rect">
            <a:avLst/>
          </a:prstGeom>
        </p:spPr>
        <p:txBody>
          <a:bodyPr vert="horz" lIns="100848" tIns="50424" rIns="100848" bIns="50424" rtlCol="0" anchor="b"/>
          <a:lstStyle>
            <a:lvl1pPr algn="l">
              <a:defRPr sz="1300"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(c) Badan Pendidikan dan Pelatihan, Kementerian Dalam Negeri Republik Indonesia, 25 Juni 2013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6308725" y="6699250"/>
            <a:ext cx="4827588" cy="352425"/>
          </a:xfrm>
          <a:prstGeom prst="rect">
            <a:avLst/>
          </a:prstGeom>
        </p:spPr>
        <p:txBody>
          <a:bodyPr vert="horz" lIns="100848" tIns="50424" rIns="100848" bIns="50424" rtlCol="0" anchor="b"/>
          <a:lstStyle>
            <a:lvl1pPr algn="r">
              <a:defRPr sz="1300">
                <a:cs typeface="Arial" charset="0"/>
              </a:defRPr>
            </a:lvl1pPr>
          </a:lstStyle>
          <a:p>
            <a:pPr>
              <a:defRPr/>
            </a:pPr>
            <a:fld id="{66EBF305-78B6-4A8B-9FAC-1C5F4D3CD9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827588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0848" tIns="50424" rIns="100848" bIns="50424" numCol="1" anchor="t" anchorCtr="0" compatLnSpc="1">
            <a:prstTxWarp prst="textNoShape">
              <a:avLst/>
            </a:prstTxWarp>
          </a:bodyPr>
          <a:lstStyle>
            <a:lvl1pPr>
              <a:defRPr kumimoji="0"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fi-FI"/>
              <a:t>Rapat Koordinasi Seleksi Penerimaan CPNS Calon Praja IPDN Tahun Ajaran 2013/2014</a:t>
            </a: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6308725" y="0"/>
            <a:ext cx="4827588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0848" tIns="50424" rIns="100848" bIns="50424" numCol="1" anchor="t" anchorCtr="0" compatLnSpc="1">
            <a:prstTxWarp prst="textNoShape">
              <a:avLst/>
            </a:prstTxWarp>
          </a:bodyPr>
          <a:lstStyle>
            <a:lvl1pPr algn="r">
              <a:defRPr kumimoji="0"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05238" y="528638"/>
            <a:ext cx="3527425" cy="264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114425" y="3349625"/>
            <a:ext cx="8909050" cy="317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0848" tIns="50424" rIns="100848" bIns="504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699250"/>
            <a:ext cx="4827588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0848" tIns="50424" rIns="100848" bIns="50424" numCol="1" anchor="b" anchorCtr="0" compatLnSpc="1">
            <a:prstTxWarp prst="textNoShape">
              <a:avLst/>
            </a:prstTxWarp>
          </a:bodyPr>
          <a:lstStyle>
            <a:lvl1pPr>
              <a:defRPr kumimoji="0"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(c) Badan Pendidikan dan Pelatihan, Kementerian Dalam Negeri Republik Indonesia, 25 Juni 2013</a:t>
            </a: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6308725" y="6699250"/>
            <a:ext cx="4827588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0848" tIns="50424" rIns="100848" bIns="50424" numCol="1" anchor="b" anchorCtr="0" compatLnSpc="1">
            <a:prstTxWarp prst="textNoShape">
              <a:avLst/>
            </a:prstTxWarp>
          </a:bodyPr>
          <a:lstStyle>
            <a:lvl1pPr algn="r">
              <a:defRPr kumimoji="0"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1E709E5-A437-445F-813A-0620C5A765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6310313" y="6699250"/>
            <a:ext cx="4827587" cy="354013"/>
          </a:xfrm>
          <a:noFill/>
        </p:spPr>
        <p:txBody>
          <a:bodyPr/>
          <a:lstStyle/>
          <a:p>
            <a:fld id="{D938EEB7-D91C-4EBC-8713-3B7627DD962E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14339" name="Rectangle 7"/>
          <p:cNvSpPr txBox="1">
            <a:spLocks noGrp="1" noChangeArrowheads="1"/>
          </p:cNvSpPr>
          <p:nvPr/>
        </p:nvSpPr>
        <p:spPr bwMode="auto">
          <a:xfrm>
            <a:off x="6310313" y="6699250"/>
            <a:ext cx="4827587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8193" tIns="59098" rIns="118193" bIns="59098" anchor="b"/>
          <a:lstStyle/>
          <a:p>
            <a:pPr algn="r"/>
            <a:fld id="{221F0880-324D-4AD0-A2C9-652191B50B70}" type="slidenum">
              <a:rPr lang="en-US" sz="1500"/>
              <a:pPr algn="r"/>
              <a:t>1</a:t>
            </a:fld>
            <a:endParaRPr lang="en-US" sz="1500"/>
          </a:p>
        </p:txBody>
      </p:sp>
      <p:sp>
        <p:nvSpPr>
          <p:cNvPr id="14340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06825" y="528638"/>
            <a:ext cx="3527425" cy="2644775"/>
          </a:xfrm>
          <a:ln/>
        </p:spPr>
      </p:sp>
      <p:sp>
        <p:nvSpPr>
          <p:cNvPr id="14341" name="Rectangle 2051"/>
          <p:cNvSpPr>
            <a:spLocks noGrp="1" noChangeArrowheads="1"/>
          </p:cNvSpPr>
          <p:nvPr>
            <p:ph type="body" idx="1"/>
          </p:nvPr>
        </p:nvSpPr>
        <p:spPr>
          <a:xfrm>
            <a:off x="1485900" y="3349625"/>
            <a:ext cx="8166100" cy="3175000"/>
          </a:xfrm>
          <a:noFill/>
          <a:ln/>
        </p:spPr>
        <p:txBody>
          <a:bodyPr/>
          <a:lstStyle/>
          <a:p>
            <a:pPr eaLnBrk="1" hangingPunct="1"/>
            <a:endParaRPr lang="th-TH" smtClean="0"/>
          </a:p>
        </p:txBody>
      </p:sp>
      <p:sp>
        <p:nvSpPr>
          <p:cNvPr id="14342" name="Footer Placeholder 5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smtClean="0"/>
              <a:t>(c) Badan Pendidikan dan Pelatihan, Kementerian Dalam Negeri Republik Indonesia, 25 Juni 2013</a:t>
            </a:r>
          </a:p>
        </p:txBody>
      </p:sp>
      <p:sp>
        <p:nvSpPr>
          <p:cNvPr id="14343" name="Header Placeholder 6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fi-FI" smtClean="0"/>
              <a:t>Rapat Koordinasi Seleksi Penerimaan CPNS Calon Praja IPDN Tahun Ajaran 2013/2014</a:t>
            </a:r>
            <a:endParaRPr lang="id-ID" smtClean="0"/>
          </a:p>
        </p:txBody>
      </p:sp>
      <p:sp>
        <p:nvSpPr>
          <p:cNvPr id="14344" name="Date Placeholder 7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7FDE2C0C-2566-4909-B2A5-1F2C990982B2}" type="datetime1">
              <a:rPr lang="id-ID" smtClean="0"/>
              <a:pPr/>
              <a:t>21/08/2014</a:t>
            </a:fld>
            <a:endParaRPr lang="id-ID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6310313" y="6699250"/>
            <a:ext cx="4827587" cy="354013"/>
          </a:xfrm>
          <a:noFill/>
        </p:spPr>
        <p:txBody>
          <a:bodyPr/>
          <a:lstStyle/>
          <a:p>
            <a:fld id="{6EC86051-8E54-4045-AD78-2A05A779206C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15363" name="Rectangle 7"/>
          <p:cNvSpPr txBox="1">
            <a:spLocks noGrp="1" noChangeArrowheads="1"/>
          </p:cNvSpPr>
          <p:nvPr/>
        </p:nvSpPr>
        <p:spPr bwMode="auto">
          <a:xfrm>
            <a:off x="6310313" y="6699250"/>
            <a:ext cx="4827587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8193" tIns="59098" rIns="118193" bIns="59098" anchor="b"/>
          <a:lstStyle/>
          <a:p>
            <a:pPr algn="r"/>
            <a:fld id="{B5D9B186-8658-40F5-8F5B-D0320801E6E6}" type="slidenum">
              <a:rPr lang="en-US" sz="1500"/>
              <a:pPr algn="r"/>
              <a:t>7</a:t>
            </a:fld>
            <a:endParaRPr lang="en-US" sz="1500"/>
          </a:p>
        </p:txBody>
      </p:sp>
      <p:sp>
        <p:nvSpPr>
          <p:cNvPr id="15364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06825" y="528638"/>
            <a:ext cx="3527425" cy="2644775"/>
          </a:xfrm>
          <a:ln/>
        </p:spPr>
      </p:sp>
      <p:sp>
        <p:nvSpPr>
          <p:cNvPr id="15365" name="Rectangle 2051"/>
          <p:cNvSpPr>
            <a:spLocks noGrp="1" noChangeArrowheads="1"/>
          </p:cNvSpPr>
          <p:nvPr>
            <p:ph type="body" idx="1"/>
          </p:nvPr>
        </p:nvSpPr>
        <p:spPr>
          <a:xfrm>
            <a:off x="1485900" y="3349625"/>
            <a:ext cx="8166100" cy="3175000"/>
          </a:xfrm>
          <a:noFill/>
          <a:ln/>
        </p:spPr>
        <p:txBody>
          <a:bodyPr/>
          <a:lstStyle/>
          <a:p>
            <a:pPr eaLnBrk="1" hangingPunct="1"/>
            <a:endParaRPr lang="th-TH" smtClean="0"/>
          </a:p>
        </p:txBody>
      </p:sp>
      <p:sp>
        <p:nvSpPr>
          <p:cNvPr id="15366" name="Footer Placeholder 5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smtClean="0"/>
              <a:t>(c) Badan Pendidikan dan Pelatihan, Kementerian Dalam Negeri Republik Indonesia, 25 Juni 2013</a:t>
            </a:r>
          </a:p>
        </p:txBody>
      </p:sp>
      <p:sp>
        <p:nvSpPr>
          <p:cNvPr id="15367" name="Header Placeholder 6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fi-FI" smtClean="0"/>
              <a:t>Rapat Koordinasi Seleksi Penerimaan CPNS Calon Praja IPDN Tahun Ajaran 2013/2014</a:t>
            </a:r>
            <a:endParaRPr lang="id-ID" smtClean="0"/>
          </a:p>
        </p:txBody>
      </p:sp>
      <p:sp>
        <p:nvSpPr>
          <p:cNvPr id="15368" name="Date Placeholder 7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6C235504-5B3C-4837-8978-7843D4C4D67A}" type="datetime1">
              <a:rPr lang="id-ID" smtClean="0"/>
              <a:pPr/>
              <a:t>21/08/2014</a:t>
            </a:fld>
            <a:endParaRPr lang="id-ID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kumimoji="0" lang="en-US"/>
          </a:p>
        </p:txBody>
      </p:sp>
      <p:sp>
        <p:nvSpPr>
          <p:cNvPr id="6" name="Rounded Rectangle 5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7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Kementerian Dalam Negeri Republik Indonesia, 2011</a:t>
            </a:r>
          </a:p>
        </p:txBody>
      </p:sp>
      <p:sp>
        <p:nvSpPr>
          <p:cNvPr id="9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9A0FB86-9816-4C00-9FFD-D8E84FD54D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Kementerian Dalam Negeri Republik Indonesia, 2011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CC0EC2-A485-48D3-93FA-EE975DF464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kumimoji="0" lang="en-US"/>
          </a:p>
        </p:txBody>
      </p:sp>
      <p:sp>
        <p:nvSpPr>
          <p:cNvPr id="5" name="Rounded Rectangle 4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Kementerian Dalam Negeri Republik Indonesia, 2011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AACBF73-31F2-44E7-83F4-A5332D05CD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Kementerian Dalam Negeri Republik Indonesia, 2011</a:t>
            </a:r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132FE8-F36E-44E9-81A9-A1BF22E83B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lvl1pPr>
              <a:defRPr b="1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Kementerian Dalam Negeri Republik Indonesia, 2011</a:t>
            </a:r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CFB691-ABC9-456F-AAE6-577A03B0A3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Kementerian Dalam Negeri Republik Indonesia,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304AD0-722C-4E40-B8A2-576C1111A3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kumimoji="0" lang="en-US"/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Kementerian Dalam Negeri Republik Indonesia, 2011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1B928AC-F9FB-41A4-83EE-C071245263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Kementerian Dalam Negeri Republik Indonesia, 2011</a:t>
            </a:r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FB5FE8-4EF5-4A3D-BF01-63BC10EF6A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kumimoji="0" lang="en-US"/>
          </a:p>
        </p:txBody>
      </p:sp>
      <p:sp>
        <p:nvSpPr>
          <p:cNvPr id="6" name="Round Single Corner Rectangle 5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Kementerian Dalam Negeri Republik Indonesia, 2011</a:t>
            </a: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C8CAE6D-5580-4C95-8366-3B9DA7593B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Kementerian Dalam Negeri Republik Indonesia, 2011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B88E43-82C6-487F-A045-CDF629847F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Kementerian Dalam Negeri Republik Indonesia, 2011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0D5EAB-3C4B-48D9-9823-D395B301CD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55" name="Text Placeholder 3"/>
          <p:cNvSpPr>
            <a:spLocks noGrp="1"/>
          </p:cNvSpPr>
          <p:nvPr>
            <p:ph type="body" idx="1"/>
          </p:nvPr>
        </p:nvSpPr>
        <p:spPr bwMode="auto">
          <a:xfrm>
            <a:off x="503238" y="530225"/>
            <a:ext cx="8183562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r>
              <a:rPr lang="en-US"/>
              <a:t>Kementerian Dalam Negeri Republik Indonesia,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fld id="{1F527A08-62ED-462A-BA40-61F62C3F45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08" r:id="rId1"/>
    <p:sldLayoutId id="2147484201" r:id="rId2"/>
    <p:sldLayoutId id="2147484209" r:id="rId3"/>
    <p:sldLayoutId id="2147484202" r:id="rId4"/>
    <p:sldLayoutId id="2147484203" r:id="rId5"/>
    <p:sldLayoutId id="2147484204" r:id="rId6"/>
    <p:sldLayoutId id="2147484210" r:id="rId7"/>
    <p:sldLayoutId id="2147484205" r:id="rId8"/>
    <p:sldLayoutId id="2147484211" r:id="rId9"/>
    <p:sldLayoutId id="2147484206" r:id="rId10"/>
    <p:sldLayoutId id="2147484207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FF8D3E"/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9pPr>
      <a:extLst/>
    </p:titleStyle>
    <p:bodyStyle>
      <a:lvl1pPr marL="265113" indent="-265113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itchFamily="34" charset="0"/>
        <a:buChar char="◦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5813" indent="-182563" algn="l" rtl="0" eaLnBrk="0" fontAlgn="base" hangingPunct="0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itchFamily="18" charset="2"/>
        <a:buChar char="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3938" indent="-182563" algn="l" rtl="0" eaLnBrk="0" fontAlgn="base" hangingPunct="0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itchFamily="34" charset="0"/>
        <a:buChar char="◦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79525" indent="-182563" algn="l" rtl="0" eaLnBrk="0" fontAlgn="base" hangingPunct="0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1.bin"/><Relationship Id="rId4" Type="http://schemas.openxmlformats.org/officeDocument/2006/relationships/image" Target="../media/image5.gi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 txBox="1">
            <a:spLocks/>
          </p:cNvSpPr>
          <p:nvPr/>
        </p:nvSpPr>
        <p:spPr bwMode="auto">
          <a:xfrm>
            <a:off x="0" y="1036638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 i="1">
                <a:latin typeface="Tw Cen MT" pitchFamily="34" charset="0"/>
              </a:rPr>
              <a:t>R</a:t>
            </a:r>
            <a:r>
              <a:rPr lang="id-ID" sz="3200" b="1" i="1">
                <a:latin typeface="Tw Cen MT" pitchFamily="34" charset="0"/>
              </a:rPr>
              <a:t>APAT </a:t>
            </a:r>
            <a:r>
              <a:rPr lang="en-US" sz="3200" b="1" i="1">
                <a:latin typeface="Tw Cen MT" pitchFamily="34" charset="0"/>
              </a:rPr>
              <a:t>KOORDINASI</a:t>
            </a:r>
            <a:endParaRPr lang="id-ID" sz="3200" b="1" i="1">
              <a:latin typeface="Tw Cen MT" pitchFamily="34" charset="0"/>
            </a:endParaRPr>
          </a:p>
          <a:p>
            <a:pPr algn="ctr"/>
            <a:r>
              <a:rPr lang="id-ID" sz="3200" b="1" i="1">
                <a:latin typeface="Tw Cen MT" pitchFamily="34" charset="0"/>
              </a:rPr>
              <a:t>SELEKSI PENERIMAAN CALON PRAJA IPDN</a:t>
            </a:r>
          </a:p>
          <a:p>
            <a:pPr algn="ctr"/>
            <a:r>
              <a:rPr lang="id-ID" sz="3200" b="1" i="1">
                <a:latin typeface="Tw Cen MT" pitchFamily="34" charset="0"/>
              </a:rPr>
              <a:t>TAHUN 201</a:t>
            </a:r>
            <a:r>
              <a:rPr lang="en-US" sz="3200" b="1" i="1">
                <a:latin typeface="Tw Cen MT" pitchFamily="34" charset="0"/>
              </a:rPr>
              <a:t>4</a:t>
            </a:r>
            <a:endParaRPr lang="en-US" sz="3200" b="1">
              <a:latin typeface="Tw Cen MT" pitchFamily="34" charset="0"/>
            </a:endParaRP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-14288" y="442887"/>
            <a:ext cx="9158288" cy="523877"/>
            <a:chOff x="-14288" y="396873"/>
            <a:chExt cx="9158288" cy="523877"/>
          </a:xfrm>
          <a:effectLst>
            <a:outerShdw blurRad="50800" dist="38100" dir="2700000" algn="tl" rotWithShape="0">
              <a:srgbClr val="FF0000">
                <a:alpha val="40000"/>
              </a:srgbClr>
            </a:outerShdw>
          </a:effectLst>
        </p:grpSpPr>
        <p:grpSp>
          <p:nvGrpSpPr>
            <p:cNvPr id="3" name="Group 15"/>
            <p:cNvGrpSpPr>
              <a:grpSpLocks/>
            </p:cNvGrpSpPr>
            <p:nvPr/>
          </p:nvGrpSpPr>
          <p:grpSpPr bwMode="auto">
            <a:xfrm>
              <a:off x="-14288" y="396873"/>
              <a:ext cx="9158288" cy="376239"/>
              <a:chOff x="0" y="1828839"/>
              <a:chExt cx="9144000" cy="304855"/>
            </a:xfrm>
          </p:grpSpPr>
          <p:sp>
            <p:nvSpPr>
              <p:cNvPr id="26" name="Rectangle 25"/>
              <p:cNvSpPr/>
              <p:nvPr/>
            </p:nvSpPr>
            <p:spPr>
              <a:xfrm>
                <a:off x="0" y="1828839"/>
                <a:ext cx="9144000" cy="153070"/>
              </a:xfrm>
              <a:prstGeom prst="rect">
                <a:avLst/>
              </a:prstGeom>
              <a:solidFill>
                <a:srgbClr val="FF0000"/>
              </a:solidFill>
              <a:ln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th-TH"/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0" y="1981910"/>
                <a:ext cx="9144000" cy="151784"/>
              </a:xfrm>
              <a:prstGeom prst="rect">
                <a:avLst/>
              </a:prstGeom>
              <a:solidFill>
                <a:schemeClr val="bg1"/>
              </a:solidFill>
              <a:ln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th-TH"/>
              </a:p>
            </p:txBody>
          </p:sp>
        </p:grpSp>
        <p:sp>
          <p:nvSpPr>
            <p:cNvPr id="21" name="Rectangle 2"/>
            <p:cNvSpPr txBox="1">
              <a:spLocks noChangeArrowheads="1"/>
            </p:cNvSpPr>
            <p:nvPr/>
          </p:nvSpPr>
          <p:spPr bwMode="auto">
            <a:xfrm>
              <a:off x="1066800" y="539750"/>
              <a:ext cx="6400799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 algn="ctr">
                <a:lnSpc>
                  <a:spcPct val="90000"/>
                </a:lnSpc>
                <a:spcBef>
                  <a:spcPct val="20000"/>
                </a:spcBef>
                <a:buFont typeface="Wingdings" pitchFamily="2" charset="2"/>
                <a:buNone/>
                <a:defRPr/>
              </a:pPr>
              <a:r>
                <a:rPr lang="en-US" sz="1550" dirty="0">
                  <a:solidFill>
                    <a:srgbClr val="000000"/>
                  </a:solidFill>
                  <a:latin typeface="Rockwell Extra Bold" pitchFamily="18" charset="0"/>
                  <a:ea typeface="Verdana" pitchFamily="34" charset="0"/>
                  <a:cs typeface="Verdana" pitchFamily="34" charset="0"/>
                </a:rPr>
                <a:t>BADAN KEPEGAWAIAN DAERAH PROVINSI JAWA TIMUR</a:t>
              </a:r>
              <a:endParaRPr lang="en-US" sz="1800" dirty="0">
                <a:solidFill>
                  <a:srgbClr val="000000"/>
                </a:solidFill>
                <a:latin typeface="Rockwell Extra Bold" pitchFamily="18" charset="0"/>
                <a:ea typeface="Verdana" pitchFamily="34" charset="0"/>
                <a:cs typeface="Verdana" pitchFamily="34" charset="0"/>
              </a:endParaRPr>
            </a:p>
          </p:txBody>
        </p:sp>
      </p:grpSp>
      <p:sp>
        <p:nvSpPr>
          <p:cNvPr id="17" name="Subtitle 2"/>
          <p:cNvSpPr txBox="1">
            <a:spLocks/>
          </p:cNvSpPr>
          <p:nvPr/>
        </p:nvSpPr>
        <p:spPr>
          <a:xfrm>
            <a:off x="685800" y="4803775"/>
            <a:ext cx="8153400" cy="9906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buClr>
                <a:schemeClr val="hlink"/>
              </a:buClr>
              <a:defRPr/>
            </a:pPr>
            <a:endParaRPr lang="en-US" sz="1800" b="1" kern="0" dirty="0">
              <a:latin typeface="Tw Cen MT" pitchFamily="34" charset="0"/>
              <a:cs typeface="+mn-cs"/>
            </a:endParaRPr>
          </a:p>
        </p:txBody>
      </p:sp>
      <p:sp>
        <p:nvSpPr>
          <p:cNvPr id="20" name="Rectangle 103"/>
          <p:cNvSpPr>
            <a:spLocks noChangeArrowheads="1"/>
          </p:cNvSpPr>
          <p:nvPr/>
        </p:nvSpPr>
        <p:spPr bwMode="auto">
          <a:xfrm>
            <a:off x="0" y="5742951"/>
            <a:ext cx="9144032" cy="40011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dirty="0">
                <a:solidFill>
                  <a:schemeClr val="bg1"/>
                </a:solidFill>
                <a:latin typeface="Tw Cen MT" pitchFamily="34" charset="0"/>
              </a:rPr>
              <a:t>Surabaya</a:t>
            </a:r>
            <a:r>
              <a:rPr lang="id-ID" sz="2000" b="1" dirty="0">
                <a:solidFill>
                  <a:schemeClr val="bg1"/>
                </a:solidFill>
                <a:latin typeface="Tw Cen MT" pitchFamily="34" charset="0"/>
              </a:rPr>
              <a:t>, </a:t>
            </a:r>
            <a:r>
              <a:rPr lang="en-US" sz="2000" b="1" dirty="0">
                <a:solidFill>
                  <a:schemeClr val="bg1"/>
                </a:solidFill>
                <a:latin typeface="Tw Cen MT" pitchFamily="34" charset="0"/>
              </a:rPr>
              <a:t>21 </a:t>
            </a:r>
            <a:r>
              <a:rPr lang="en-US" sz="2000" b="1" dirty="0" err="1">
                <a:solidFill>
                  <a:schemeClr val="bg1"/>
                </a:solidFill>
                <a:latin typeface="Tw Cen MT" pitchFamily="34" charset="0"/>
              </a:rPr>
              <a:t>Agustus</a:t>
            </a:r>
            <a:r>
              <a:rPr lang="en-US" sz="2000" b="1" dirty="0">
                <a:solidFill>
                  <a:schemeClr val="bg1"/>
                </a:solidFill>
                <a:latin typeface="Tw Cen MT" pitchFamily="34" charset="0"/>
              </a:rPr>
              <a:t> </a:t>
            </a:r>
            <a:r>
              <a:rPr lang="en-US" sz="2000" b="1" dirty="0">
                <a:solidFill>
                  <a:schemeClr val="bg1"/>
                </a:solidFill>
                <a:latin typeface="Tw Cen MT" pitchFamily="34" charset="0"/>
              </a:rPr>
              <a:t>2014</a:t>
            </a:r>
          </a:p>
        </p:txBody>
      </p:sp>
      <p:sp>
        <p:nvSpPr>
          <p:cNvPr id="18" name="AutoShape 3"/>
          <p:cNvSpPr>
            <a:spLocks noChangeArrowheads="1"/>
          </p:cNvSpPr>
          <p:nvPr/>
        </p:nvSpPr>
        <p:spPr bwMode="auto">
          <a:xfrm>
            <a:off x="15875" y="228600"/>
            <a:ext cx="152400" cy="6629400"/>
          </a:xfrm>
          <a:prstGeom prst="triangle">
            <a:avLst>
              <a:gd name="adj" fmla="val 50000"/>
            </a:avLst>
          </a:prstGeom>
          <a:solidFill>
            <a:srgbClr val="000000"/>
          </a:solidFill>
          <a:ln w="2857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none" anchor="ctr"/>
          <a:lstStyle/>
          <a:p>
            <a:pPr>
              <a:defRPr/>
            </a:pPr>
            <a:endParaRPr lang="id-ID">
              <a:latin typeface="Tw Cen MT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38200" y="2971800"/>
            <a:ext cx="7620000" cy="2616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457200" indent="-457200" algn="just">
              <a:buSzPct val="100000"/>
              <a:buFont typeface="+mj-lt"/>
              <a:buAutoNum type="arabicPeriod"/>
              <a:defRPr/>
            </a:pPr>
            <a:r>
              <a:rPr lang="en-US" sz="2000" dirty="0" err="1"/>
              <a:t>Seleksi</a:t>
            </a:r>
            <a:r>
              <a:rPr lang="en-US" sz="2000" dirty="0"/>
              <a:t> </a:t>
            </a:r>
            <a:r>
              <a:rPr lang="en-US" sz="2000" dirty="0" err="1"/>
              <a:t>Penerimaan</a:t>
            </a:r>
            <a:r>
              <a:rPr lang="en-US" sz="2000" dirty="0"/>
              <a:t> </a:t>
            </a:r>
            <a:r>
              <a:rPr lang="en-US" sz="2000" dirty="0" err="1"/>
              <a:t>Calon</a:t>
            </a:r>
            <a:r>
              <a:rPr lang="en-US" sz="2000" dirty="0"/>
              <a:t> </a:t>
            </a:r>
            <a:r>
              <a:rPr lang="en-US" sz="2000" dirty="0" err="1"/>
              <a:t>Praja</a:t>
            </a:r>
            <a:r>
              <a:rPr lang="en-US" sz="2000" dirty="0"/>
              <a:t> IPDN </a:t>
            </a:r>
            <a:r>
              <a:rPr lang="en-US" sz="2000" dirty="0" err="1"/>
              <a:t>Tahun</a:t>
            </a:r>
            <a:r>
              <a:rPr lang="en-US" sz="2000" dirty="0"/>
              <a:t> 2014 </a:t>
            </a:r>
            <a:r>
              <a:rPr lang="en-US" sz="2000" dirty="0" err="1"/>
              <a:t>adalah</a:t>
            </a:r>
            <a:r>
              <a:rPr lang="en-US" sz="2000" dirty="0"/>
              <a:t> </a:t>
            </a:r>
            <a:r>
              <a:rPr lang="en-US" sz="2000" dirty="0" err="1"/>
              <a:t>penerimaan</a:t>
            </a:r>
            <a:r>
              <a:rPr lang="en-US" sz="2000" dirty="0"/>
              <a:t> </a:t>
            </a:r>
            <a:r>
              <a:rPr lang="en-US" sz="2000" dirty="0" err="1"/>
              <a:t>Praja</a:t>
            </a:r>
            <a:r>
              <a:rPr lang="en-US" sz="2000" dirty="0"/>
              <a:t> IPDN, </a:t>
            </a:r>
            <a:r>
              <a:rPr lang="en-US" sz="2000" dirty="0" err="1"/>
              <a:t>bukan</a:t>
            </a:r>
            <a:r>
              <a:rPr lang="en-US" sz="2000" dirty="0"/>
              <a:t> </a:t>
            </a:r>
            <a:r>
              <a:rPr lang="en-US" sz="2000" dirty="0" err="1"/>
              <a:t>penerimaan</a:t>
            </a:r>
            <a:r>
              <a:rPr lang="en-US" sz="2000" dirty="0"/>
              <a:t> CPNS </a:t>
            </a:r>
            <a:r>
              <a:rPr lang="en-US" sz="2000" dirty="0" err="1"/>
              <a:t>Praja</a:t>
            </a:r>
            <a:r>
              <a:rPr lang="en-US" sz="2000" dirty="0"/>
              <a:t> IPDN; </a:t>
            </a:r>
            <a:endParaRPr lang="id-ID" sz="2000" dirty="0"/>
          </a:p>
          <a:p>
            <a:pPr marL="457200" indent="-457200" algn="just">
              <a:buSzPct val="100000"/>
              <a:buFontTx/>
              <a:buAutoNum type="arabicPeriod" startAt="2"/>
              <a:defRPr/>
            </a:pPr>
            <a:r>
              <a:rPr lang="en-US" sz="2000" dirty="0" err="1"/>
              <a:t>Seleksi</a:t>
            </a:r>
            <a:r>
              <a:rPr lang="en-US" sz="2000" dirty="0"/>
              <a:t> </a:t>
            </a:r>
            <a:r>
              <a:rPr lang="en-US" sz="2000" dirty="0" err="1"/>
              <a:t>Penerimaan</a:t>
            </a:r>
            <a:r>
              <a:rPr lang="en-US" sz="2000" dirty="0"/>
              <a:t> </a:t>
            </a:r>
            <a:r>
              <a:rPr lang="en-US" sz="2000" dirty="0" err="1"/>
              <a:t>Calon</a:t>
            </a:r>
            <a:r>
              <a:rPr lang="en-US" sz="2000" dirty="0"/>
              <a:t> </a:t>
            </a:r>
            <a:r>
              <a:rPr lang="en-US" sz="2000" dirty="0" err="1"/>
              <a:t>Praja</a:t>
            </a:r>
            <a:r>
              <a:rPr lang="en-US" sz="2000" dirty="0"/>
              <a:t> IPDN </a:t>
            </a:r>
            <a:r>
              <a:rPr lang="en-US" sz="2000" dirty="0" err="1"/>
              <a:t>menggunakan</a:t>
            </a:r>
            <a:r>
              <a:rPr lang="en-US" sz="2000" dirty="0"/>
              <a:t> media </a:t>
            </a:r>
            <a:r>
              <a:rPr lang="en-US" sz="2000" dirty="0" err="1"/>
              <a:t>sebagaimana</a:t>
            </a:r>
            <a:r>
              <a:rPr lang="en-US" sz="2000" dirty="0"/>
              <a:t> yang </a:t>
            </a:r>
            <a:r>
              <a:rPr lang="en-US" sz="2000" dirty="0" err="1"/>
              <a:t>digunakan</a:t>
            </a:r>
            <a:r>
              <a:rPr lang="en-US" sz="2000" dirty="0"/>
              <a:t> </a:t>
            </a:r>
            <a:r>
              <a:rPr lang="en-US" sz="2000" dirty="0" err="1"/>
              <a:t>penerimaan</a:t>
            </a:r>
            <a:r>
              <a:rPr lang="en-US" sz="2000" dirty="0"/>
              <a:t> CPNS </a:t>
            </a:r>
            <a:r>
              <a:rPr lang="en-US" sz="2000" dirty="0" err="1"/>
              <a:t>Reguler</a:t>
            </a:r>
            <a:r>
              <a:rPr lang="en-US" sz="2000" dirty="0"/>
              <a:t>;</a:t>
            </a:r>
          </a:p>
          <a:p>
            <a:pPr marL="457200" indent="-457200" algn="just">
              <a:buSzPct val="100000"/>
              <a:buFontTx/>
              <a:buAutoNum type="arabicPeriod" startAt="2"/>
              <a:defRPr/>
            </a:pPr>
            <a:r>
              <a:rPr lang="en-US" sz="2000" dirty="0" err="1"/>
              <a:t>Calon</a:t>
            </a:r>
            <a:r>
              <a:rPr lang="en-US" sz="2000" dirty="0"/>
              <a:t> </a:t>
            </a:r>
            <a:r>
              <a:rPr lang="en-US" sz="2000" dirty="0" err="1"/>
              <a:t>Praja</a:t>
            </a:r>
            <a:r>
              <a:rPr lang="en-US" sz="2000" dirty="0"/>
              <a:t> IPDN, </a:t>
            </a:r>
            <a:r>
              <a:rPr lang="en-US" sz="2000" dirty="0" err="1"/>
              <a:t>setelah</a:t>
            </a:r>
            <a:r>
              <a:rPr lang="en-US" sz="2000" dirty="0"/>
              <a:t> </a:t>
            </a:r>
            <a:r>
              <a:rPr lang="en-US" sz="2000" dirty="0" err="1"/>
              <a:t>dinyatakan</a:t>
            </a:r>
            <a:r>
              <a:rPr lang="en-US" sz="2000" dirty="0"/>
              <a:t> lulus </a:t>
            </a:r>
            <a:r>
              <a:rPr lang="en-US" sz="2000" dirty="0" err="1"/>
              <a:t>pendidikan</a:t>
            </a:r>
            <a:r>
              <a:rPr lang="en-US" sz="2000" dirty="0"/>
              <a:t> </a:t>
            </a:r>
            <a:r>
              <a:rPr lang="en-US" sz="2000" dirty="0" err="1"/>
              <a:t>baik</a:t>
            </a:r>
            <a:r>
              <a:rPr lang="en-US" sz="2000" dirty="0"/>
              <a:t> diploma IV ( D-IV) </a:t>
            </a:r>
            <a:r>
              <a:rPr lang="en-US" sz="2000" dirty="0" err="1"/>
              <a:t>maupun</a:t>
            </a:r>
            <a:r>
              <a:rPr lang="en-US" sz="2000" dirty="0"/>
              <a:t> Strata 1 ( S-1), </a:t>
            </a:r>
            <a:r>
              <a:rPr lang="en-US" sz="2000" dirty="0" err="1"/>
              <a:t>akan</a:t>
            </a:r>
            <a:r>
              <a:rPr lang="en-US" sz="2000" dirty="0"/>
              <a:t> </a:t>
            </a:r>
            <a:r>
              <a:rPr lang="en-US" sz="2000" dirty="0" err="1"/>
              <a:t>diberikan</a:t>
            </a:r>
            <a:r>
              <a:rPr lang="en-US" sz="2000" dirty="0"/>
              <a:t> </a:t>
            </a:r>
            <a:r>
              <a:rPr lang="en-US" sz="2000" dirty="0" err="1"/>
              <a:t>haknya</a:t>
            </a:r>
            <a:r>
              <a:rPr lang="en-US" sz="2000" dirty="0"/>
              <a:t> </a:t>
            </a:r>
            <a:r>
              <a:rPr lang="en-US" sz="2000" dirty="0" err="1"/>
              <a:t>sebagai</a:t>
            </a:r>
            <a:r>
              <a:rPr lang="en-US" sz="2000" dirty="0"/>
              <a:t> CPNS;</a:t>
            </a:r>
          </a:p>
          <a:p>
            <a:pPr>
              <a:defRPr/>
            </a:pPr>
            <a:endParaRPr lang="en-US" sz="2000" dirty="0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4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Content Placeholder 10"/>
          <p:cNvSpPr>
            <a:spLocks noGrp="1"/>
          </p:cNvSpPr>
          <p:nvPr>
            <p:ph idx="1"/>
          </p:nvPr>
        </p:nvSpPr>
        <p:spPr>
          <a:xfrm>
            <a:off x="350838" y="1122363"/>
            <a:ext cx="8412162" cy="4876800"/>
          </a:xfrm>
        </p:spPr>
        <p:txBody>
          <a:bodyPr/>
          <a:lstStyle/>
          <a:p>
            <a:pPr marL="457200" indent="-457200" algn="just">
              <a:buClrTx/>
              <a:buSzPct val="100000"/>
              <a:buFont typeface="Wingdings 2" pitchFamily="18" charset="2"/>
              <a:buNone/>
            </a:pPr>
            <a:r>
              <a:rPr lang="en-US" sz="2100" smtClean="0"/>
              <a:t>4. Seleksi Penerimaan Calon Praja IPDN Tahun 2014</a:t>
            </a:r>
            <a:r>
              <a:rPr lang="id-ID" sz="2100" smtClean="0"/>
              <a:t> telah mengacu  pada Permendagri No. 40 Tahun 2014 tentang Standar Operasional Prosedur Seleksi Penerimaan Calon Praja IPDN;</a:t>
            </a:r>
            <a:endParaRPr lang="en-US" sz="2100" smtClean="0"/>
          </a:p>
          <a:p>
            <a:pPr marL="457200" indent="-457200" algn="just">
              <a:buClrTx/>
              <a:buSzPct val="100000"/>
              <a:buFont typeface="Wingdings 2" pitchFamily="18" charset="2"/>
              <a:buNone/>
            </a:pPr>
            <a:endParaRPr lang="en-US" sz="2100" smtClean="0"/>
          </a:p>
          <a:p>
            <a:pPr marL="457200" indent="-457200" algn="just">
              <a:buClrTx/>
              <a:buSzPct val="100000"/>
              <a:buFont typeface="Wingdings 2" pitchFamily="18" charset="2"/>
              <a:buNone/>
            </a:pPr>
            <a:r>
              <a:rPr lang="en-US" sz="2100" smtClean="0"/>
              <a:t>5. </a:t>
            </a:r>
            <a:r>
              <a:rPr lang="id-ID" sz="2100" smtClean="0"/>
              <a:t>Pelaksanaan Tes Kesehatan dilaksanakan terlebih dahulu/terpisah dengan Tes Kesamaptaan. Peserta yang Lulus Tes Kesehatan berhak mengikuti Tes Kesamaptaan;</a:t>
            </a:r>
            <a:endParaRPr lang="en-US" sz="2100" smtClean="0"/>
          </a:p>
          <a:p>
            <a:pPr marL="457200" indent="-457200" algn="just">
              <a:buClrTx/>
              <a:buSzPct val="100000"/>
              <a:buFont typeface="Wingdings 2" pitchFamily="18" charset="2"/>
              <a:buNone/>
            </a:pPr>
            <a:endParaRPr lang="id-ID" sz="2100" smtClean="0"/>
          </a:p>
          <a:p>
            <a:pPr marL="457200" indent="-457200" algn="just">
              <a:buClrTx/>
              <a:buSzPct val="100000"/>
              <a:buFont typeface="Wingdings 2" pitchFamily="18" charset="2"/>
              <a:buNone/>
            </a:pPr>
            <a:r>
              <a:rPr lang="en-US" sz="2100" smtClean="0"/>
              <a:t>6.</a:t>
            </a:r>
            <a:r>
              <a:rPr lang="id-ID" sz="2100" smtClean="0"/>
              <a:t>Pelaksanaan Tes Kompetensi Dasar menggunakan sistem Computer Asissted Test (CAT)</a:t>
            </a:r>
          </a:p>
          <a:p>
            <a:pPr marL="457200" indent="-457200" algn="just">
              <a:buClrTx/>
              <a:buSzPct val="100000"/>
              <a:buFont typeface="Verdana" pitchFamily="34" charset="0"/>
              <a:buAutoNum type="arabicPeriod"/>
            </a:pPr>
            <a:endParaRPr lang="id-ID" sz="2100" smtClean="0"/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0" name="Content Placeholder 10"/>
          <p:cNvSpPr>
            <a:spLocks noGrp="1"/>
          </p:cNvSpPr>
          <p:nvPr>
            <p:ph idx="1"/>
          </p:nvPr>
        </p:nvSpPr>
        <p:spPr>
          <a:xfrm>
            <a:off x="381000" y="1143000"/>
            <a:ext cx="8412163" cy="4876800"/>
          </a:xfrm>
        </p:spPr>
        <p:txBody>
          <a:bodyPr/>
          <a:lstStyle/>
          <a:p>
            <a:pPr>
              <a:buFont typeface="Wingdings 2" pitchFamily="18" charset="2"/>
              <a:buNone/>
              <a:defRPr/>
            </a:pPr>
            <a:endParaRPr lang="id-ID" sz="1600" b="1" dirty="0" smtClean="0"/>
          </a:p>
          <a:p>
            <a:pPr algn="just">
              <a:buFont typeface="Wingdings 2" pitchFamily="18" charset="2"/>
              <a:buNone/>
              <a:defRPr/>
            </a:pPr>
            <a:r>
              <a:rPr lang="id-ID" sz="1600" dirty="0" smtClean="0"/>
              <a:t>	</a:t>
            </a:r>
            <a:r>
              <a:rPr lang="id-ID" sz="1800" dirty="0" smtClean="0"/>
              <a:t>Standar Operasional Prosedur (SOP) Seleksi Penerimaan Calon Praja Institut Pemerintahan Dalam Negeri meliputi:</a:t>
            </a:r>
            <a:endParaRPr lang="id-ID" sz="1600" dirty="0" smtClean="0"/>
          </a:p>
          <a:p>
            <a:pPr lvl="2" algn="just">
              <a:buClrTx/>
              <a:buFont typeface="Wingdings" pitchFamily="2" charset="2"/>
              <a:buChar char="Ø"/>
              <a:defRPr/>
            </a:pPr>
            <a:r>
              <a:rPr lang="id-ID" sz="1800" dirty="0" smtClean="0"/>
              <a:t>Penyusunan Kebutuhan Calon Praja IPDN;</a:t>
            </a:r>
          </a:p>
          <a:p>
            <a:pPr lvl="2" algn="just">
              <a:buClrTx/>
              <a:buFont typeface="Wingdings" pitchFamily="2" charset="2"/>
              <a:buChar char="Ø"/>
              <a:defRPr/>
            </a:pPr>
            <a:r>
              <a:rPr lang="id-ID" sz="1800" dirty="0" smtClean="0"/>
              <a:t>Pendaftaran Seleksi Penerimaan Calon Praja IPDN;</a:t>
            </a:r>
          </a:p>
          <a:p>
            <a:pPr lvl="2" algn="just">
              <a:buClrTx/>
              <a:buFont typeface="Wingdings" pitchFamily="2" charset="2"/>
              <a:buChar char="Ø"/>
              <a:defRPr/>
            </a:pPr>
            <a:r>
              <a:rPr lang="id-ID" sz="1800" dirty="0" smtClean="0"/>
              <a:t>Seleksi Administrasi;</a:t>
            </a:r>
          </a:p>
          <a:p>
            <a:pPr lvl="2" algn="just">
              <a:buClrTx/>
              <a:buFont typeface="Wingdings" pitchFamily="2" charset="2"/>
              <a:buChar char="Ø"/>
              <a:defRPr/>
            </a:pPr>
            <a:r>
              <a:rPr lang="id-ID" sz="1800" dirty="0" smtClean="0"/>
              <a:t>Tes Psikologi dan Tes Integritas;</a:t>
            </a:r>
          </a:p>
          <a:p>
            <a:pPr lvl="2" algn="just">
              <a:buClrTx/>
              <a:buFont typeface="Wingdings" pitchFamily="2" charset="2"/>
              <a:buChar char="Ø"/>
              <a:defRPr/>
            </a:pPr>
            <a:r>
              <a:rPr lang="id-ID" sz="1800" dirty="0" smtClean="0"/>
              <a:t>Tes </a:t>
            </a:r>
            <a:r>
              <a:rPr lang="en-US" sz="1800" dirty="0" err="1" smtClean="0"/>
              <a:t>Kesamaptaan</a:t>
            </a:r>
            <a:r>
              <a:rPr lang="en-US" sz="1800" dirty="0" smtClean="0"/>
              <a:t> </a:t>
            </a:r>
            <a:r>
              <a:rPr lang="en-US" sz="1800" dirty="0" err="1" smtClean="0"/>
              <a:t>dan</a:t>
            </a:r>
            <a:r>
              <a:rPr lang="en-US" sz="1800" dirty="0" smtClean="0"/>
              <a:t> </a:t>
            </a:r>
            <a:r>
              <a:rPr lang="en-US" sz="1800" dirty="0" err="1" smtClean="0"/>
              <a:t>Kesehatan</a:t>
            </a:r>
            <a:r>
              <a:rPr lang="id-ID" sz="1800" dirty="0" smtClean="0"/>
              <a:t> Provinsi;</a:t>
            </a:r>
          </a:p>
          <a:p>
            <a:pPr lvl="2" algn="just">
              <a:buClrTx/>
              <a:buFont typeface="Wingdings" pitchFamily="2" charset="2"/>
              <a:buChar char="Ø"/>
              <a:defRPr/>
            </a:pPr>
            <a:r>
              <a:rPr lang="id-ID" sz="1800" dirty="0" smtClean="0"/>
              <a:t>Tes Kompetensi Dasar;</a:t>
            </a:r>
          </a:p>
          <a:p>
            <a:pPr lvl="2" algn="just">
              <a:buClrTx/>
              <a:buFont typeface="Wingdings" pitchFamily="2" charset="2"/>
              <a:buChar char="Ø"/>
              <a:defRPr/>
            </a:pPr>
            <a:r>
              <a:rPr lang="id-ID" sz="1800" dirty="0" smtClean="0"/>
              <a:t>Pantukhir Tahap I;</a:t>
            </a:r>
          </a:p>
          <a:p>
            <a:pPr lvl="2" algn="just">
              <a:buClrTx/>
              <a:buFont typeface="Wingdings" pitchFamily="2" charset="2"/>
              <a:buChar char="Ø"/>
              <a:defRPr/>
            </a:pPr>
            <a:r>
              <a:rPr lang="id-ID" sz="1800" dirty="0" smtClean="0"/>
              <a:t>Pantukhir Tahap II;</a:t>
            </a:r>
          </a:p>
          <a:p>
            <a:pPr lvl="2" algn="just">
              <a:buClrTx/>
              <a:buFont typeface="Wingdings" pitchFamily="2" charset="2"/>
              <a:buChar char="Ø"/>
              <a:defRPr/>
            </a:pPr>
            <a:r>
              <a:rPr lang="id-ID" sz="1800" dirty="0" smtClean="0"/>
              <a:t>Penyerahan Calon Praja IPDN;</a:t>
            </a:r>
          </a:p>
          <a:p>
            <a:pPr lvl="2" algn="just">
              <a:buClrTx/>
              <a:buFont typeface="Wingdings" pitchFamily="2" charset="2"/>
              <a:buChar char="Ø"/>
              <a:defRPr/>
            </a:pPr>
            <a:r>
              <a:rPr lang="en-US" sz="1800" dirty="0" err="1" smtClean="0"/>
              <a:t>Penanganan</a:t>
            </a:r>
            <a:r>
              <a:rPr lang="en-US" sz="1800" dirty="0" smtClean="0"/>
              <a:t> </a:t>
            </a:r>
            <a:r>
              <a:rPr lang="id-ID" sz="1800" dirty="0" smtClean="0"/>
              <a:t>Pengaduan Masyarakat</a:t>
            </a:r>
          </a:p>
          <a:p>
            <a:pPr marL="457200" indent="-457200" algn="just">
              <a:buClrTx/>
              <a:buSzPct val="100000"/>
              <a:buFont typeface="Wingdings 2" pitchFamily="18" charset="2"/>
              <a:buNone/>
              <a:defRPr/>
            </a:pPr>
            <a:endParaRPr lang="id-ID" sz="1600" dirty="0" smtClean="0"/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69672"/>
            <a:ext cx="9144000" cy="920928"/>
          </a:xfrm>
          <a:prstGeom prst="rect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d-ID" i="1" dirty="0">
                <a:solidFill>
                  <a:schemeClr val="bg1"/>
                </a:solidFill>
                <a:latin typeface="Tw Cen MT" pitchFamily="34" charset="0"/>
              </a:rPr>
              <a:t>TES KOMPETENSI DASAR DENGAN MENGGUNAKAN</a:t>
            </a:r>
          </a:p>
          <a:p>
            <a:pPr algn="ctr">
              <a:defRPr/>
            </a:pPr>
            <a:r>
              <a:rPr lang="id-ID" i="1" dirty="0">
                <a:solidFill>
                  <a:schemeClr val="bg1"/>
                </a:solidFill>
                <a:latin typeface="Tw Cen MT" pitchFamily="34" charset="0"/>
              </a:rPr>
              <a:t>SISTEM COMPUTER ASISSTED TEST (CAT)</a:t>
            </a:r>
          </a:p>
        </p:txBody>
      </p:sp>
      <p:sp>
        <p:nvSpPr>
          <p:cNvPr id="11271" name="Content Placeholder 10"/>
          <p:cNvSpPr>
            <a:spLocks noGrp="1"/>
          </p:cNvSpPr>
          <p:nvPr>
            <p:ph idx="1"/>
          </p:nvPr>
        </p:nvSpPr>
        <p:spPr>
          <a:xfrm>
            <a:off x="350838" y="1143000"/>
            <a:ext cx="8412162" cy="4876800"/>
          </a:xfrm>
        </p:spPr>
        <p:txBody>
          <a:bodyPr/>
          <a:lstStyle/>
          <a:p>
            <a:pPr algn="just">
              <a:buFont typeface="Wingdings 2" pitchFamily="18" charset="2"/>
              <a:buNone/>
              <a:defRPr/>
            </a:pPr>
            <a:r>
              <a:rPr lang="id-ID" sz="1600" b="1" dirty="0" smtClean="0"/>
              <a:t>TES KOMPETENSI DASAR</a:t>
            </a:r>
            <a:r>
              <a:rPr lang="en-GB" sz="1600" b="1" dirty="0" smtClean="0"/>
              <a:t> DENGAN SISTEM CAT:</a:t>
            </a:r>
            <a:endParaRPr lang="id-ID" sz="1600" b="1" dirty="0" smtClean="0"/>
          </a:p>
          <a:p>
            <a:pPr algn="just">
              <a:defRPr/>
            </a:pPr>
            <a:r>
              <a:rPr lang="en-US" sz="1800" dirty="0" err="1" smtClean="0"/>
              <a:t>Jumlah</a:t>
            </a:r>
            <a:r>
              <a:rPr lang="en-US" sz="1800" dirty="0" smtClean="0"/>
              <a:t> </a:t>
            </a:r>
            <a:r>
              <a:rPr lang="en-US" sz="1800" dirty="0" err="1" smtClean="0"/>
              <a:t>soal</a:t>
            </a:r>
            <a:r>
              <a:rPr lang="en-US" sz="1800" dirty="0" smtClean="0"/>
              <a:t> 1</a:t>
            </a:r>
            <a:r>
              <a:rPr lang="id-ID" sz="1800" dirty="0" smtClean="0"/>
              <a:t>00;</a:t>
            </a:r>
          </a:p>
          <a:p>
            <a:pPr algn="just">
              <a:buFont typeface="Wingdings 2" pitchFamily="18" charset="2"/>
              <a:buNone/>
              <a:defRPr/>
            </a:pPr>
            <a:r>
              <a:rPr lang="id-ID" sz="1800" dirty="0" smtClean="0"/>
              <a:t>	</a:t>
            </a:r>
            <a:r>
              <a:rPr lang="en-US" sz="1800" dirty="0" smtClean="0"/>
              <a:t>Cara </a:t>
            </a:r>
            <a:r>
              <a:rPr lang="en-US" sz="1800" dirty="0" err="1" smtClean="0"/>
              <a:t>penilaian</a:t>
            </a:r>
            <a:r>
              <a:rPr lang="en-US" sz="1800" dirty="0" smtClean="0"/>
              <a:t>, </a:t>
            </a:r>
            <a:r>
              <a:rPr lang="en-US" sz="1800" dirty="0" err="1" smtClean="0"/>
              <a:t>dengan</a:t>
            </a:r>
            <a:r>
              <a:rPr lang="en-US" sz="1800" dirty="0" smtClean="0"/>
              <a:t> </a:t>
            </a:r>
            <a:r>
              <a:rPr lang="en-US" sz="1800" dirty="0" err="1" smtClean="0"/>
              <a:t>Persentase</a:t>
            </a:r>
            <a:r>
              <a:rPr lang="en-US" sz="1800" dirty="0" smtClean="0"/>
              <a:t>:</a:t>
            </a:r>
            <a:endParaRPr lang="id-ID" sz="1800" dirty="0" smtClean="0"/>
          </a:p>
          <a:p>
            <a:pPr lvl="1" algn="just">
              <a:buFont typeface="Wingdings" pitchFamily="2" charset="2"/>
              <a:buChar char="§"/>
              <a:defRPr/>
            </a:pPr>
            <a:r>
              <a:rPr lang="id-ID" sz="1600" dirty="0" smtClean="0"/>
              <a:t>Tes Wawasan Kebangsaan (TWK)		: </a:t>
            </a:r>
            <a:r>
              <a:rPr lang="en-US" sz="1600" dirty="0" smtClean="0"/>
              <a:t>40% x 175 = 70*)</a:t>
            </a:r>
            <a:endParaRPr lang="id-ID" sz="1600" dirty="0" smtClean="0"/>
          </a:p>
          <a:p>
            <a:pPr lvl="1" algn="just">
              <a:defRPr/>
            </a:pPr>
            <a:r>
              <a:rPr lang="id-ID" sz="1600" dirty="0" smtClean="0"/>
              <a:t>Tes Intelegensi Umum (TIU)			: 50% x 150 = 75*)</a:t>
            </a:r>
          </a:p>
          <a:p>
            <a:pPr lvl="1" algn="just">
              <a:defRPr/>
            </a:pPr>
            <a:r>
              <a:rPr lang="id-ID" sz="1600" dirty="0" smtClean="0"/>
              <a:t>Tes Karakteristik Pribadi (TKP)			: </a:t>
            </a:r>
            <a:r>
              <a:rPr lang="en-US" sz="1600" dirty="0" smtClean="0"/>
              <a:t>60% x 175 = 105*)</a:t>
            </a:r>
            <a:endParaRPr lang="id-ID" sz="1600" dirty="0" smtClean="0"/>
          </a:p>
          <a:p>
            <a:pPr>
              <a:buFont typeface="Wingdings 2" pitchFamily="18" charset="2"/>
              <a:buNone/>
              <a:defRPr/>
            </a:pPr>
            <a:endParaRPr lang="id-ID" sz="1400" dirty="0" smtClean="0"/>
          </a:p>
          <a:p>
            <a:pPr algn="just">
              <a:buFont typeface="Wingdings 2" pitchFamily="18" charset="2"/>
              <a:buNone/>
              <a:defRPr/>
            </a:pPr>
            <a:r>
              <a:rPr lang="en-US" sz="1600" b="1" dirty="0" err="1" smtClean="0"/>
              <a:t>Keterangan</a:t>
            </a:r>
            <a:r>
              <a:rPr lang="en-US" sz="1600" b="1" dirty="0" smtClean="0"/>
              <a:t> :</a:t>
            </a:r>
            <a:endParaRPr lang="id-ID" sz="1600" dirty="0" smtClean="0"/>
          </a:p>
          <a:p>
            <a:pPr algn="just">
              <a:defRPr/>
            </a:pPr>
            <a:r>
              <a:rPr lang="en-GB" sz="1600" dirty="0" err="1" smtClean="0"/>
              <a:t>Setiap</a:t>
            </a:r>
            <a:r>
              <a:rPr lang="id-ID" sz="1600" dirty="0" smtClean="0"/>
              <a:t> soal </a:t>
            </a:r>
            <a:r>
              <a:rPr lang="en-US" sz="1600" dirty="0" smtClean="0"/>
              <a:t>(TWK </a:t>
            </a:r>
            <a:r>
              <a:rPr lang="en-US" sz="1600" dirty="0" err="1" smtClean="0"/>
              <a:t>dan</a:t>
            </a:r>
            <a:r>
              <a:rPr lang="en-US" sz="1600" dirty="0" smtClean="0"/>
              <a:t> TIU) </a:t>
            </a:r>
            <a:r>
              <a:rPr lang="id-ID" sz="1600" dirty="0" smtClean="0"/>
              <a:t>yang</a:t>
            </a:r>
            <a:r>
              <a:rPr lang="en-GB" sz="1600" dirty="0" smtClean="0"/>
              <a:t> </a:t>
            </a:r>
            <a:r>
              <a:rPr lang="en-GB" sz="1600" dirty="0" err="1" smtClean="0"/>
              <a:t>jawaban</a:t>
            </a:r>
            <a:r>
              <a:rPr lang="id-ID" sz="1600" dirty="0" smtClean="0"/>
              <a:t>nya</a:t>
            </a:r>
            <a:r>
              <a:rPr lang="en-GB" sz="1600" dirty="0" smtClean="0"/>
              <a:t> </a:t>
            </a:r>
            <a:r>
              <a:rPr lang="en-GB" sz="1600" dirty="0" err="1" smtClean="0"/>
              <a:t>benar</a:t>
            </a:r>
            <a:r>
              <a:rPr lang="en-GB" sz="1600" dirty="0" smtClean="0"/>
              <a:t> </a:t>
            </a:r>
            <a:r>
              <a:rPr lang="en-GB" sz="1600" dirty="0" err="1" smtClean="0"/>
              <a:t>mendapat</a:t>
            </a:r>
            <a:r>
              <a:rPr lang="en-GB" sz="1600" dirty="0" smtClean="0"/>
              <a:t> </a:t>
            </a:r>
            <a:r>
              <a:rPr lang="en-GB" sz="1600" dirty="0" err="1" smtClean="0"/>
              <a:t>nilai</a:t>
            </a:r>
            <a:r>
              <a:rPr lang="en-GB" sz="1600" dirty="0" smtClean="0"/>
              <a:t> 5</a:t>
            </a:r>
            <a:endParaRPr lang="id-ID" sz="1600" dirty="0" smtClean="0"/>
          </a:p>
          <a:p>
            <a:pPr algn="just">
              <a:defRPr/>
            </a:pPr>
            <a:r>
              <a:rPr lang="en-GB" sz="1600" dirty="0" err="1" smtClean="0"/>
              <a:t>Setiap</a:t>
            </a:r>
            <a:r>
              <a:rPr lang="en-GB" sz="1600" dirty="0" smtClean="0"/>
              <a:t> </a:t>
            </a:r>
            <a:r>
              <a:rPr lang="id-ID" sz="1600" dirty="0" smtClean="0"/>
              <a:t>soal </a:t>
            </a:r>
            <a:r>
              <a:rPr lang="en-US" sz="1600" dirty="0" smtClean="0"/>
              <a:t>(TWK </a:t>
            </a:r>
            <a:r>
              <a:rPr lang="en-US" sz="1600" dirty="0" err="1" smtClean="0"/>
              <a:t>dan</a:t>
            </a:r>
            <a:r>
              <a:rPr lang="en-US" sz="1600" dirty="0" smtClean="0"/>
              <a:t> TIU) </a:t>
            </a:r>
            <a:r>
              <a:rPr lang="id-ID" sz="1600" dirty="0" smtClean="0"/>
              <a:t>yang </a:t>
            </a:r>
            <a:r>
              <a:rPr lang="en-GB" sz="1600" dirty="0" err="1" smtClean="0"/>
              <a:t>jawaban</a:t>
            </a:r>
            <a:r>
              <a:rPr lang="id-ID" sz="1600" dirty="0" smtClean="0"/>
              <a:t>nya</a:t>
            </a:r>
            <a:r>
              <a:rPr lang="en-GB" sz="1600" dirty="0" smtClean="0"/>
              <a:t> </a:t>
            </a:r>
            <a:r>
              <a:rPr lang="en-GB" sz="1600" dirty="0" err="1" smtClean="0"/>
              <a:t>salah</a:t>
            </a:r>
            <a:r>
              <a:rPr lang="en-GB" sz="1600" dirty="0" smtClean="0"/>
              <a:t> </a:t>
            </a:r>
            <a:r>
              <a:rPr lang="en-GB" sz="1600" dirty="0" err="1" smtClean="0"/>
              <a:t>mendapat</a:t>
            </a:r>
            <a:r>
              <a:rPr lang="en-GB" sz="1600" dirty="0" smtClean="0"/>
              <a:t> </a:t>
            </a:r>
            <a:r>
              <a:rPr lang="en-GB" sz="1600" dirty="0" err="1" smtClean="0"/>
              <a:t>nilai</a:t>
            </a:r>
            <a:r>
              <a:rPr lang="en-GB" sz="1600" dirty="0" smtClean="0"/>
              <a:t> 0 </a:t>
            </a:r>
            <a:endParaRPr lang="id-ID" sz="1600" dirty="0" smtClean="0"/>
          </a:p>
          <a:p>
            <a:pPr algn="just">
              <a:defRPr/>
            </a:pPr>
            <a:r>
              <a:rPr lang="en-GB" sz="1600" dirty="0" err="1" smtClean="0"/>
              <a:t>Setiap</a:t>
            </a:r>
            <a:r>
              <a:rPr lang="en-GB" sz="1600" dirty="0" smtClean="0"/>
              <a:t> </a:t>
            </a:r>
            <a:r>
              <a:rPr lang="en-GB" sz="1600" dirty="0" err="1" smtClean="0"/>
              <a:t>Soal</a:t>
            </a:r>
            <a:r>
              <a:rPr lang="en-GB" sz="1600" dirty="0" smtClean="0"/>
              <a:t> TKP </a:t>
            </a:r>
            <a:r>
              <a:rPr lang="en-GB" sz="1600" dirty="0" err="1" smtClean="0"/>
              <a:t>tidak</a:t>
            </a:r>
            <a:r>
              <a:rPr lang="en-GB" sz="1600" dirty="0" smtClean="0"/>
              <a:t> </a:t>
            </a:r>
            <a:r>
              <a:rPr lang="en-GB" sz="1600" dirty="0" err="1" smtClean="0"/>
              <a:t>ada</a:t>
            </a:r>
            <a:r>
              <a:rPr lang="en-GB" sz="1600" dirty="0" smtClean="0"/>
              <a:t> </a:t>
            </a:r>
            <a:r>
              <a:rPr lang="en-GB" sz="1600" dirty="0" err="1" smtClean="0"/>
              <a:t>jawaban</a:t>
            </a:r>
            <a:r>
              <a:rPr lang="en-GB" sz="1600" dirty="0" smtClean="0"/>
              <a:t> </a:t>
            </a:r>
            <a:r>
              <a:rPr lang="en-GB" sz="1600" dirty="0" err="1" smtClean="0"/>
              <a:t>benar</a:t>
            </a:r>
            <a:r>
              <a:rPr lang="en-GB" sz="1600" dirty="0" smtClean="0"/>
              <a:t> </a:t>
            </a:r>
            <a:r>
              <a:rPr lang="en-GB" sz="1600" dirty="0" err="1" smtClean="0"/>
              <a:t>ataupun</a:t>
            </a:r>
            <a:r>
              <a:rPr lang="en-GB" sz="1600" dirty="0" smtClean="0"/>
              <a:t> </a:t>
            </a:r>
            <a:r>
              <a:rPr lang="en-GB" sz="1600" dirty="0" err="1" smtClean="0"/>
              <a:t>salah</a:t>
            </a:r>
            <a:r>
              <a:rPr lang="en-GB" sz="1600" dirty="0" smtClean="0"/>
              <a:t>, </a:t>
            </a:r>
            <a:r>
              <a:rPr lang="en-GB" sz="1600" dirty="0" err="1" smtClean="0"/>
              <a:t>nilai</a:t>
            </a:r>
            <a:r>
              <a:rPr lang="en-GB" sz="1600" dirty="0" smtClean="0"/>
              <a:t> </a:t>
            </a:r>
            <a:r>
              <a:rPr lang="en-GB" sz="1600" dirty="0" err="1" smtClean="0"/>
              <a:t>terkecil</a:t>
            </a:r>
            <a:r>
              <a:rPr lang="en-GB" sz="1600" dirty="0" smtClean="0"/>
              <a:t> </a:t>
            </a:r>
            <a:r>
              <a:rPr lang="en-GB" sz="1600" dirty="0" err="1" smtClean="0"/>
              <a:t>mendapat</a:t>
            </a:r>
            <a:r>
              <a:rPr lang="en-GB" sz="1600" dirty="0" smtClean="0"/>
              <a:t> </a:t>
            </a:r>
            <a:r>
              <a:rPr lang="en-GB" sz="1600" dirty="0" err="1" smtClean="0"/>
              <a:t>nilai</a:t>
            </a:r>
            <a:r>
              <a:rPr lang="en-GB" sz="1600" dirty="0" smtClean="0"/>
              <a:t> 1 </a:t>
            </a:r>
            <a:r>
              <a:rPr lang="en-GB" sz="1600" dirty="0" err="1" smtClean="0"/>
              <a:t>dan</a:t>
            </a:r>
            <a:r>
              <a:rPr lang="en-GB" sz="1600" dirty="0" smtClean="0"/>
              <a:t> </a:t>
            </a:r>
            <a:r>
              <a:rPr lang="en-GB" sz="1600" dirty="0" err="1" smtClean="0"/>
              <a:t>nilai</a:t>
            </a:r>
            <a:r>
              <a:rPr lang="en-GB" sz="1600" dirty="0" smtClean="0"/>
              <a:t> </a:t>
            </a:r>
            <a:r>
              <a:rPr lang="en-GB" sz="1600" dirty="0" err="1" smtClean="0"/>
              <a:t>terbesar</a:t>
            </a:r>
            <a:r>
              <a:rPr lang="en-GB" sz="1600" dirty="0" smtClean="0"/>
              <a:t> </a:t>
            </a:r>
            <a:r>
              <a:rPr lang="en-GB" sz="1600" dirty="0" err="1" smtClean="0"/>
              <a:t>mendapat</a:t>
            </a:r>
            <a:r>
              <a:rPr lang="en-GB" sz="1600" dirty="0" smtClean="0"/>
              <a:t> </a:t>
            </a:r>
            <a:r>
              <a:rPr lang="en-GB" sz="1600" dirty="0" err="1" smtClean="0"/>
              <a:t>nilai</a:t>
            </a:r>
            <a:r>
              <a:rPr lang="en-GB" sz="1600" dirty="0" smtClean="0"/>
              <a:t> 5 (</a:t>
            </a:r>
            <a:r>
              <a:rPr lang="en-GB" sz="1600" dirty="0" err="1" smtClean="0"/>
              <a:t>Skala</a:t>
            </a:r>
            <a:r>
              <a:rPr lang="en-GB" sz="1600" dirty="0" smtClean="0"/>
              <a:t> 1-2-3-4-5)</a:t>
            </a:r>
            <a:endParaRPr lang="id-ID" sz="1600" dirty="0" smtClean="0"/>
          </a:p>
          <a:p>
            <a:pPr algn="just">
              <a:defRPr/>
            </a:pPr>
            <a:r>
              <a:rPr lang="en-GB" sz="1600" dirty="0" smtClean="0"/>
              <a:t> </a:t>
            </a:r>
            <a:r>
              <a:rPr lang="en-US" sz="1600" dirty="0" smtClean="0"/>
              <a:t>Total </a:t>
            </a:r>
            <a:r>
              <a:rPr lang="id-ID" sz="1600" dirty="0" smtClean="0"/>
              <a:t>nilai </a:t>
            </a:r>
            <a:r>
              <a:rPr lang="en-US" sz="1600" dirty="0" err="1" smtClean="0"/>
              <a:t>tertinggi</a:t>
            </a:r>
            <a:r>
              <a:rPr lang="en-US" sz="1600" dirty="0" smtClean="0"/>
              <a:t> (TWK, TIU </a:t>
            </a:r>
            <a:r>
              <a:rPr lang="en-US" sz="1600" dirty="0" err="1" smtClean="0"/>
              <a:t>dan</a:t>
            </a:r>
            <a:r>
              <a:rPr lang="en-US" sz="1600" dirty="0" smtClean="0"/>
              <a:t> TKP) </a:t>
            </a:r>
            <a:r>
              <a:rPr lang="en-US" sz="1600" dirty="0" err="1" smtClean="0"/>
              <a:t>adalah</a:t>
            </a:r>
            <a:r>
              <a:rPr lang="en-US" sz="1600" dirty="0" smtClean="0"/>
              <a:t> </a:t>
            </a:r>
            <a:r>
              <a:rPr lang="id-ID" sz="1600" dirty="0" smtClean="0"/>
              <a:t>500</a:t>
            </a:r>
            <a:r>
              <a:rPr lang="en-US" sz="1600" dirty="0" smtClean="0"/>
              <a:t> (</a:t>
            </a:r>
            <a:r>
              <a:rPr lang="en-US" sz="1600" dirty="0" err="1" smtClean="0"/>
              <a:t>semua</a:t>
            </a:r>
            <a:r>
              <a:rPr lang="en-US" sz="1600" dirty="0" smtClean="0"/>
              <a:t> </a:t>
            </a:r>
            <a:r>
              <a:rPr lang="en-US" sz="1600" dirty="0" err="1" smtClean="0"/>
              <a:t>jawaban</a:t>
            </a:r>
            <a:r>
              <a:rPr lang="en-US" sz="1600" dirty="0" smtClean="0"/>
              <a:t> </a:t>
            </a:r>
            <a:r>
              <a:rPr lang="en-US" sz="1600" dirty="0" err="1" smtClean="0"/>
              <a:t>benar</a:t>
            </a:r>
            <a:r>
              <a:rPr lang="en-US" sz="1600" dirty="0" smtClean="0"/>
              <a:t>)</a:t>
            </a:r>
            <a:r>
              <a:rPr lang="en-GB" sz="1600" dirty="0" smtClean="0"/>
              <a:t>	</a:t>
            </a:r>
            <a:endParaRPr lang="id-ID" sz="1600" dirty="0" smtClean="0"/>
          </a:p>
          <a:p>
            <a:pPr algn="just">
              <a:buFont typeface="Wingdings 2" pitchFamily="18" charset="2"/>
              <a:buNone/>
              <a:defRPr/>
            </a:pPr>
            <a:r>
              <a:rPr lang="en-US" sz="1600" dirty="0" smtClean="0"/>
              <a:t>*) </a:t>
            </a:r>
            <a:r>
              <a:rPr lang="en-US" sz="1600" dirty="0" err="1" smtClean="0"/>
              <a:t>Nilai</a:t>
            </a:r>
            <a:r>
              <a:rPr lang="en-US" sz="1600" dirty="0" smtClean="0"/>
              <a:t> minimal passing grade </a:t>
            </a:r>
            <a:r>
              <a:rPr lang="en-US" sz="1600" dirty="0" err="1" smtClean="0"/>
              <a:t>setiap</a:t>
            </a:r>
            <a:r>
              <a:rPr lang="en-US" sz="1600" dirty="0" smtClean="0"/>
              <a:t> </a:t>
            </a:r>
            <a:r>
              <a:rPr lang="en-US" sz="1600" dirty="0" err="1" smtClean="0"/>
              <a:t>subtes</a:t>
            </a:r>
            <a:r>
              <a:rPr lang="en-US" sz="1600" dirty="0" smtClean="0"/>
              <a:t> </a:t>
            </a:r>
            <a:r>
              <a:rPr lang="en-US" sz="1600" dirty="0" err="1" smtClean="0"/>
              <a:t>sesuai</a:t>
            </a:r>
            <a:r>
              <a:rPr lang="en-US" sz="1600" dirty="0" smtClean="0"/>
              <a:t> </a:t>
            </a:r>
            <a:r>
              <a:rPr lang="en-US" sz="1600" dirty="0" err="1" smtClean="0"/>
              <a:t>dengan</a:t>
            </a:r>
            <a:r>
              <a:rPr lang="en-US" sz="1600" dirty="0" smtClean="0"/>
              <a:t> </a:t>
            </a:r>
            <a:r>
              <a:rPr lang="en-US" sz="1600" b="1" dirty="0" err="1" smtClean="0"/>
              <a:t>Permenpan</a:t>
            </a:r>
            <a:r>
              <a:rPr lang="en-US" sz="1600" b="1" dirty="0" smtClean="0"/>
              <a:t> No. 35 </a:t>
            </a:r>
            <a:r>
              <a:rPr lang="en-US" sz="1600" b="1" dirty="0" err="1" smtClean="0"/>
              <a:t>Tahun</a:t>
            </a:r>
            <a:r>
              <a:rPr lang="en-US" sz="1600" b="1" dirty="0" smtClean="0"/>
              <a:t> 2013.</a:t>
            </a:r>
            <a:endParaRPr lang="id-ID" sz="1600" b="1" dirty="0" smtClean="0"/>
          </a:p>
          <a:p>
            <a:pPr marL="457200" indent="-457200" algn="just">
              <a:buClrTx/>
              <a:buSzPct val="100000"/>
              <a:buFont typeface="Wingdings 2" pitchFamily="18" charset="2"/>
              <a:buNone/>
              <a:defRPr/>
            </a:pPr>
            <a:endParaRPr lang="id-ID" sz="1400" dirty="0" smtClean="0"/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69672"/>
            <a:ext cx="9144000" cy="997128"/>
          </a:xfrm>
          <a:prstGeom prst="rect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d-ID" sz="2800" i="1" dirty="0">
                <a:solidFill>
                  <a:schemeClr val="bg1"/>
                </a:solidFill>
                <a:latin typeface="Tw Cen MT" pitchFamily="34" charset="0"/>
              </a:rPr>
              <a:t>JADWAL</a:t>
            </a:r>
          </a:p>
          <a:p>
            <a:pPr algn="ctr">
              <a:defRPr/>
            </a:pPr>
            <a:r>
              <a:rPr lang="id-ID" sz="2800" i="1" dirty="0">
                <a:solidFill>
                  <a:schemeClr val="bg1"/>
                </a:solidFill>
                <a:latin typeface="Tw Cen MT" pitchFamily="34" charset="0"/>
              </a:rPr>
              <a:t>PROVINSI (UMUM)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381000" y="1265238"/>
          <a:ext cx="8305800" cy="5017985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038225"/>
                <a:gridCol w="4349321"/>
                <a:gridCol w="2918254"/>
              </a:tblGrid>
              <a:tr h="415502"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NO</a:t>
                      </a:r>
                      <a:endParaRPr lang="id-ID" sz="2000" b="1" dirty="0">
                        <a:latin typeface="Tw Cen M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KEGIATAN</a:t>
                      </a:r>
                      <a:endParaRPr lang="id-ID" sz="2000" b="1" dirty="0">
                        <a:latin typeface="Tw Cen M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WAKTU</a:t>
                      </a:r>
                      <a:endParaRPr lang="id-ID" sz="2000" b="1" dirty="0">
                        <a:latin typeface="Tw Cen MT" pitchFamily="34" charset="0"/>
                      </a:endParaRPr>
                    </a:p>
                  </a:txBody>
                  <a:tcPr anchor="ctr"/>
                </a:tc>
              </a:tr>
              <a:tr h="415502">
                <a:tc>
                  <a:txBody>
                    <a:bodyPr/>
                    <a:lstStyle/>
                    <a:p>
                      <a:pPr algn="ctr"/>
                      <a:r>
                        <a:rPr lang="id-ID" sz="2000" b="0" dirty="0" smtClean="0">
                          <a:latin typeface="+mn-lt"/>
                        </a:rPr>
                        <a:t>1</a:t>
                      </a:r>
                      <a:endParaRPr lang="id-ID" sz="2000" b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id-ID" sz="2000" b="0" dirty="0" smtClean="0">
                          <a:latin typeface="+mn-lt"/>
                        </a:rPr>
                        <a:t>Pendaftaran</a:t>
                      </a:r>
                      <a:endParaRPr lang="id-ID" sz="2000" b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latin typeface="+mn-lt"/>
                        </a:rPr>
                        <a:t>2</a:t>
                      </a:r>
                      <a:r>
                        <a:rPr lang="id-ID" sz="2000" b="0" dirty="0" smtClean="0">
                          <a:latin typeface="+mn-lt"/>
                        </a:rPr>
                        <a:t>3</a:t>
                      </a:r>
                      <a:r>
                        <a:rPr lang="en-US" sz="2000" b="0" dirty="0" smtClean="0">
                          <a:latin typeface="+mn-lt"/>
                        </a:rPr>
                        <a:t> </a:t>
                      </a:r>
                      <a:r>
                        <a:rPr lang="id-ID" sz="2000" b="0" dirty="0" smtClean="0">
                          <a:latin typeface="+mn-lt"/>
                        </a:rPr>
                        <a:t>Agt</a:t>
                      </a:r>
                      <a:r>
                        <a:rPr lang="id-ID" sz="2000" b="0" baseline="0" dirty="0" smtClean="0">
                          <a:latin typeface="+mn-lt"/>
                        </a:rPr>
                        <a:t> </a:t>
                      </a:r>
                      <a:r>
                        <a:rPr lang="en-US" sz="2000" b="0" dirty="0" err="1" smtClean="0">
                          <a:latin typeface="+mn-lt"/>
                        </a:rPr>
                        <a:t>s.d</a:t>
                      </a:r>
                      <a:r>
                        <a:rPr lang="en-US" sz="2000" b="0" dirty="0" smtClean="0">
                          <a:latin typeface="+mn-lt"/>
                        </a:rPr>
                        <a:t> 2</a:t>
                      </a:r>
                      <a:r>
                        <a:rPr lang="id-ID" sz="2000" b="0" dirty="0" smtClean="0">
                          <a:latin typeface="+mn-lt"/>
                        </a:rPr>
                        <a:t>9</a:t>
                      </a:r>
                      <a:r>
                        <a:rPr lang="en-US" sz="2000" b="0" dirty="0" smtClean="0">
                          <a:latin typeface="+mn-lt"/>
                        </a:rPr>
                        <a:t> </a:t>
                      </a:r>
                      <a:r>
                        <a:rPr lang="en-US" sz="2000" b="0" dirty="0" err="1" smtClean="0">
                          <a:latin typeface="+mn-lt"/>
                        </a:rPr>
                        <a:t>Agt</a:t>
                      </a:r>
                      <a:endParaRPr lang="id-ID" sz="2000" b="0" dirty="0">
                        <a:latin typeface="+mn-lt"/>
                      </a:endParaRPr>
                    </a:p>
                  </a:txBody>
                  <a:tcPr anchor="ctr"/>
                </a:tc>
              </a:tr>
              <a:tr h="735119">
                <a:tc>
                  <a:txBody>
                    <a:bodyPr/>
                    <a:lstStyle/>
                    <a:p>
                      <a:pPr algn="ctr"/>
                      <a:r>
                        <a:rPr lang="id-ID" sz="2000" b="0" dirty="0" smtClean="0">
                          <a:latin typeface="+mn-lt"/>
                        </a:rPr>
                        <a:t>2</a:t>
                      </a:r>
                      <a:endParaRPr lang="id-ID" sz="2000" b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id-ID" sz="2000" dirty="0" smtClean="0">
                          <a:latin typeface="+mn-lt"/>
                        </a:rPr>
                        <a:t>Tes Psikologi</a:t>
                      </a:r>
                      <a:r>
                        <a:rPr lang="id-ID" sz="2000" baseline="0" dirty="0" smtClean="0">
                          <a:latin typeface="+mn-lt"/>
                        </a:rPr>
                        <a:t> dan Tes</a:t>
                      </a:r>
                      <a:r>
                        <a:rPr lang="id-ID" sz="2000" dirty="0" smtClean="0">
                          <a:latin typeface="+mn-lt"/>
                        </a:rPr>
                        <a:t> Integritas dan Kejujuran</a:t>
                      </a:r>
                      <a:endParaRPr lang="id-ID" sz="20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b="0" dirty="0" smtClean="0">
                          <a:latin typeface="+mn-lt"/>
                        </a:rPr>
                        <a:t>5</a:t>
                      </a:r>
                      <a:r>
                        <a:rPr lang="id-ID" sz="2000" b="0" baseline="0" dirty="0" smtClean="0">
                          <a:latin typeface="+mn-lt"/>
                        </a:rPr>
                        <a:t> Sept</a:t>
                      </a:r>
                      <a:r>
                        <a:rPr lang="en-US" sz="2000" b="0" dirty="0" smtClean="0">
                          <a:latin typeface="+mn-lt"/>
                        </a:rPr>
                        <a:t> </a:t>
                      </a:r>
                      <a:r>
                        <a:rPr lang="en-US" sz="2000" b="0" dirty="0" err="1" smtClean="0">
                          <a:latin typeface="+mn-lt"/>
                        </a:rPr>
                        <a:t>s.d</a:t>
                      </a:r>
                      <a:r>
                        <a:rPr lang="en-US" sz="2000" b="0" dirty="0" smtClean="0">
                          <a:latin typeface="+mn-lt"/>
                        </a:rPr>
                        <a:t> </a:t>
                      </a:r>
                      <a:r>
                        <a:rPr lang="id-ID" sz="2000" b="0" dirty="0" smtClean="0">
                          <a:latin typeface="+mn-lt"/>
                        </a:rPr>
                        <a:t>9</a:t>
                      </a:r>
                      <a:r>
                        <a:rPr lang="en-US" sz="2000" b="0" baseline="0" dirty="0" smtClean="0">
                          <a:latin typeface="+mn-lt"/>
                        </a:rPr>
                        <a:t> Sept</a:t>
                      </a:r>
                      <a:endParaRPr lang="id-ID" sz="2000" b="0" dirty="0">
                        <a:latin typeface="+mn-lt"/>
                      </a:endParaRPr>
                    </a:p>
                  </a:txBody>
                  <a:tcPr anchor="ctr"/>
                </a:tc>
              </a:tr>
              <a:tr h="415502">
                <a:tc>
                  <a:txBody>
                    <a:bodyPr/>
                    <a:lstStyle/>
                    <a:p>
                      <a:pPr algn="ctr"/>
                      <a:r>
                        <a:rPr lang="id-ID" sz="2000" b="0" dirty="0" smtClean="0">
                          <a:latin typeface="+mn-lt"/>
                        </a:rPr>
                        <a:t>3*</a:t>
                      </a:r>
                      <a:endParaRPr lang="id-ID" sz="2000" b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2000" dirty="0" smtClean="0"/>
                        <a:t>Tes </a:t>
                      </a:r>
                      <a:r>
                        <a:rPr lang="en-US" sz="2000" dirty="0" err="1" smtClean="0"/>
                        <a:t>Kesehatan</a:t>
                      </a:r>
                      <a:endParaRPr lang="id-ID" sz="2000" b="1" dirty="0" smtClean="0">
                        <a:latin typeface="Tw Cen M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b="0" dirty="0" smtClean="0">
                          <a:latin typeface="+mn-lt"/>
                        </a:rPr>
                        <a:t>17</a:t>
                      </a:r>
                      <a:r>
                        <a:rPr lang="en-US" sz="2000" b="0" dirty="0" smtClean="0">
                          <a:latin typeface="+mn-lt"/>
                        </a:rPr>
                        <a:t> Sept </a:t>
                      </a:r>
                      <a:r>
                        <a:rPr lang="en-US" sz="2000" b="0" dirty="0" err="1" smtClean="0">
                          <a:latin typeface="+mn-lt"/>
                        </a:rPr>
                        <a:t>s.d</a:t>
                      </a:r>
                      <a:r>
                        <a:rPr lang="en-US" sz="2000" b="0" dirty="0" smtClean="0">
                          <a:latin typeface="+mn-lt"/>
                        </a:rPr>
                        <a:t> 1</a:t>
                      </a:r>
                      <a:r>
                        <a:rPr lang="id-ID" sz="2000" b="0" dirty="0" smtClean="0">
                          <a:latin typeface="+mn-lt"/>
                        </a:rPr>
                        <a:t>9</a:t>
                      </a:r>
                      <a:r>
                        <a:rPr lang="en-US" sz="2000" b="0" dirty="0" smtClean="0">
                          <a:latin typeface="+mn-lt"/>
                        </a:rPr>
                        <a:t> Sept</a:t>
                      </a:r>
                      <a:endParaRPr lang="id-ID" sz="2000" b="0" dirty="0">
                        <a:latin typeface="+mn-lt"/>
                      </a:endParaRPr>
                    </a:p>
                  </a:txBody>
                  <a:tcPr anchor="ctr"/>
                </a:tc>
              </a:tr>
              <a:tr h="415502">
                <a:tc>
                  <a:txBody>
                    <a:bodyPr/>
                    <a:lstStyle/>
                    <a:p>
                      <a:pPr algn="ctr"/>
                      <a:r>
                        <a:rPr lang="id-ID" sz="2000" b="0" dirty="0" smtClean="0">
                          <a:latin typeface="Tw Cen MT" pitchFamily="34" charset="0"/>
                        </a:rPr>
                        <a:t>4*</a:t>
                      </a:r>
                      <a:endParaRPr lang="id-ID" sz="2000" b="0" dirty="0">
                        <a:latin typeface="Tw Cen M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2000" dirty="0" smtClean="0"/>
                        <a:t>Tes K</a:t>
                      </a:r>
                      <a:r>
                        <a:rPr lang="en-US" sz="2000" dirty="0" err="1" smtClean="0"/>
                        <a:t>esamaptaan</a:t>
                      </a:r>
                      <a:endParaRPr lang="id-ID" sz="2000" b="1" dirty="0" smtClean="0">
                        <a:latin typeface="Tw Cen M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b="0" dirty="0" smtClean="0">
                          <a:latin typeface="+mn-lt"/>
                        </a:rPr>
                        <a:t>21</a:t>
                      </a:r>
                      <a:r>
                        <a:rPr lang="en-US" sz="2000" b="0" dirty="0" smtClean="0">
                          <a:latin typeface="+mn-lt"/>
                        </a:rPr>
                        <a:t> Sept </a:t>
                      </a:r>
                      <a:r>
                        <a:rPr lang="en-US" sz="2000" b="0" dirty="0" err="1" smtClean="0">
                          <a:latin typeface="+mn-lt"/>
                        </a:rPr>
                        <a:t>s.d</a:t>
                      </a:r>
                      <a:r>
                        <a:rPr lang="en-US" sz="2000" b="0" dirty="0" smtClean="0">
                          <a:latin typeface="+mn-lt"/>
                        </a:rPr>
                        <a:t> 2</a:t>
                      </a:r>
                      <a:r>
                        <a:rPr lang="id-ID" sz="2000" b="0" dirty="0" smtClean="0">
                          <a:latin typeface="+mn-lt"/>
                        </a:rPr>
                        <a:t>3</a:t>
                      </a:r>
                      <a:r>
                        <a:rPr lang="en-US" sz="2000" b="0" dirty="0" smtClean="0">
                          <a:latin typeface="+mn-lt"/>
                        </a:rPr>
                        <a:t> Sept</a:t>
                      </a:r>
                      <a:endParaRPr lang="id-ID" sz="2000" b="0" dirty="0">
                        <a:latin typeface="+mn-lt"/>
                      </a:endParaRPr>
                    </a:p>
                  </a:txBody>
                  <a:tcPr anchor="ctr"/>
                </a:tc>
              </a:tr>
              <a:tr h="415502">
                <a:tc>
                  <a:txBody>
                    <a:bodyPr/>
                    <a:lstStyle/>
                    <a:p>
                      <a:pPr algn="ctr"/>
                      <a:r>
                        <a:rPr lang="id-ID" sz="2000" b="0" dirty="0" smtClean="0">
                          <a:latin typeface="Tw Cen MT" pitchFamily="34" charset="0"/>
                        </a:rPr>
                        <a:t>5*</a:t>
                      </a:r>
                      <a:endParaRPr lang="id-ID" sz="2000" b="0" dirty="0">
                        <a:latin typeface="Tw Cen M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2000" dirty="0" smtClean="0"/>
                        <a:t>Tes Kompetensi</a:t>
                      </a:r>
                      <a:r>
                        <a:rPr lang="id-ID" sz="2000" baseline="0" dirty="0" smtClean="0"/>
                        <a:t> Dasar</a:t>
                      </a:r>
                      <a:r>
                        <a:rPr lang="id-ID" sz="2000" b="1" baseline="0" dirty="0">
                          <a:latin typeface="Tw Cen MT" pitchFamily="34" charset="0"/>
                        </a:rPr>
                        <a:t> </a:t>
                      </a:r>
                      <a:r>
                        <a:rPr lang="id-ID" sz="2000" b="1" baseline="0" dirty="0" smtClean="0">
                          <a:latin typeface="Tw Cen MT" pitchFamily="34" charset="0"/>
                        </a:rPr>
                        <a:t>(CAT)</a:t>
                      </a:r>
                      <a:endParaRPr lang="id-ID" sz="2000" b="1" dirty="0" smtClean="0">
                        <a:latin typeface="Tw Cen M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2000" b="0" dirty="0" smtClean="0">
                          <a:latin typeface="+mn-lt"/>
                        </a:rPr>
                        <a:t>27</a:t>
                      </a:r>
                      <a:r>
                        <a:rPr lang="en-US" sz="2000" b="0" dirty="0" smtClean="0">
                          <a:latin typeface="+mn-lt"/>
                        </a:rPr>
                        <a:t> Sept </a:t>
                      </a:r>
                      <a:r>
                        <a:rPr lang="en-US" sz="2000" b="0" dirty="0" err="1" smtClean="0">
                          <a:latin typeface="+mn-lt"/>
                        </a:rPr>
                        <a:t>s.d</a:t>
                      </a:r>
                      <a:r>
                        <a:rPr lang="en-US" sz="2000" b="0" dirty="0" smtClean="0">
                          <a:latin typeface="+mn-lt"/>
                        </a:rPr>
                        <a:t> </a:t>
                      </a:r>
                      <a:r>
                        <a:rPr lang="id-ID" sz="2000" b="0" dirty="0" smtClean="0">
                          <a:latin typeface="+mn-lt"/>
                        </a:rPr>
                        <a:t>30</a:t>
                      </a:r>
                      <a:r>
                        <a:rPr lang="en-US" sz="2000" b="0" dirty="0" smtClean="0">
                          <a:latin typeface="+mn-lt"/>
                        </a:rPr>
                        <a:t> Sept</a:t>
                      </a:r>
                      <a:endParaRPr lang="id-ID" sz="2000" b="0" dirty="0" smtClean="0">
                        <a:latin typeface="+mn-lt"/>
                      </a:endParaRPr>
                    </a:p>
                  </a:txBody>
                  <a:tcPr anchor="ctr"/>
                </a:tc>
              </a:tr>
              <a:tr h="1374352">
                <a:tc>
                  <a:txBody>
                    <a:bodyPr/>
                    <a:lstStyle/>
                    <a:p>
                      <a:pPr algn="ctr"/>
                      <a:r>
                        <a:rPr lang="id-ID" sz="2000" b="0" dirty="0" smtClean="0">
                          <a:latin typeface="Tw Cen MT" pitchFamily="34" charset="0"/>
                        </a:rPr>
                        <a:t>6</a:t>
                      </a:r>
                      <a:endParaRPr lang="id-ID" sz="2000" b="0" dirty="0">
                        <a:latin typeface="Tw Cen M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0" dirty="0" err="1" smtClean="0">
                          <a:latin typeface="+mn-lt"/>
                        </a:rPr>
                        <a:t>Pantukhir</a:t>
                      </a:r>
                      <a:r>
                        <a:rPr lang="en-US" sz="2000" b="0" dirty="0" smtClean="0">
                          <a:latin typeface="+mn-lt"/>
                        </a:rPr>
                        <a:t>:</a:t>
                      </a:r>
                    </a:p>
                    <a:p>
                      <a:pPr marL="457200" indent="-457200" algn="l">
                        <a:buAutoNum type="arabicPeriod"/>
                      </a:pPr>
                      <a:r>
                        <a:rPr lang="en-US" sz="2000" b="0" baseline="0" dirty="0" err="1" smtClean="0">
                          <a:latin typeface="+mn-lt"/>
                        </a:rPr>
                        <a:t>Cek</a:t>
                      </a:r>
                      <a:r>
                        <a:rPr lang="en-US" sz="2000" b="0" baseline="0" dirty="0" smtClean="0">
                          <a:latin typeface="+mn-lt"/>
                        </a:rPr>
                        <a:t> </a:t>
                      </a:r>
                      <a:r>
                        <a:rPr lang="en-US" sz="2000" b="0" baseline="0" dirty="0" err="1" smtClean="0">
                          <a:latin typeface="+mn-lt"/>
                        </a:rPr>
                        <a:t>Ulang</a:t>
                      </a:r>
                      <a:r>
                        <a:rPr lang="en-US" sz="2000" b="0" baseline="0" dirty="0" smtClean="0">
                          <a:latin typeface="+mn-lt"/>
                        </a:rPr>
                        <a:t> </a:t>
                      </a:r>
                      <a:r>
                        <a:rPr lang="en-US" sz="2000" b="0" baseline="0" dirty="0" err="1" smtClean="0">
                          <a:latin typeface="+mn-lt"/>
                        </a:rPr>
                        <a:t>Kesehatan</a:t>
                      </a:r>
                      <a:r>
                        <a:rPr lang="id-ID" sz="2000" b="0" baseline="0" dirty="0" smtClean="0">
                          <a:latin typeface="+mn-lt"/>
                        </a:rPr>
                        <a:t> &amp; Kesamaptaan</a:t>
                      </a:r>
                      <a:endParaRPr lang="en-US" sz="2000" b="0" baseline="0" dirty="0" smtClean="0">
                        <a:latin typeface="+mn-lt"/>
                      </a:endParaRPr>
                    </a:p>
                    <a:p>
                      <a:pPr marL="457200" indent="-457200" algn="l">
                        <a:buAutoNum type="arabicPeriod"/>
                      </a:pPr>
                      <a:r>
                        <a:rPr lang="en-US" sz="2000" b="0" baseline="0" dirty="0" err="1" smtClean="0">
                          <a:latin typeface="+mn-lt"/>
                        </a:rPr>
                        <a:t>Wawancara</a:t>
                      </a:r>
                      <a:endParaRPr lang="id-ID" sz="2000" b="0" dirty="0" smtClean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b="0" dirty="0" smtClean="0">
                          <a:latin typeface="+mn-lt"/>
                        </a:rPr>
                        <a:t>10</a:t>
                      </a:r>
                      <a:r>
                        <a:rPr lang="en-US" sz="2000" b="0" dirty="0" smtClean="0">
                          <a:latin typeface="+mn-lt"/>
                        </a:rPr>
                        <a:t> </a:t>
                      </a:r>
                      <a:r>
                        <a:rPr lang="id-ID" sz="2000" b="0" dirty="0" smtClean="0">
                          <a:latin typeface="+mn-lt"/>
                        </a:rPr>
                        <a:t>Okt</a:t>
                      </a:r>
                      <a:r>
                        <a:rPr lang="en-US" sz="2000" b="0" dirty="0" smtClean="0">
                          <a:latin typeface="+mn-lt"/>
                        </a:rPr>
                        <a:t> </a:t>
                      </a:r>
                      <a:r>
                        <a:rPr lang="en-US" sz="2000" b="0" dirty="0" err="1" smtClean="0">
                          <a:latin typeface="+mn-lt"/>
                        </a:rPr>
                        <a:t>s.d</a:t>
                      </a:r>
                      <a:r>
                        <a:rPr lang="en-US" sz="2000" b="0" dirty="0" smtClean="0">
                          <a:latin typeface="+mn-lt"/>
                        </a:rPr>
                        <a:t> </a:t>
                      </a:r>
                      <a:r>
                        <a:rPr lang="id-ID" sz="2000" b="0" dirty="0" smtClean="0">
                          <a:latin typeface="+mn-lt"/>
                        </a:rPr>
                        <a:t>14</a:t>
                      </a:r>
                      <a:r>
                        <a:rPr lang="en-US" sz="2000" b="0" dirty="0" smtClean="0">
                          <a:latin typeface="+mn-lt"/>
                        </a:rPr>
                        <a:t> </a:t>
                      </a:r>
                      <a:r>
                        <a:rPr lang="id-ID" sz="2000" b="0" dirty="0" smtClean="0">
                          <a:latin typeface="+mn-lt"/>
                        </a:rPr>
                        <a:t>Okt</a:t>
                      </a:r>
                      <a:endParaRPr lang="id-ID" sz="2000" b="0" dirty="0">
                        <a:latin typeface="+mn-lt"/>
                      </a:endParaRPr>
                    </a:p>
                  </a:txBody>
                  <a:tcPr anchor="ctr"/>
                </a:tc>
              </a:tr>
              <a:tr h="415502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latin typeface="+mn-lt"/>
                        </a:rPr>
                        <a:t>7</a:t>
                      </a:r>
                      <a:endParaRPr lang="id-ID" sz="1800" b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2000" dirty="0" smtClean="0"/>
                        <a:t>Pengumuman</a:t>
                      </a:r>
                      <a:endParaRPr lang="id-ID" sz="2000" b="1" dirty="0" smtClean="0">
                        <a:latin typeface="Tw Cen M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2000" b="0" dirty="0" smtClean="0">
                          <a:latin typeface="+mn-lt"/>
                        </a:rPr>
                        <a:t>14</a:t>
                      </a:r>
                      <a:r>
                        <a:rPr lang="en-US" sz="2000" b="0" dirty="0" smtClean="0">
                          <a:latin typeface="+mn-lt"/>
                        </a:rPr>
                        <a:t> </a:t>
                      </a:r>
                      <a:r>
                        <a:rPr lang="en-US" sz="2000" b="0" dirty="0" err="1" smtClean="0">
                          <a:latin typeface="+mn-lt"/>
                        </a:rPr>
                        <a:t>Okt</a:t>
                      </a:r>
                      <a:endParaRPr lang="id-ID" sz="2000" b="0" dirty="0" smtClean="0">
                        <a:latin typeface="+mn-lt"/>
                      </a:endParaRPr>
                    </a:p>
                  </a:txBody>
                  <a:tcPr anchor="ctr"/>
                </a:tc>
              </a:tr>
              <a:tr h="415502">
                <a:tc>
                  <a:txBody>
                    <a:bodyPr/>
                    <a:lstStyle/>
                    <a:p>
                      <a:pPr algn="ctr"/>
                      <a:endParaRPr lang="id-ID" sz="1800" b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2000" b="1" dirty="0" smtClean="0">
                          <a:latin typeface="Tw Cen MT" pitchFamily="34" charset="0"/>
                        </a:rPr>
                        <a:t>*) pelaksanaan</a:t>
                      </a:r>
                      <a:r>
                        <a:rPr lang="id-ID" sz="2000" b="1" baseline="0" dirty="0" smtClean="0">
                          <a:latin typeface="Tw Cen MT" pitchFamily="34" charset="0"/>
                        </a:rPr>
                        <a:t> sesuai kondisi daerah</a:t>
                      </a:r>
                      <a:endParaRPr lang="id-ID" sz="2000" b="1" dirty="0" smtClean="0">
                        <a:latin typeface="Tw Cen M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d-ID" sz="2000" b="0" dirty="0" smtClean="0">
                        <a:latin typeface="+mn-lt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69672"/>
            <a:ext cx="9144000" cy="920928"/>
          </a:xfrm>
          <a:prstGeom prst="rect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i="1" dirty="0">
                <a:solidFill>
                  <a:schemeClr val="bg1"/>
                </a:solidFill>
                <a:latin typeface="Tw Cen MT" pitchFamily="34" charset="0"/>
              </a:rPr>
              <a:t>SOSIALISASI ANTI KORUPSI</a:t>
            </a:r>
          </a:p>
        </p:txBody>
      </p:sp>
      <p:pic>
        <p:nvPicPr>
          <p:cNvPr id="13" name="Picture 12" descr="LOGO DEPDAGR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10600" y="114300"/>
            <a:ext cx="4572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0000" endA="300" endPos="90000" dir="5400000" sy="-100000" algn="bl" rotWithShape="0"/>
          </a:effectLst>
        </p:spPr>
      </p:pic>
      <p:pic>
        <p:nvPicPr>
          <p:cNvPr id="14" name="Picture 12" descr="C:\Users\Budi Utomo\Desktop\511px-garuda_pancasila_coat_arms_of_indonesiasv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963" y="95250"/>
            <a:ext cx="528637" cy="666750"/>
          </a:xfrm>
          <a:prstGeom prst="rect">
            <a:avLst/>
          </a:prstGeom>
          <a:noFill/>
          <a:effectLst>
            <a:reflection blurRad="6350" stA="50000" endA="300" endPos="90000" dir="5400000" sy="-100000" algn="bl" rotWithShape="0"/>
          </a:effectLst>
        </p:spPr>
      </p:pic>
      <p:sp>
        <p:nvSpPr>
          <p:cNvPr id="12295" name="Content Placeholder 10"/>
          <p:cNvSpPr>
            <a:spLocks noGrp="1"/>
          </p:cNvSpPr>
          <p:nvPr>
            <p:ph idx="1"/>
          </p:nvPr>
        </p:nvSpPr>
        <p:spPr>
          <a:xfrm>
            <a:off x="381000" y="1143000"/>
            <a:ext cx="8153400" cy="4876800"/>
          </a:xfrm>
        </p:spPr>
        <p:txBody>
          <a:bodyPr/>
          <a:lstStyle/>
          <a:p>
            <a:pPr algn="just">
              <a:buFont typeface="Wingdings 2" pitchFamily="18" charset="2"/>
              <a:buNone/>
            </a:pPr>
            <a:r>
              <a:rPr lang="id-ID" sz="3200" smtClean="0">
                <a:latin typeface="Andalus" pitchFamily="18" charset="-78"/>
                <a:cs typeface="Andalus" pitchFamily="18" charset="-78"/>
              </a:rPr>
              <a:t>	</a:t>
            </a:r>
            <a:r>
              <a:rPr lang="fi-FI" sz="3200" smtClean="0">
                <a:latin typeface="Andalus" pitchFamily="18" charset="-78"/>
                <a:cs typeface="Andalus" pitchFamily="18" charset="-78"/>
              </a:rPr>
              <a:t>Kelulusan pelamar ditentukan oleh kemampuan/ kompetensi pelamar.</a:t>
            </a:r>
            <a:r>
              <a:rPr lang="id-ID" sz="320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fi-FI" sz="3200" smtClean="0">
                <a:latin typeface="Andalus" pitchFamily="18" charset="-78"/>
                <a:cs typeface="Andalus" pitchFamily="18" charset="-78"/>
              </a:rPr>
              <a:t>Apabila ada </a:t>
            </a:r>
            <a:r>
              <a:rPr lang="id-ID" sz="3200" smtClean="0">
                <a:latin typeface="Andalus" pitchFamily="18" charset="-78"/>
                <a:cs typeface="Andalus" pitchFamily="18" charset="-78"/>
              </a:rPr>
              <a:t>pihak/oknum yang menawarkan jasa dengan menjanjikan untuk dapat diterima menjadi Calon Praja IPDN dengan meminta imbalan tertentu, maka perbuatan tersebut adalah penipuan.</a:t>
            </a:r>
            <a:r>
              <a:rPr lang="en-US" sz="320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id-ID" sz="3200" smtClean="0">
                <a:latin typeface="Andalus" pitchFamily="18" charset="-78"/>
                <a:cs typeface="Andalus" pitchFamily="18" charset="-78"/>
              </a:rPr>
              <a:t>Panitia tidak bertanggung jawab atas perbuatan pihak/oknum tersebut.</a:t>
            </a:r>
            <a:endParaRPr lang="en-US" sz="3200" smtClean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bendera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00166" y="1000108"/>
            <a:ext cx="6000792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0000" endA="300" endPos="90000" dir="5400000" sy="-100000" algn="bl" rotWithShape="0"/>
          </a:effectLst>
        </p:spPr>
      </p:pic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2143125" y="1500188"/>
            <a:ext cx="4857750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>
              <a:tabLst>
                <a:tab pos="630238" algn="l"/>
                <a:tab pos="2609850" algn="l"/>
                <a:tab pos="2790825" algn="l"/>
              </a:tabLst>
              <a:defRPr/>
            </a:pP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  <a:cs typeface="Times New Roman" pitchFamily="18" charset="0"/>
              </a:rPr>
              <a:t>TERIMA KASIH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itchFamily="66" charset="0"/>
            </a:endParaRPr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428625" y="2357438"/>
          <a:ext cx="8501063" cy="3286125"/>
        </p:xfrm>
        <a:graphic>
          <a:graphicData uri="http://schemas.openxmlformats.org/presentationml/2006/ole">
            <p:oleObj spid="_x0000_s1026" name="CorelDRAW" r:id="rId5" imgW="6744600" imgH="2940120" progId="">
              <p:embed/>
            </p:oleObj>
          </a:graphicData>
        </a:graphic>
      </p:graphicFrame>
      <p:grpSp>
        <p:nvGrpSpPr>
          <p:cNvPr id="1029" name="Group 15"/>
          <p:cNvGrpSpPr>
            <a:grpSpLocks/>
          </p:cNvGrpSpPr>
          <p:nvPr/>
        </p:nvGrpSpPr>
        <p:grpSpPr bwMode="auto">
          <a:xfrm>
            <a:off x="-14288" y="396875"/>
            <a:ext cx="9158288" cy="376238"/>
            <a:chOff x="0" y="1828839"/>
            <a:chExt cx="9144000" cy="304855"/>
          </a:xfrm>
        </p:grpSpPr>
        <p:sp>
          <p:nvSpPr>
            <p:cNvPr id="23" name="Rectangle 22"/>
            <p:cNvSpPr/>
            <p:nvPr/>
          </p:nvSpPr>
          <p:spPr>
            <a:xfrm>
              <a:off x="0" y="1828839"/>
              <a:ext cx="9144000" cy="153071"/>
            </a:xfrm>
            <a:prstGeom prst="rect">
              <a:avLst/>
            </a:prstGeom>
            <a:solidFill>
              <a:srgbClr val="FF0000"/>
            </a:solidFill>
            <a:ln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th-TH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0" y="1981910"/>
              <a:ext cx="9144000" cy="151784"/>
            </a:xfrm>
            <a:prstGeom prst="rect">
              <a:avLst/>
            </a:prstGeom>
            <a:solidFill>
              <a:schemeClr val="bg1"/>
            </a:solidFill>
            <a:ln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th-TH"/>
            </a:p>
          </p:txBody>
        </p:sp>
      </p:grp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0" y="5746548"/>
            <a:ext cx="9144000" cy="523220"/>
          </a:xfrm>
          <a:prstGeom prst="rect">
            <a:avLst/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  <a:reflection blurRad="6350" stA="50000" endA="300" endPos="90000" dir="5400000" sy="-100000" algn="bl" rotWithShape="0"/>
          </a:effectLst>
        </p:spPr>
        <p:txBody>
          <a:bodyPr>
            <a:spAutoFit/>
          </a:bodyPr>
          <a:lstStyle/>
          <a:p>
            <a:pPr algn="ctr">
              <a:tabLst>
                <a:tab pos="630238" algn="l"/>
                <a:tab pos="2609850" algn="l"/>
                <a:tab pos="2790825" algn="l"/>
              </a:tabLst>
              <a:defRPr/>
            </a:pP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</a:endParaRPr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 bwMode="auto">
          <a:xfrm>
            <a:off x="1371600" y="539750"/>
            <a:ext cx="65532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en-US" sz="1550" dirty="0">
                <a:solidFill>
                  <a:srgbClr val="000000"/>
                </a:solidFill>
                <a:latin typeface="Rockwell Extra Bold" pitchFamily="18" charset="0"/>
                <a:ea typeface="Verdana" pitchFamily="34" charset="0"/>
                <a:cs typeface="Verdana" pitchFamily="34" charset="0"/>
              </a:rPr>
              <a:t>BADAN KEPEGAWAIAN DAERAH PROVINSI JAWA TIMUR</a:t>
            </a:r>
            <a:r>
              <a:rPr lang="id-ID" sz="1550" dirty="0">
                <a:solidFill>
                  <a:srgbClr val="000000"/>
                </a:solidFill>
                <a:latin typeface="Rockwell Extra Bold" pitchFamily="18" charset="0"/>
                <a:ea typeface="Verdana" pitchFamily="34" charset="0"/>
                <a:cs typeface="Verdana" pitchFamily="34" charset="0"/>
              </a:rPr>
              <a:t>.</a:t>
            </a:r>
            <a:endParaRPr lang="en-US" sz="1800" dirty="0">
              <a:solidFill>
                <a:srgbClr val="000000"/>
              </a:solidFill>
              <a:latin typeface="Rockwell Extra Bold" pitchFamily="18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175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4137</TotalTime>
  <Words>328</Words>
  <Application>Microsoft Office PowerPoint</Application>
  <PresentationFormat>On-screen Show (4:3)</PresentationFormat>
  <Paragraphs>83</Paragraphs>
  <Slides>8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20" baseType="lpstr">
      <vt:lpstr>Times New Roman</vt:lpstr>
      <vt:lpstr>Arial</vt:lpstr>
      <vt:lpstr>Verdana</vt:lpstr>
      <vt:lpstr>Wingdings 2</vt:lpstr>
      <vt:lpstr>Tw Cen MT</vt:lpstr>
      <vt:lpstr>Wingdings</vt:lpstr>
      <vt:lpstr>Andalus</vt:lpstr>
      <vt:lpstr>Bradley Hand ITC</vt:lpstr>
      <vt:lpstr>FreesiaUPC</vt:lpstr>
      <vt:lpstr>Rockwell Extra Bold</vt:lpstr>
      <vt:lpstr>Aspect</vt:lpstr>
      <vt:lpstr>CorelDRAW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User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lenovo</cp:lastModifiedBy>
  <cp:revision>451</cp:revision>
  <dcterms:created xsi:type="dcterms:W3CDTF">2009-11-06T07:00:54Z</dcterms:created>
  <dcterms:modified xsi:type="dcterms:W3CDTF">2014-08-21T05:55:31Z</dcterms:modified>
</cp:coreProperties>
</file>