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3"/>
  </p:notesMasterIdLst>
  <p:sldIdLst>
    <p:sldId id="276" r:id="rId2"/>
    <p:sldId id="259" r:id="rId3"/>
    <p:sldId id="269" r:id="rId4"/>
    <p:sldId id="277" r:id="rId5"/>
    <p:sldId id="278" r:id="rId6"/>
    <p:sldId id="282" r:id="rId7"/>
    <p:sldId id="283" r:id="rId8"/>
    <p:sldId id="284" r:id="rId9"/>
    <p:sldId id="257" r:id="rId10"/>
    <p:sldId id="279" r:id="rId11"/>
    <p:sldId id="260" r:id="rId12"/>
  </p:sldIdLst>
  <p:sldSz cx="9144000" cy="6858000" type="screen4x3"/>
  <p:notesSz cx="6888163" cy="100203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CC"/>
    <a:srgbClr val="CC3399"/>
    <a:srgbClr val="FF9900"/>
    <a:srgbClr val="FFCCFF"/>
    <a:srgbClr val="008000"/>
    <a:srgbClr val="996600"/>
    <a:srgbClr val="00CC00"/>
    <a:srgbClr val="990099"/>
    <a:srgbClr val="D3FDE2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29" autoAdjust="0"/>
    <p:restoredTop sz="93690" autoAdjust="0"/>
  </p:normalViewPr>
  <p:slideViewPr>
    <p:cSldViewPr>
      <p:cViewPr varScale="1">
        <p:scale>
          <a:sx n="48" d="100"/>
          <a:sy n="48" d="100"/>
        </p:scale>
        <p:origin x="-1262" y="-55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fld id="{B556B12B-915A-4F44-8A31-84107CFB50F0}" type="datetimeFigureOut">
              <a:rPr lang="en-US" smtClean="0"/>
              <a:t>11/8/2018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16" tIns="48308" rIns="96616" bIns="48308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817" y="4759643"/>
            <a:ext cx="5510530" cy="4509135"/>
          </a:xfrm>
          <a:prstGeom prst="rect">
            <a:avLst/>
          </a:prstGeom>
        </p:spPr>
        <p:txBody>
          <a:bodyPr vert="horz" lIns="96616" tIns="48308" rIns="96616" bIns="48308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1698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fld id="{46236B02-DFB8-4E77-9FC4-07CD19AE4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99806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236B02-DFB8-4E77-9FC4-07CD19AE4A5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67639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11/8/2018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FF6-39B9-40F5-8B67-33C6354A3D4F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2901203"/>
      </p:ext>
    </p:extLst>
  </p:cSld>
  <p:clrMapOvr>
    <a:masterClrMapping/>
  </p:clrMapOvr>
  <p:transition spd="slow">
    <p:push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11/8/2018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FF6-39B9-40F5-8B67-33C6354A3D4F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4072606343"/>
      </p:ext>
    </p:extLst>
  </p:cSld>
  <p:clrMapOvr>
    <a:masterClrMapping/>
  </p:clrMapOvr>
  <p:transition spd="slow">
    <p:push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11/8/2018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FF6-39B9-40F5-8B67-33C6354A3D4F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4011377"/>
      </p:ext>
    </p:extLst>
  </p:cSld>
  <p:clrMapOvr>
    <a:masterClrMapping/>
  </p:clrMapOvr>
  <p:transition spd="slow">
    <p:push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11/8/2018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FF6-39B9-40F5-8B67-33C6354A3D4F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704635425"/>
      </p:ext>
    </p:extLst>
  </p:cSld>
  <p:clrMapOvr>
    <a:masterClrMapping/>
  </p:clrMapOvr>
  <p:transition spd="slow">
    <p:push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11/8/2018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1745345085"/>
      </p:ext>
    </p:extLst>
  </p:cSld>
  <p:clrMapOvr>
    <a:masterClrMapping/>
  </p:clrMapOvr>
  <p:transition spd="slow">
    <p:push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11/8/2018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FF6-39B9-40F5-8B67-33C6354A3D4F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2839398422"/>
      </p:ext>
    </p:extLst>
  </p:cSld>
  <p:clrMapOvr>
    <a:masterClrMapping/>
  </p:clrMapOvr>
  <p:transition spd="slow">
    <p:push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11/8/2018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FF6-39B9-40F5-8B67-33C6354A3D4F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9122800"/>
      </p:ext>
    </p:extLst>
  </p:cSld>
  <p:clrMapOvr>
    <a:masterClrMapping/>
  </p:clrMapOvr>
  <p:transition spd="slow">
    <p:push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11/8/2018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FF6-39B9-40F5-8B67-33C6354A3D4F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6207840"/>
      </p:ext>
    </p:extLst>
  </p:cSld>
  <p:clrMapOvr>
    <a:masterClrMapping/>
  </p:clrMapOvr>
  <p:transition spd="slow">
    <p:push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11/8/2018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FF6-39B9-40F5-8B67-33C6354A3D4F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2231840827"/>
      </p:ext>
    </p:extLst>
  </p:cSld>
  <p:clrMapOvr>
    <a:masterClrMapping/>
  </p:clrMapOvr>
  <p:transition spd="slow">
    <p:push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11/8/2018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FF6-39B9-40F5-8B67-33C6354A3D4F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616135974"/>
      </p:ext>
    </p:extLst>
  </p:cSld>
  <p:clrMapOvr>
    <a:masterClrMapping/>
  </p:clrMapOvr>
  <p:transition spd="slow">
    <p:push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11/8/2018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FF6-39B9-40F5-8B67-33C6354A3D4F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2494240990"/>
      </p:ext>
    </p:extLst>
  </p:cSld>
  <p:clrMapOvr>
    <a:masterClrMapping/>
  </p:clrMapOvr>
  <p:transition spd="slow">
    <p:push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r" eaLnBrk="1" latinLnBrk="0" hangingPunct="1"/>
            <a:fld id="{9D21D778-B565-4D7E-94D7-64010A445B68}" type="datetimeFigureOut">
              <a:rPr lang="en-US" smtClean="0"/>
              <a:pPr algn="r" eaLnBrk="1" latinLnBrk="0" hangingPunct="1"/>
              <a:t>11/8/2018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79408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 spd="slow">
    <p:push dir="r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2.png"/><Relationship Id="rId7" Type="http://schemas.openxmlformats.org/officeDocument/2006/relationships/image" Target="../media/image31.pn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Relationship Id="rId9" Type="http://schemas.openxmlformats.org/officeDocument/2006/relationships/image" Target="../media/image3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47.png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7.xml"/><Relationship Id="rId6" Type="http://schemas.openxmlformats.org/officeDocument/2006/relationships/hyperlink" Target="Lokus%20Validasi%20Gorontalo.pptx" TargetMode="External"/><Relationship Id="rId5" Type="http://schemas.openxmlformats.org/officeDocument/2006/relationships/hyperlink" Target="Lokus%20Validasi%20Sumbar.pptx" TargetMode="External"/><Relationship Id="rId4" Type="http://schemas.openxmlformats.org/officeDocument/2006/relationships/hyperlink" Target="Lokus%20Validasi%20Aceh.pptx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292" y="2010032"/>
            <a:ext cx="4340724" cy="357097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884" y="171185"/>
            <a:ext cx="980224" cy="1313599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250155" y="170056"/>
            <a:ext cx="324983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sz="1500" b="1" dirty="0" err="1" smtClean="0">
                <a:solidFill>
                  <a:srgbClr val="002060"/>
                </a:solidFill>
              </a:rPr>
              <a:t>Asdep</a:t>
            </a:r>
            <a:r>
              <a:rPr lang="en-ID" sz="1500" b="1" dirty="0">
                <a:solidFill>
                  <a:srgbClr val="002060"/>
                </a:solidFill>
              </a:rPr>
              <a:t> </a:t>
            </a:r>
            <a:r>
              <a:rPr lang="en-ID" sz="1500" b="1" dirty="0" err="1" smtClean="0">
                <a:solidFill>
                  <a:srgbClr val="002060"/>
                </a:solidFill>
              </a:rPr>
              <a:t>Perencanaan</a:t>
            </a:r>
            <a:r>
              <a:rPr lang="en-ID" sz="1500" b="1" dirty="0" smtClean="0">
                <a:solidFill>
                  <a:srgbClr val="002060"/>
                </a:solidFill>
              </a:rPr>
              <a:t> </a:t>
            </a:r>
            <a:r>
              <a:rPr lang="en-ID" sz="1500" b="1" dirty="0" err="1" smtClean="0">
                <a:solidFill>
                  <a:srgbClr val="002060"/>
                </a:solidFill>
              </a:rPr>
              <a:t>dan</a:t>
            </a:r>
            <a:r>
              <a:rPr lang="en-ID" sz="1500" b="1" dirty="0" smtClean="0">
                <a:solidFill>
                  <a:srgbClr val="002060"/>
                </a:solidFill>
              </a:rPr>
              <a:t> </a:t>
            </a:r>
            <a:r>
              <a:rPr lang="en-ID" sz="1500" b="1" dirty="0" err="1" smtClean="0">
                <a:solidFill>
                  <a:srgbClr val="002060"/>
                </a:solidFill>
              </a:rPr>
              <a:t>Pengembangan</a:t>
            </a:r>
            <a:r>
              <a:rPr lang="en-ID" sz="1500" b="1" dirty="0" smtClean="0">
                <a:solidFill>
                  <a:srgbClr val="002060"/>
                </a:solidFill>
              </a:rPr>
              <a:t> </a:t>
            </a:r>
            <a:r>
              <a:rPr lang="en-ID" sz="1500" b="1" dirty="0" err="1" smtClean="0">
                <a:solidFill>
                  <a:srgbClr val="002060"/>
                </a:solidFill>
              </a:rPr>
              <a:t>SDM</a:t>
            </a:r>
            <a:r>
              <a:rPr lang="en-ID" sz="1500" b="1" dirty="0" smtClean="0">
                <a:solidFill>
                  <a:srgbClr val="002060"/>
                </a:solidFill>
              </a:rPr>
              <a:t> </a:t>
            </a:r>
            <a:r>
              <a:rPr lang="en-ID" sz="1500" b="1" dirty="0" err="1" smtClean="0">
                <a:solidFill>
                  <a:srgbClr val="002060"/>
                </a:solidFill>
              </a:rPr>
              <a:t>Aparatur</a:t>
            </a:r>
            <a:endParaRPr lang="en-US" sz="1500" b="1" dirty="0">
              <a:solidFill>
                <a:srgbClr val="00206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250155" y="746120"/>
            <a:ext cx="294574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sz="1400" b="1" dirty="0" err="1" smtClean="0">
                <a:solidFill>
                  <a:srgbClr val="002060"/>
                </a:solidFill>
              </a:rPr>
              <a:t>KEMENTERIAN</a:t>
            </a:r>
            <a:r>
              <a:rPr lang="en-ID" sz="1400" b="1" dirty="0" smtClean="0">
                <a:solidFill>
                  <a:srgbClr val="002060"/>
                </a:solidFill>
              </a:rPr>
              <a:t> </a:t>
            </a:r>
            <a:r>
              <a:rPr lang="en-ID" sz="1400" b="1" dirty="0" err="1" smtClean="0">
                <a:solidFill>
                  <a:srgbClr val="002060"/>
                </a:solidFill>
              </a:rPr>
              <a:t>PENDAYAGUNAAN</a:t>
            </a:r>
            <a:r>
              <a:rPr lang="en-ID" sz="1400" b="1" dirty="0" smtClean="0">
                <a:solidFill>
                  <a:srgbClr val="002060"/>
                </a:solidFill>
              </a:rPr>
              <a:t> </a:t>
            </a:r>
            <a:r>
              <a:rPr lang="en-ID" sz="1400" b="1" dirty="0" err="1" smtClean="0">
                <a:solidFill>
                  <a:srgbClr val="002060"/>
                </a:solidFill>
              </a:rPr>
              <a:t>APARATUR</a:t>
            </a:r>
            <a:r>
              <a:rPr lang="en-ID" sz="1400" b="1" dirty="0" smtClean="0">
                <a:solidFill>
                  <a:srgbClr val="002060"/>
                </a:solidFill>
              </a:rPr>
              <a:t> NEGARA DAN </a:t>
            </a:r>
            <a:r>
              <a:rPr lang="en-ID" sz="1400" b="1" dirty="0" err="1" smtClean="0">
                <a:solidFill>
                  <a:srgbClr val="002060"/>
                </a:solidFill>
              </a:rPr>
              <a:t>REFORMASI</a:t>
            </a:r>
            <a:r>
              <a:rPr lang="en-ID" sz="1400" b="1" dirty="0" smtClean="0">
                <a:solidFill>
                  <a:srgbClr val="002060"/>
                </a:solidFill>
              </a:rPr>
              <a:t> </a:t>
            </a:r>
            <a:r>
              <a:rPr lang="en-ID" sz="1400" b="1" dirty="0" err="1" smtClean="0">
                <a:solidFill>
                  <a:srgbClr val="002060"/>
                </a:solidFill>
              </a:rPr>
              <a:t>BIROKRASI</a:t>
            </a:r>
            <a:endParaRPr lang="en-US" sz="1400" b="1" dirty="0">
              <a:solidFill>
                <a:srgbClr val="002060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326" y="2060847"/>
            <a:ext cx="4177690" cy="3384377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467544" y="1916832"/>
            <a:ext cx="4320480" cy="3600400"/>
          </a:xfrm>
          <a:prstGeom prst="rect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9352" y="3342762"/>
            <a:ext cx="1722053" cy="96681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9426" y="4813628"/>
            <a:ext cx="1816534" cy="1019854"/>
          </a:xfrm>
          <a:prstGeom prst="rect">
            <a:avLst/>
          </a:prstGeom>
        </p:spPr>
      </p:pic>
      <p:grpSp>
        <p:nvGrpSpPr>
          <p:cNvPr id="19" name="Group 18"/>
          <p:cNvGrpSpPr/>
          <p:nvPr/>
        </p:nvGrpSpPr>
        <p:grpSpPr>
          <a:xfrm>
            <a:off x="219988" y="6021288"/>
            <a:ext cx="2304013" cy="751172"/>
            <a:chOff x="2987824" y="5639353"/>
            <a:chExt cx="3116588" cy="1016094"/>
          </a:xfrm>
        </p:grpSpPr>
        <p:sp>
          <p:nvSpPr>
            <p:cNvPr id="18" name="Rectangle 17"/>
            <p:cNvSpPr/>
            <p:nvPr/>
          </p:nvSpPr>
          <p:spPr>
            <a:xfrm>
              <a:off x="2987824" y="5756366"/>
              <a:ext cx="3116588" cy="80082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54308" y="5639353"/>
              <a:ext cx="2983620" cy="1016094"/>
            </a:xfrm>
            <a:prstGeom prst="rect">
              <a:avLst/>
            </a:prstGeom>
          </p:spPr>
        </p:pic>
      </p:grpSp>
      <p:sp>
        <p:nvSpPr>
          <p:cNvPr id="23" name="TextBox 22"/>
          <p:cNvSpPr txBox="1"/>
          <p:nvPr/>
        </p:nvSpPr>
        <p:spPr>
          <a:xfrm>
            <a:off x="5264095" y="3087264"/>
            <a:ext cx="378369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sz="1700" dirty="0" err="1" smtClean="0">
                <a:solidFill>
                  <a:srgbClr val="FF0000"/>
                </a:solidFill>
                <a:latin typeface="Eras Bold ITC" pitchFamily="34" charset="0"/>
              </a:rPr>
              <a:t>VALIDASI</a:t>
            </a:r>
            <a:r>
              <a:rPr lang="en-ID" sz="1700" dirty="0" smtClean="0">
                <a:solidFill>
                  <a:srgbClr val="FF0000"/>
                </a:solidFill>
                <a:latin typeface="Eras Bold ITC" pitchFamily="34" charset="0"/>
              </a:rPr>
              <a:t> </a:t>
            </a:r>
            <a:r>
              <a:rPr lang="en-ID" sz="1700" dirty="0" err="1" smtClean="0">
                <a:solidFill>
                  <a:srgbClr val="FF0000"/>
                </a:solidFill>
                <a:latin typeface="Eras Bold ITC" pitchFamily="34" charset="0"/>
              </a:rPr>
              <a:t>PETA</a:t>
            </a:r>
            <a:r>
              <a:rPr lang="en-ID" sz="1700" dirty="0" smtClean="0">
                <a:solidFill>
                  <a:srgbClr val="FF0000"/>
                </a:solidFill>
                <a:latin typeface="Eras Bold ITC" pitchFamily="34" charset="0"/>
              </a:rPr>
              <a:t> </a:t>
            </a:r>
            <a:r>
              <a:rPr lang="en-ID" sz="1700" dirty="0" err="1" smtClean="0">
                <a:solidFill>
                  <a:srgbClr val="FF0000"/>
                </a:solidFill>
                <a:latin typeface="Eras Bold ITC" pitchFamily="34" charset="0"/>
              </a:rPr>
              <a:t>KEBUTUHAN</a:t>
            </a:r>
            <a:r>
              <a:rPr lang="en-ID" sz="1700" dirty="0" smtClean="0">
                <a:solidFill>
                  <a:srgbClr val="FF0000"/>
                </a:solidFill>
                <a:latin typeface="Eras Bold ITC" pitchFamily="34" charset="0"/>
              </a:rPr>
              <a:t> </a:t>
            </a:r>
            <a:r>
              <a:rPr lang="en-ID" sz="1700" dirty="0" err="1" smtClean="0">
                <a:solidFill>
                  <a:srgbClr val="FF0000"/>
                </a:solidFill>
                <a:latin typeface="Eras Bold ITC" pitchFamily="34" charset="0"/>
              </a:rPr>
              <a:t>INSTANSI</a:t>
            </a:r>
            <a:r>
              <a:rPr lang="en-ID" sz="1700" dirty="0" smtClean="0">
                <a:solidFill>
                  <a:srgbClr val="FF0000"/>
                </a:solidFill>
                <a:latin typeface="Eras Bold ITC" pitchFamily="34" charset="0"/>
              </a:rPr>
              <a:t> </a:t>
            </a:r>
            <a:r>
              <a:rPr lang="en-ID" sz="1700" dirty="0" err="1" smtClean="0">
                <a:solidFill>
                  <a:srgbClr val="FF0000"/>
                </a:solidFill>
                <a:latin typeface="Eras Bold ITC" pitchFamily="34" charset="0"/>
              </a:rPr>
              <a:t>PEMERINTAH</a:t>
            </a:r>
            <a:r>
              <a:rPr lang="en-ID" sz="1700" dirty="0" smtClean="0">
                <a:solidFill>
                  <a:srgbClr val="FF0000"/>
                </a:solidFill>
                <a:latin typeface="Eras Bold ITC" pitchFamily="34" charset="0"/>
              </a:rPr>
              <a:t> </a:t>
            </a:r>
            <a:r>
              <a:rPr lang="en-ID" sz="1700" dirty="0" err="1" smtClean="0">
                <a:solidFill>
                  <a:srgbClr val="FF0000"/>
                </a:solidFill>
                <a:latin typeface="Eras Bold ITC" pitchFamily="34" charset="0"/>
              </a:rPr>
              <a:t>SEBAGAI</a:t>
            </a:r>
            <a:r>
              <a:rPr lang="en-ID" sz="1700" dirty="0" smtClean="0">
                <a:solidFill>
                  <a:srgbClr val="FF0000"/>
                </a:solidFill>
                <a:latin typeface="Eras Bold ITC" pitchFamily="34" charset="0"/>
              </a:rPr>
              <a:t> </a:t>
            </a:r>
            <a:r>
              <a:rPr lang="en-ID" sz="1700" dirty="0" err="1" smtClean="0">
                <a:solidFill>
                  <a:srgbClr val="FF0000"/>
                </a:solidFill>
                <a:latin typeface="Eras Bold ITC" pitchFamily="34" charset="0"/>
              </a:rPr>
              <a:t>DASAR</a:t>
            </a:r>
            <a:r>
              <a:rPr lang="en-ID" sz="1700" dirty="0" smtClean="0">
                <a:solidFill>
                  <a:srgbClr val="FF0000"/>
                </a:solidFill>
                <a:latin typeface="Eras Bold ITC" pitchFamily="34" charset="0"/>
              </a:rPr>
              <a:t> </a:t>
            </a:r>
            <a:r>
              <a:rPr lang="en-ID" sz="1700" dirty="0" err="1" smtClean="0">
                <a:solidFill>
                  <a:srgbClr val="FF0000"/>
                </a:solidFill>
                <a:latin typeface="Eras Bold ITC" pitchFamily="34" charset="0"/>
              </a:rPr>
              <a:t>PENETAPAN</a:t>
            </a:r>
            <a:r>
              <a:rPr lang="en-ID" sz="1700" dirty="0" smtClean="0">
                <a:solidFill>
                  <a:srgbClr val="FF0000"/>
                </a:solidFill>
                <a:latin typeface="Eras Bold ITC" pitchFamily="34" charset="0"/>
              </a:rPr>
              <a:t> </a:t>
            </a:r>
            <a:r>
              <a:rPr lang="en-ID" sz="1700" dirty="0" err="1" smtClean="0">
                <a:solidFill>
                  <a:srgbClr val="FF0000"/>
                </a:solidFill>
                <a:latin typeface="Eras Bold ITC" pitchFamily="34" charset="0"/>
              </a:rPr>
              <a:t>KEBUTUHAN</a:t>
            </a:r>
            <a:r>
              <a:rPr lang="en-ID" sz="1700" dirty="0" smtClean="0">
                <a:solidFill>
                  <a:srgbClr val="FF0000"/>
                </a:solidFill>
                <a:latin typeface="Eras Bold ITC" pitchFamily="34" charset="0"/>
              </a:rPr>
              <a:t> </a:t>
            </a:r>
            <a:r>
              <a:rPr lang="en-ID" sz="1700" dirty="0" err="1" smtClean="0">
                <a:solidFill>
                  <a:srgbClr val="FF0000"/>
                </a:solidFill>
                <a:latin typeface="Eras Bold ITC" pitchFamily="34" charset="0"/>
              </a:rPr>
              <a:t>PNS</a:t>
            </a:r>
            <a:r>
              <a:rPr lang="en-ID" sz="1700" dirty="0" smtClean="0">
                <a:solidFill>
                  <a:srgbClr val="FF0000"/>
                </a:solidFill>
                <a:latin typeface="Eras Bold ITC" pitchFamily="34" charset="0"/>
              </a:rPr>
              <a:t> </a:t>
            </a:r>
            <a:r>
              <a:rPr lang="en-ID" sz="1700" dirty="0" err="1" smtClean="0">
                <a:solidFill>
                  <a:srgbClr val="FF0000"/>
                </a:solidFill>
                <a:latin typeface="Eras Bold ITC" pitchFamily="34" charset="0"/>
              </a:rPr>
              <a:t>TAHUN</a:t>
            </a:r>
            <a:r>
              <a:rPr lang="en-ID" sz="1700" dirty="0" smtClean="0">
                <a:solidFill>
                  <a:srgbClr val="FF0000"/>
                </a:solidFill>
                <a:latin typeface="Eras Bold ITC" pitchFamily="34" charset="0"/>
              </a:rPr>
              <a:t> 2019</a:t>
            </a:r>
            <a:endParaRPr lang="en-US" sz="1700" dirty="0">
              <a:solidFill>
                <a:srgbClr val="FF0000"/>
              </a:solidFill>
              <a:latin typeface="Eras Bold ITC" pitchFamily="34" charset="0"/>
            </a:endParaRP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2360" y="81136"/>
            <a:ext cx="1187624" cy="1187624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874" y="4826954"/>
            <a:ext cx="4027437" cy="1626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5928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2271" y="2799694"/>
            <a:ext cx="1870100" cy="154283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79512" y="1238555"/>
            <a:ext cx="3024336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i="1" dirty="0" err="1" smtClean="0">
                <a:solidFill>
                  <a:srgbClr val="0070C0"/>
                </a:solidFill>
              </a:rPr>
              <a:t>Adanya</a:t>
            </a:r>
            <a:r>
              <a:rPr lang="en-US" sz="1500" b="1" i="1" dirty="0" smtClean="0">
                <a:solidFill>
                  <a:srgbClr val="0070C0"/>
                </a:solidFill>
              </a:rPr>
              <a:t> </a:t>
            </a:r>
            <a:r>
              <a:rPr lang="en-US" sz="1500" b="1" i="1" dirty="0" err="1" smtClean="0">
                <a:solidFill>
                  <a:srgbClr val="0070C0"/>
                </a:solidFill>
              </a:rPr>
              <a:t>ketentuan</a:t>
            </a:r>
            <a:r>
              <a:rPr lang="en-US" sz="1500" b="1" i="1" dirty="0" smtClean="0">
                <a:solidFill>
                  <a:srgbClr val="0070C0"/>
                </a:solidFill>
              </a:rPr>
              <a:t> </a:t>
            </a:r>
            <a:r>
              <a:rPr lang="en-US" sz="1500" b="1" i="1" dirty="0" err="1" smtClean="0">
                <a:solidFill>
                  <a:srgbClr val="0070C0"/>
                </a:solidFill>
              </a:rPr>
              <a:t>baru</a:t>
            </a:r>
            <a:r>
              <a:rPr lang="en-US" sz="1500" b="1" i="1" dirty="0" smtClean="0">
                <a:solidFill>
                  <a:srgbClr val="0070C0"/>
                </a:solidFill>
              </a:rPr>
              <a:t>: </a:t>
            </a:r>
            <a:r>
              <a:rPr lang="en-US" sz="1500" b="1" i="1" dirty="0" err="1" smtClean="0">
                <a:solidFill>
                  <a:srgbClr val="0070C0"/>
                </a:solidFill>
              </a:rPr>
              <a:t>PP</a:t>
            </a:r>
            <a:r>
              <a:rPr lang="en-US" sz="1500" b="1" i="1" dirty="0" smtClean="0">
                <a:solidFill>
                  <a:srgbClr val="0070C0"/>
                </a:solidFill>
              </a:rPr>
              <a:t> 18/2016 </a:t>
            </a:r>
            <a:r>
              <a:rPr lang="en-US" sz="1500" b="1" i="1" dirty="0" err="1" smtClean="0">
                <a:solidFill>
                  <a:srgbClr val="0070C0"/>
                </a:solidFill>
              </a:rPr>
              <a:t>tentang</a:t>
            </a:r>
            <a:r>
              <a:rPr lang="en-US" sz="1500" b="1" i="1" dirty="0" smtClean="0">
                <a:solidFill>
                  <a:srgbClr val="0070C0"/>
                </a:solidFill>
              </a:rPr>
              <a:t> </a:t>
            </a:r>
            <a:r>
              <a:rPr lang="en-US" sz="1500" b="1" i="1" dirty="0" err="1" smtClean="0">
                <a:solidFill>
                  <a:srgbClr val="0070C0"/>
                </a:solidFill>
              </a:rPr>
              <a:t>Perangkat</a:t>
            </a:r>
            <a:r>
              <a:rPr lang="en-US" sz="1500" b="1" i="1" dirty="0" smtClean="0">
                <a:solidFill>
                  <a:srgbClr val="0070C0"/>
                </a:solidFill>
              </a:rPr>
              <a:t> Daerah </a:t>
            </a:r>
            <a:r>
              <a:rPr lang="en-US" sz="1500" b="1" i="1" dirty="0" err="1" smtClean="0">
                <a:solidFill>
                  <a:srgbClr val="0070C0"/>
                </a:solidFill>
              </a:rPr>
              <a:t>sehingga</a:t>
            </a:r>
            <a:r>
              <a:rPr lang="en-US" sz="1500" b="1" i="1" dirty="0" smtClean="0">
                <a:solidFill>
                  <a:srgbClr val="0070C0"/>
                </a:solidFill>
              </a:rPr>
              <a:t> </a:t>
            </a:r>
            <a:r>
              <a:rPr lang="en-US" sz="1500" b="1" i="1" dirty="0" err="1" smtClean="0">
                <a:solidFill>
                  <a:srgbClr val="0070C0"/>
                </a:solidFill>
              </a:rPr>
              <a:t>perlu</a:t>
            </a:r>
            <a:r>
              <a:rPr lang="en-US" sz="1500" b="1" i="1" dirty="0" smtClean="0">
                <a:solidFill>
                  <a:srgbClr val="0070C0"/>
                </a:solidFill>
              </a:rPr>
              <a:t> </a:t>
            </a:r>
            <a:r>
              <a:rPr lang="en-US" sz="1500" b="1" i="1" dirty="0" err="1" smtClean="0">
                <a:solidFill>
                  <a:srgbClr val="0070C0"/>
                </a:solidFill>
              </a:rPr>
              <a:t>Penyesuaian</a:t>
            </a:r>
            <a:r>
              <a:rPr lang="en-US" sz="1500" b="1" i="1" dirty="0" smtClean="0">
                <a:solidFill>
                  <a:srgbClr val="0070C0"/>
                </a:solidFill>
              </a:rPr>
              <a:t> </a:t>
            </a:r>
            <a:r>
              <a:rPr lang="en-US" sz="1500" b="1" i="1" dirty="0" err="1" smtClean="0">
                <a:solidFill>
                  <a:srgbClr val="0070C0"/>
                </a:solidFill>
              </a:rPr>
              <a:t>OPD</a:t>
            </a:r>
            <a:r>
              <a:rPr lang="en-US" sz="1500" b="1" i="1" dirty="0" smtClean="0">
                <a:solidFill>
                  <a:srgbClr val="0070C0"/>
                </a:solidFill>
              </a:rPr>
              <a:t>, </a:t>
            </a:r>
            <a:r>
              <a:rPr lang="en-US" sz="1500" b="1" i="1" dirty="0" err="1" smtClean="0">
                <a:solidFill>
                  <a:srgbClr val="0070C0"/>
                </a:solidFill>
              </a:rPr>
              <a:t>PP</a:t>
            </a:r>
            <a:r>
              <a:rPr lang="en-US" sz="1500" b="1" i="1" dirty="0" smtClean="0">
                <a:solidFill>
                  <a:srgbClr val="0070C0"/>
                </a:solidFill>
              </a:rPr>
              <a:t> 11/2017 </a:t>
            </a:r>
            <a:r>
              <a:rPr lang="en-US" sz="1500" b="1" i="1" dirty="0" err="1" smtClean="0">
                <a:solidFill>
                  <a:srgbClr val="0070C0"/>
                </a:solidFill>
              </a:rPr>
              <a:t>sehingga</a:t>
            </a:r>
            <a:r>
              <a:rPr lang="en-US" sz="1500" b="1" i="1" dirty="0" smtClean="0">
                <a:solidFill>
                  <a:srgbClr val="0070C0"/>
                </a:solidFill>
              </a:rPr>
              <a:t> </a:t>
            </a:r>
            <a:r>
              <a:rPr lang="en-US" sz="1500" b="1" i="1" dirty="0" err="1" smtClean="0">
                <a:solidFill>
                  <a:srgbClr val="0070C0"/>
                </a:solidFill>
              </a:rPr>
              <a:t>perlu</a:t>
            </a:r>
            <a:r>
              <a:rPr lang="en-US" sz="1500" b="1" i="1" dirty="0" smtClean="0">
                <a:solidFill>
                  <a:srgbClr val="0070C0"/>
                </a:solidFill>
              </a:rPr>
              <a:t> </a:t>
            </a:r>
            <a:r>
              <a:rPr lang="en-US" sz="1500" b="1" i="1" dirty="0" err="1" smtClean="0">
                <a:solidFill>
                  <a:srgbClr val="0070C0"/>
                </a:solidFill>
              </a:rPr>
              <a:t>penyesuaian</a:t>
            </a:r>
            <a:r>
              <a:rPr lang="en-US" sz="1500" b="1" i="1" dirty="0" smtClean="0">
                <a:solidFill>
                  <a:srgbClr val="0070C0"/>
                </a:solidFill>
              </a:rPr>
              <a:t> </a:t>
            </a:r>
            <a:r>
              <a:rPr lang="en-US" sz="1500" b="1" i="1" dirty="0" err="1" smtClean="0">
                <a:solidFill>
                  <a:srgbClr val="0070C0"/>
                </a:solidFill>
              </a:rPr>
              <a:t>pangkat</a:t>
            </a:r>
            <a:r>
              <a:rPr lang="en-US" sz="1500" b="1" i="1" dirty="0" smtClean="0">
                <a:solidFill>
                  <a:srgbClr val="0070C0"/>
                </a:solidFill>
              </a:rPr>
              <a:t> </a:t>
            </a:r>
            <a:r>
              <a:rPr lang="en-US" sz="1500" b="1" i="1" dirty="0" err="1" smtClean="0">
                <a:solidFill>
                  <a:srgbClr val="0070C0"/>
                </a:solidFill>
              </a:rPr>
              <a:t>dan</a:t>
            </a:r>
            <a:r>
              <a:rPr lang="en-US" sz="1500" b="1" i="1" dirty="0" smtClean="0">
                <a:solidFill>
                  <a:srgbClr val="0070C0"/>
                </a:solidFill>
              </a:rPr>
              <a:t> </a:t>
            </a:r>
            <a:r>
              <a:rPr lang="en-US" sz="1500" b="1" i="1" dirty="0" err="1" smtClean="0">
                <a:solidFill>
                  <a:srgbClr val="0070C0"/>
                </a:solidFill>
              </a:rPr>
              <a:t>jabatan</a:t>
            </a:r>
            <a:r>
              <a:rPr lang="en-US" sz="1500" b="1" i="1" dirty="0" smtClean="0">
                <a:solidFill>
                  <a:srgbClr val="0070C0"/>
                </a:solidFill>
              </a:rPr>
              <a:t>, </a:t>
            </a:r>
            <a:r>
              <a:rPr lang="en-US" sz="1500" b="1" i="1" dirty="0" err="1" smtClean="0">
                <a:solidFill>
                  <a:srgbClr val="0070C0"/>
                </a:solidFill>
              </a:rPr>
              <a:t>PermenPANRB</a:t>
            </a:r>
            <a:r>
              <a:rPr lang="en-US" sz="1500" b="1" i="1" dirty="0" smtClean="0">
                <a:solidFill>
                  <a:srgbClr val="0070C0"/>
                </a:solidFill>
              </a:rPr>
              <a:t> 18/2017 </a:t>
            </a:r>
            <a:r>
              <a:rPr lang="en-US" sz="1500" b="1" i="1" dirty="0" err="1" smtClean="0">
                <a:solidFill>
                  <a:srgbClr val="0070C0"/>
                </a:solidFill>
              </a:rPr>
              <a:t>tentang</a:t>
            </a:r>
            <a:r>
              <a:rPr lang="en-US" sz="1500" b="1" i="1" dirty="0" smtClean="0">
                <a:solidFill>
                  <a:srgbClr val="0070C0"/>
                </a:solidFill>
              </a:rPr>
              <a:t> </a:t>
            </a:r>
            <a:r>
              <a:rPr lang="en-US" sz="1500" b="1" i="1" dirty="0" err="1" smtClean="0">
                <a:solidFill>
                  <a:srgbClr val="0070C0"/>
                </a:solidFill>
              </a:rPr>
              <a:t>Nomenklatur</a:t>
            </a:r>
            <a:r>
              <a:rPr lang="en-US" sz="1500" b="1" i="1" dirty="0" smtClean="0">
                <a:solidFill>
                  <a:srgbClr val="0070C0"/>
                </a:solidFill>
              </a:rPr>
              <a:t> </a:t>
            </a:r>
            <a:r>
              <a:rPr lang="en-US" sz="1500" b="1" i="1" dirty="0" err="1" smtClean="0">
                <a:solidFill>
                  <a:srgbClr val="0070C0"/>
                </a:solidFill>
              </a:rPr>
              <a:t>Pelaksana</a:t>
            </a:r>
            <a:endParaRPr lang="en-ID" sz="1500" b="1" i="1" dirty="0" smtClean="0">
              <a:solidFill>
                <a:srgbClr val="0070C0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7856"/>
            <a:ext cx="9144000" cy="5753100"/>
          </a:xfrm>
          <a:prstGeom prst="rect">
            <a:avLst/>
          </a:prstGeom>
        </p:spPr>
      </p:pic>
      <p:sp>
        <p:nvSpPr>
          <p:cNvPr id="11" name="Rounded Rectangle 10"/>
          <p:cNvSpPr/>
          <p:nvPr/>
        </p:nvSpPr>
        <p:spPr>
          <a:xfrm>
            <a:off x="3347864" y="1599791"/>
            <a:ext cx="1152128" cy="576064"/>
          </a:xfrm>
          <a:prstGeom prst="roundRect">
            <a:avLst>
              <a:gd name="adj" fmla="val 45642"/>
            </a:avLst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11"/>
          <p:cNvSpPr/>
          <p:nvPr/>
        </p:nvSpPr>
        <p:spPr>
          <a:xfrm>
            <a:off x="6228184" y="3228373"/>
            <a:ext cx="1152128" cy="576064"/>
          </a:xfrm>
          <a:prstGeom prst="roundRect">
            <a:avLst>
              <a:gd name="adj" fmla="val 45642"/>
            </a:avLst>
          </a:prstGeom>
          <a:solidFill>
            <a:srgbClr val="00B0F0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/>
          <p:cNvSpPr/>
          <p:nvPr/>
        </p:nvSpPr>
        <p:spPr>
          <a:xfrm>
            <a:off x="1756431" y="3213859"/>
            <a:ext cx="1152128" cy="576064"/>
          </a:xfrm>
          <a:prstGeom prst="roundRect">
            <a:avLst>
              <a:gd name="adj" fmla="val 45642"/>
            </a:avLst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/>
          <p:cNvSpPr/>
          <p:nvPr/>
        </p:nvSpPr>
        <p:spPr>
          <a:xfrm>
            <a:off x="4616804" y="4841577"/>
            <a:ext cx="1152128" cy="576064"/>
          </a:xfrm>
          <a:prstGeom prst="roundRect">
            <a:avLst>
              <a:gd name="adj" fmla="val 45642"/>
            </a:avLst>
          </a:prstGeom>
          <a:solidFill>
            <a:schemeClr val="accent6">
              <a:lumMod val="60000"/>
              <a:lumOff val="40000"/>
            </a:schemeClr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172255" y="5036696"/>
            <a:ext cx="2736304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ID" sz="1700" b="1" i="1" dirty="0" err="1" smtClean="0">
                <a:solidFill>
                  <a:srgbClr val="008000"/>
                </a:solidFill>
              </a:rPr>
              <a:t>Perlu</a:t>
            </a:r>
            <a:r>
              <a:rPr lang="en-ID" sz="1700" b="1" i="1" dirty="0" smtClean="0">
                <a:solidFill>
                  <a:srgbClr val="008000"/>
                </a:solidFill>
              </a:rPr>
              <a:t> </a:t>
            </a:r>
            <a:r>
              <a:rPr lang="en-ID" sz="1700" b="1" i="1" dirty="0" err="1" smtClean="0">
                <a:solidFill>
                  <a:srgbClr val="008000"/>
                </a:solidFill>
              </a:rPr>
              <a:t>dilakukan</a:t>
            </a:r>
            <a:r>
              <a:rPr lang="en-ID" sz="1700" b="1" i="1" dirty="0" smtClean="0">
                <a:solidFill>
                  <a:srgbClr val="008000"/>
                </a:solidFill>
              </a:rPr>
              <a:t> </a:t>
            </a:r>
            <a:r>
              <a:rPr lang="en-ID" sz="1700" b="1" i="1" dirty="0" err="1" smtClean="0">
                <a:solidFill>
                  <a:srgbClr val="008000"/>
                </a:solidFill>
              </a:rPr>
              <a:t>validasi</a:t>
            </a:r>
            <a:r>
              <a:rPr lang="en-ID" sz="1700" b="1" i="1" dirty="0" smtClean="0">
                <a:solidFill>
                  <a:srgbClr val="008000"/>
                </a:solidFill>
              </a:rPr>
              <a:t> </a:t>
            </a:r>
            <a:r>
              <a:rPr lang="en-ID" sz="1700" b="1" i="1" dirty="0" err="1" smtClean="0">
                <a:solidFill>
                  <a:srgbClr val="008000"/>
                </a:solidFill>
              </a:rPr>
              <a:t>terhadap</a:t>
            </a:r>
            <a:r>
              <a:rPr lang="en-ID" sz="1700" b="1" i="1" dirty="0" smtClean="0">
                <a:solidFill>
                  <a:srgbClr val="008000"/>
                </a:solidFill>
              </a:rPr>
              <a:t> </a:t>
            </a:r>
            <a:r>
              <a:rPr lang="en-ID" sz="1700" b="1" i="1" dirty="0" err="1" smtClean="0">
                <a:solidFill>
                  <a:srgbClr val="008000"/>
                </a:solidFill>
              </a:rPr>
              <a:t>usulan</a:t>
            </a:r>
            <a:r>
              <a:rPr lang="en-ID" sz="1700" b="1" i="1" dirty="0" smtClean="0">
                <a:solidFill>
                  <a:srgbClr val="008000"/>
                </a:solidFill>
              </a:rPr>
              <a:t> </a:t>
            </a:r>
            <a:r>
              <a:rPr lang="en-ID" sz="1700" b="1" i="1" dirty="0" err="1" smtClean="0">
                <a:solidFill>
                  <a:srgbClr val="008000"/>
                </a:solidFill>
              </a:rPr>
              <a:t>kebutuhan</a:t>
            </a:r>
            <a:r>
              <a:rPr lang="en-ID" sz="1700" b="1" i="1" dirty="0" smtClean="0">
                <a:solidFill>
                  <a:srgbClr val="008000"/>
                </a:solidFill>
              </a:rPr>
              <a:t> </a:t>
            </a:r>
            <a:r>
              <a:rPr lang="en-ID" sz="1700" b="1" i="1" dirty="0" err="1" smtClean="0">
                <a:solidFill>
                  <a:srgbClr val="008000"/>
                </a:solidFill>
              </a:rPr>
              <a:t>PNS</a:t>
            </a:r>
            <a:r>
              <a:rPr lang="en-ID" sz="1700" b="1" i="1" dirty="0" smtClean="0">
                <a:solidFill>
                  <a:srgbClr val="008000"/>
                </a:solidFill>
              </a:rPr>
              <a:t> </a:t>
            </a:r>
            <a:r>
              <a:rPr lang="en-ID" sz="1700" b="1" i="1" dirty="0" err="1" smtClean="0">
                <a:solidFill>
                  <a:srgbClr val="008000"/>
                </a:solidFill>
              </a:rPr>
              <a:t>pada</a:t>
            </a:r>
            <a:r>
              <a:rPr lang="en-ID" sz="1700" b="1" i="1" dirty="0" smtClean="0">
                <a:solidFill>
                  <a:srgbClr val="008000"/>
                </a:solidFill>
              </a:rPr>
              <a:t> </a:t>
            </a:r>
            <a:r>
              <a:rPr lang="en-ID" sz="1700" b="1" i="1" dirty="0" err="1" smtClean="0">
                <a:solidFill>
                  <a:srgbClr val="008000"/>
                </a:solidFill>
              </a:rPr>
              <a:t>Instansi</a:t>
            </a:r>
            <a:r>
              <a:rPr lang="en-ID" sz="1700" b="1" i="1" dirty="0" smtClean="0">
                <a:solidFill>
                  <a:srgbClr val="008000"/>
                </a:solidFill>
              </a:rPr>
              <a:t> </a:t>
            </a:r>
            <a:r>
              <a:rPr lang="en-ID" sz="1700" b="1" i="1" dirty="0" err="1" smtClean="0">
                <a:solidFill>
                  <a:srgbClr val="008000"/>
                </a:solidFill>
              </a:rPr>
              <a:t>Pemerintah</a:t>
            </a:r>
            <a:r>
              <a:rPr lang="en-ID" sz="1700" b="1" i="1" dirty="0" smtClean="0">
                <a:solidFill>
                  <a:srgbClr val="008000"/>
                </a:solidFill>
              </a:rPr>
              <a:t> </a:t>
            </a:r>
            <a:r>
              <a:rPr lang="en-ID" sz="1700" b="1" i="1" dirty="0" err="1" smtClean="0">
                <a:solidFill>
                  <a:srgbClr val="008000"/>
                </a:solidFill>
              </a:rPr>
              <a:t>Pusat</a:t>
            </a:r>
            <a:r>
              <a:rPr lang="en-ID" sz="1700" b="1" i="1" dirty="0" smtClean="0">
                <a:solidFill>
                  <a:srgbClr val="008000"/>
                </a:solidFill>
              </a:rPr>
              <a:t> </a:t>
            </a:r>
            <a:r>
              <a:rPr lang="en-ID" sz="1700" b="1" i="1" dirty="0" err="1" smtClean="0">
                <a:solidFill>
                  <a:srgbClr val="008000"/>
                </a:solidFill>
              </a:rPr>
              <a:t>dan</a:t>
            </a:r>
            <a:r>
              <a:rPr lang="en-ID" sz="1700" b="1" i="1" dirty="0" smtClean="0">
                <a:solidFill>
                  <a:srgbClr val="008000"/>
                </a:solidFill>
              </a:rPr>
              <a:t> Daerah yang </a:t>
            </a:r>
            <a:r>
              <a:rPr lang="en-ID" sz="1700" b="1" i="1" dirty="0" err="1" smtClean="0">
                <a:solidFill>
                  <a:srgbClr val="008000"/>
                </a:solidFill>
              </a:rPr>
              <a:t>telah</a:t>
            </a:r>
            <a:r>
              <a:rPr lang="en-ID" sz="1700" b="1" i="1" dirty="0" smtClean="0">
                <a:solidFill>
                  <a:srgbClr val="008000"/>
                </a:solidFill>
              </a:rPr>
              <a:t> </a:t>
            </a:r>
            <a:r>
              <a:rPr lang="en-ID" sz="1700" b="1" i="1" dirty="0" err="1" smtClean="0">
                <a:solidFill>
                  <a:srgbClr val="008000"/>
                </a:solidFill>
              </a:rPr>
              <a:t>diinput</a:t>
            </a:r>
            <a:r>
              <a:rPr lang="en-ID" sz="1700" b="1" i="1" dirty="0" smtClean="0">
                <a:solidFill>
                  <a:srgbClr val="008000"/>
                </a:solidFill>
              </a:rPr>
              <a:t> </a:t>
            </a:r>
            <a:r>
              <a:rPr lang="en-ID" sz="1700" b="1" i="1" dirty="0" err="1" smtClean="0">
                <a:solidFill>
                  <a:srgbClr val="008000"/>
                </a:solidFill>
              </a:rPr>
              <a:t>ke</a:t>
            </a:r>
            <a:r>
              <a:rPr lang="en-ID" sz="1700" b="1" i="1" dirty="0" smtClean="0">
                <a:solidFill>
                  <a:srgbClr val="008000"/>
                </a:solidFill>
              </a:rPr>
              <a:t> </a:t>
            </a:r>
            <a:r>
              <a:rPr lang="en-ID" sz="1700" b="1" i="1" dirty="0" err="1" smtClean="0">
                <a:solidFill>
                  <a:srgbClr val="008000"/>
                </a:solidFill>
              </a:rPr>
              <a:t>dalam</a:t>
            </a:r>
            <a:r>
              <a:rPr lang="en-ID" sz="1700" b="1" i="1" dirty="0" smtClean="0">
                <a:solidFill>
                  <a:srgbClr val="008000"/>
                </a:solidFill>
              </a:rPr>
              <a:t> e-</a:t>
            </a:r>
            <a:r>
              <a:rPr lang="en-ID" sz="1700" b="1" i="1" dirty="0" err="1" smtClean="0">
                <a:solidFill>
                  <a:srgbClr val="008000"/>
                </a:solidFill>
              </a:rPr>
              <a:t>Formasi</a:t>
            </a:r>
            <a:endParaRPr lang="en-ID" sz="1700" b="1" i="1" dirty="0">
              <a:solidFill>
                <a:srgbClr val="008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372200" y="908720"/>
            <a:ext cx="27363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 err="1" smtClean="0">
                <a:solidFill>
                  <a:srgbClr val="FF0000"/>
                </a:solidFill>
              </a:rPr>
              <a:t>Dalam</a:t>
            </a:r>
            <a:r>
              <a:rPr lang="en-US" sz="2000" b="1" i="1" dirty="0" smtClean="0">
                <a:solidFill>
                  <a:srgbClr val="FF0000"/>
                </a:solidFill>
              </a:rPr>
              <a:t> </a:t>
            </a:r>
            <a:r>
              <a:rPr lang="en-US" sz="2000" b="1" i="1" dirty="0" err="1" smtClean="0">
                <a:solidFill>
                  <a:srgbClr val="FF0000"/>
                </a:solidFill>
              </a:rPr>
              <a:t>rangka</a:t>
            </a:r>
            <a:r>
              <a:rPr lang="en-US" sz="2000" b="1" i="1" dirty="0" smtClean="0">
                <a:solidFill>
                  <a:srgbClr val="FF0000"/>
                </a:solidFill>
              </a:rPr>
              <a:t> </a:t>
            </a:r>
            <a:r>
              <a:rPr lang="en-US" sz="2000" b="1" i="1" dirty="0" err="1" smtClean="0">
                <a:solidFill>
                  <a:srgbClr val="FF0000"/>
                </a:solidFill>
              </a:rPr>
              <a:t>memenuhi</a:t>
            </a:r>
            <a:r>
              <a:rPr lang="en-US" sz="2000" b="1" i="1" dirty="0" smtClean="0">
                <a:solidFill>
                  <a:srgbClr val="FF0000"/>
                </a:solidFill>
              </a:rPr>
              <a:t> </a:t>
            </a:r>
            <a:r>
              <a:rPr lang="en-US" sz="2000" b="1" i="1" dirty="0" err="1" smtClean="0">
                <a:solidFill>
                  <a:srgbClr val="FF0000"/>
                </a:solidFill>
              </a:rPr>
              <a:t>Kebutuhan</a:t>
            </a:r>
            <a:r>
              <a:rPr lang="en-US" sz="2000" b="1" i="1" dirty="0" smtClean="0">
                <a:solidFill>
                  <a:srgbClr val="FF0000"/>
                </a:solidFill>
              </a:rPr>
              <a:t> </a:t>
            </a:r>
            <a:r>
              <a:rPr lang="en-US" sz="2000" b="1" i="1" dirty="0" err="1" smtClean="0">
                <a:solidFill>
                  <a:srgbClr val="FF0000"/>
                </a:solidFill>
              </a:rPr>
              <a:t>PNS</a:t>
            </a:r>
            <a:r>
              <a:rPr lang="en-US" sz="2000" b="1" i="1" dirty="0" smtClean="0">
                <a:solidFill>
                  <a:srgbClr val="FF0000"/>
                </a:solidFill>
              </a:rPr>
              <a:t> </a:t>
            </a:r>
            <a:r>
              <a:rPr lang="en-US" sz="2000" b="1" i="1" dirty="0" err="1" smtClean="0">
                <a:solidFill>
                  <a:srgbClr val="FF0000"/>
                </a:solidFill>
              </a:rPr>
              <a:t>Tahun</a:t>
            </a:r>
            <a:r>
              <a:rPr lang="en-US" sz="2000" b="1" i="1" dirty="0" smtClean="0">
                <a:solidFill>
                  <a:srgbClr val="FF0000"/>
                </a:solidFill>
              </a:rPr>
              <a:t> 2019</a:t>
            </a:r>
            <a:endParaRPr lang="en-US" sz="2000" b="1" i="1" dirty="0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300192" y="4422591"/>
            <a:ext cx="2736304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700" b="1" i="1" dirty="0" err="1" smtClean="0"/>
              <a:t>Sejak</a:t>
            </a:r>
            <a:r>
              <a:rPr lang="en-US" sz="1700" b="1" i="1" dirty="0" smtClean="0"/>
              <a:t> </a:t>
            </a:r>
            <a:r>
              <a:rPr lang="en-US" sz="1700" b="1" i="1" dirty="0" err="1" smtClean="0"/>
              <a:t>tahun</a:t>
            </a:r>
            <a:r>
              <a:rPr lang="en-US" sz="1700" b="1" i="1" dirty="0" smtClean="0"/>
              <a:t> 2014 </a:t>
            </a:r>
            <a:r>
              <a:rPr lang="en-US" sz="1700" b="1" i="1" dirty="0" err="1" smtClean="0"/>
              <a:t>telah</a:t>
            </a:r>
            <a:r>
              <a:rPr lang="en-US" sz="1700" b="1" i="1" dirty="0" smtClean="0"/>
              <a:t> </a:t>
            </a:r>
            <a:r>
              <a:rPr lang="en-US" sz="1700" b="1" i="1" dirty="0" err="1" smtClean="0"/>
              <a:t>membangun</a:t>
            </a:r>
            <a:r>
              <a:rPr lang="en-US" sz="1700" b="1" i="1" dirty="0" smtClean="0"/>
              <a:t> e-</a:t>
            </a:r>
            <a:r>
              <a:rPr lang="en-US" sz="1700" b="1" i="1" dirty="0" err="1" smtClean="0"/>
              <a:t>Formasi</a:t>
            </a:r>
            <a:r>
              <a:rPr lang="en-US" sz="1700" b="1" i="1" dirty="0" smtClean="0"/>
              <a:t> </a:t>
            </a:r>
            <a:r>
              <a:rPr lang="en-US" sz="1700" b="1" i="1" dirty="0" err="1" smtClean="0"/>
              <a:t>untuk</a:t>
            </a:r>
            <a:r>
              <a:rPr lang="en-US" sz="1700" b="1" i="1" dirty="0" smtClean="0"/>
              <a:t> </a:t>
            </a:r>
            <a:r>
              <a:rPr lang="en-US" sz="1700" b="1" i="1" dirty="0" err="1" smtClean="0"/>
              <a:t>merencanakan</a:t>
            </a:r>
            <a:r>
              <a:rPr lang="en-US" sz="1700" b="1" i="1" dirty="0" smtClean="0"/>
              <a:t> </a:t>
            </a:r>
            <a:r>
              <a:rPr lang="en-US" sz="1700" b="1" i="1" dirty="0" err="1" smtClean="0"/>
              <a:t>Kebutuhan</a:t>
            </a:r>
            <a:r>
              <a:rPr lang="en-US" sz="1700" b="1" i="1" dirty="0" smtClean="0"/>
              <a:t> </a:t>
            </a:r>
            <a:r>
              <a:rPr lang="en-US" sz="1700" b="1" i="1" dirty="0" err="1" smtClean="0"/>
              <a:t>ASN</a:t>
            </a:r>
            <a:r>
              <a:rPr lang="en-US" sz="1700" b="1" i="1" dirty="0" smtClean="0"/>
              <a:t>, </a:t>
            </a:r>
            <a:r>
              <a:rPr lang="en-US" sz="1700" b="1" i="1" dirty="0" err="1" smtClean="0"/>
              <a:t>dengan</a:t>
            </a:r>
            <a:r>
              <a:rPr lang="en-US" sz="1700" b="1" i="1" dirty="0" smtClean="0"/>
              <a:t> </a:t>
            </a:r>
            <a:r>
              <a:rPr lang="en-US" sz="1700" b="1" i="1" dirty="0" err="1" smtClean="0"/>
              <a:t>menginput</a:t>
            </a:r>
            <a:r>
              <a:rPr lang="en-US" sz="1700" b="1" i="1" dirty="0" smtClean="0"/>
              <a:t> data </a:t>
            </a:r>
            <a:r>
              <a:rPr lang="en-US" sz="1700" b="1" i="1" dirty="0" err="1" smtClean="0"/>
              <a:t>anjab</a:t>
            </a:r>
            <a:r>
              <a:rPr lang="en-US" sz="1700" b="1" i="1" dirty="0" smtClean="0"/>
              <a:t>, </a:t>
            </a:r>
            <a:r>
              <a:rPr lang="en-US" sz="1700" b="1" i="1" dirty="0" err="1" smtClean="0"/>
              <a:t>ABK</a:t>
            </a:r>
            <a:r>
              <a:rPr lang="en-US" sz="1700" b="1" i="1" dirty="0" smtClean="0"/>
              <a:t>, </a:t>
            </a:r>
            <a:r>
              <a:rPr lang="en-US" sz="1700" b="1" i="1" dirty="0" err="1" smtClean="0"/>
              <a:t>Peta</a:t>
            </a:r>
            <a:r>
              <a:rPr lang="en-US" sz="1700" b="1" i="1" dirty="0" smtClean="0"/>
              <a:t> </a:t>
            </a:r>
            <a:r>
              <a:rPr lang="en-US" sz="1700" b="1" i="1" dirty="0" err="1" smtClean="0"/>
              <a:t>Jabatan</a:t>
            </a:r>
            <a:r>
              <a:rPr lang="en-US" sz="1700" b="1" i="1" dirty="0" smtClean="0"/>
              <a:t>, </a:t>
            </a:r>
            <a:r>
              <a:rPr lang="en-US" sz="1700" b="1" i="1" dirty="0" err="1" smtClean="0"/>
              <a:t>Bezetting</a:t>
            </a:r>
            <a:r>
              <a:rPr lang="en-US" sz="1700" b="1" i="1" dirty="0" smtClean="0"/>
              <a:t>, </a:t>
            </a:r>
            <a:r>
              <a:rPr lang="en-US" sz="1700" b="1" i="1" dirty="0" err="1" smtClean="0"/>
              <a:t>Jumlah</a:t>
            </a:r>
            <a:r>
              <a:rPr lang="en-US" sz="1700" b="1" i="1" dirty="0" smtClean="0"/>
              <a:t> </a:t>
            </a:r>
            <a:r>
              <a:rPr lang="en-US" sz="1700" b="1" i="1" dirty="0" err="1" smtClean="0"/>
              <a:t>Pensiun</a:t>
            </a:r>
            <a:r>
              <a:rPr lang="en-US" sz="1700" b="1" i="1" dirty="0" smtClean="0"/>
              <a:t>, </a:t>
            </a:r>
            <a:r>
              <a:rPr lang="en-US" sz="1700" b="1" i="1" dirty="0" err="1" smtClean="0"/>
              <a:t>Usul</a:t>
            </a:r>
            <a:r>
              <a:rPr lang="en-US" sz="1700" b="1" i="1" dirty="0" smtClean="0"/>
              <a:t> </a:t>
            </a:r>
            <a:r>
              <a:rPr lang="en-US" sz="1700" b="1" i="1" dirty="0" err="1" smtClean="0"/>
              <a:t>PNS</a:t>
            </a:r>
            <a:r>
              <a:rPr lang="en-US" sz="1700" b="1" i="1" dirty="0" smtClean="0"/>
              <a:t> per </a:t>
            </a:r>
            <a:r>
              <a:rPr lang="en-US" sz="1700" b="1" i="1" dirty="0" err="1" smtClean="0"/>
              <a:t>tahun</a:t>
            </a:r>
            <a:r>
              <a:rPr lang="en-US" sz="1700" b="1" i="1" dirty="0" smtClean="0"/>
              <a:t>, </a:t>
            </a:r>
            <a:r>
              <a:rPr lang="en-US" sz="1700" b="1" i="1" dirty="0" err="1" smtClean="0"/>
              <a:t>dan</a:t>
            </a:r>
            <a:r>
              <a:rPr lang="en-US" sz="1700" b="1" i="1" dirty="0" smtClean="0"/>
              <a:t> </a:t>
            </a:r>
            <a:r>
              <a:rPr lang="en-US" sz="1700" b="1" i="1" dirty="0" err="1" smtClean="0"/>
              <a:t>Inpassing</a:t>
            </a:r>
            <a:endParaRPr lang="en-US" sz="1700" b="1" i="1" dirty="0"/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1352" y="145468"/>
            <a:ext cx="1390688" cy="1271176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146315" y="166062"/>
            <a:ext cx="2723671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r>
              <a:rPr lang="en-ID" sz="3600" b="1" cap="all" dirty="0" err="1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Arial Black" pitchFamily="34" charset="0"/>
              </a:rPr>
              <a:t>LATAR</a:t>
            </a:r>
            <a:endParaRPr lang="en-US" sz="3600" b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Arial Black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49824" y="553859"/>
            <a:ext cx="4134144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ID" sz="40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  <a:t>BELAKANG</a:t>
            </a:r>
            <a:endParaRPr lang="en-US" sz="4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 Black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7349" y="5516194"/>
            <a:ext cx="3280231" cy="1353095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76" y="2975527"/>
            <a:ext cx="1888788" cy="173854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8676456" y="6607805"/>
            <a:ext cx="4675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ID" sz="1100" b="1" dirty="0" smtClean="0"/>
              <a:t>2</a:t>
            </a:r>
            <a:endParaRPr lang="en-US" sz="1100" b="1" dirty="0"/>
          </a:p>
        </p:txBody>
      </p:sp>
    </p:spTree>
    <p:extLst>
      <p:ext uri="{BB962C8B-B14F-4D97-AF65-F5344CB8AC3E}">
        <p14:creationId xmlns:p14="http://schemas.microsoft.com/office/powerpoint/2010/main" val="3436774695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816115" y="4422591"/>
            <a:ext cx="414837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 smtClean="0">
                <a:solidFill>
                  <a:srgbClr val="C00000"/>
                </a:solidFill>
              </a:rPr>
              <a:t>Sebelum</a:t>
            </a:r>
            <a:r>
              <a:rPr lang="en-US" sz="2000" b="1" dirty="0" smtClean="0">
                <a:solidFill>
                  <a:srgbClr val="C00000"/>
                </a:solidFill>
              </a:rPr>
              <a:t> </a:t>
            </a:r>
            <a:r>
              <a:rPr lang="en-US" sz="2000" b="1" dirty="0" err="1" smtClean="0">
                <a:solidFill>
                  <a:srgbClr val="C00000"/>
                </a:solidFill>
              </a:rPr>
              <a:t>finalisasi</a:t>
            </a:r>
            <a:r>
              <a:rPr lang="en-US" sz="2000" b="1" dirty="0" smtClean="0">
                <a:solidFill>
                  <a:srgbClr val="C00000"/>
                </a:solidFill>
              </a:rPr>
              <a:t> </a:t>
            </a:r>
            <a:r>
              <a:rPr lang="en-US" sz="2000" b="1" dirty="0" err="1" smtClean="0">
                <a:solidFill>
                  <a:srgbClr val="C00000"/>
                </a:solidFill>
              </a:rPr>
              <a:t>rekomendasi</a:t>
            </a:r>
            <a:r>
              <a:rPr lang="en-US" sz="2000" b="1" dirty="0" smtClean="0">
                <a:solidFill>
                  <a:srgbClr val="C00000"/>
                </a:solidFill>
              </a:rPr>
              <a:t> </a:t>
            </a:r>
            <a:r>
              <a:rPr lang="en-US" sz="2000" b="1" dirty="0" err="1" smtClean="0">
                <a:solidFill>
                  <a:srgbClr val="C00000"/>
                </a:solidFill>
              </a:rPr>
              <a:t>hasil</a:t>
            </a:r>
            <a:r>
              <a:rPr lang="en-US" sz="2000" b="1" dirty="0" smtClean="0">
                <a:solidFill>
                  <a:srgbClr val="C00000"/>
                </a:solidFill>
              </a:rPr>
              <a:t> </a:t>
            </a:r>
            <a:r>
              <a:rPr lang="en-US" sz="2000" b="1" dirty="0" err="1" smtClean="0">
                <a:solidFill>
                  <a:srgbClr val="C00000"/>
                </a:solidFill>
              </a:rPr>
              <a:t>validasi</a:t>
            </a:r>
            <a:r>
              <a:rPr lang="en-US" sz="2000" b="1" dirty="0" smtClean="0">
                <a:solidFill>
                  <a:srgbClr val="C00000"/>
                </a:solidFill>
              </a:rPr>
              <a:t>, </a:t>
            </a:r>
            <a:r>
              <a:rPr lang="en-US" sz="2000" b="1" dirty="0" err="1" smtClean="0">
                <a:solidFill>
                  <a:srgbClr val="C00000"/>
                </a:solidFill>
              </a:rPr>
              <a:t>perlu</a:t>
            </a:r>
            <a:r>
              <a:rPr lang="en-US" sz="2000" b="1" dirty="0" smtClean="0">
                <a:solidFill>
                  <a:srgbClr val="C00000"/>
                </a:solidFill>
              </a:rPr>
              <a:t> </a:t>
            </a:r>
            <a:r>
              <a:rPr lang="en-US" sz="2000" b="1" dirty="0" err="1" smtClean="0">
                <a:solidFill>
                  <a:srgbClr val="C00000"/>
                </a:solidFill>
              </a:rPr>
              <a:t>dilakukan</a:t>
            </a:r>
            <a:r>
              <a:rPr lang="en-US" sz="2000" b="1" dirty="0" smtClean="0">
                <a:solidFill>
                  <a:srgbClr val="C00000"/>
                </a:solidFill>
              </a:rPr>
              <a:t> </a:t>
            </a:r>
            <a:r>
              <a:rPr lang="en-US" sz="2000" b="1" dirty="0" err="1" smtClean="0">
                <a:solidFill>
                  <a:srgbClr val="C00000"/>
                </a:solidFill>
              </a:rPr>
              <a:t>Diskusi</a:t>
            </a:r>
            <a:r>
              <a:rPr lang="en-US" sz="2000" b="1" dirty="0" smtClean="0">
                <a:solidFill>
                  <a:srgbClr val="C00000"/>
                </a:solidFill>
              </a:rPr>
              <a:t> </a:t>
            </a:r>
            <a:r>
              <a:rPr lang="en-US" sz="2000" b="1" dirty="0" err="1" smtClean="0">
                <a:solidFill>
                  <a:srgbClr val="C00000"/>
                </a:solidFill>
              </a:rPr>
              <a:t>Kelompok</a:t>
            </a:r>
            <a:r>
              <a:rPr lang="en-US" sz="2000" b="1" dirty="0" smtClean="0">
                <a:solidFill>
                  <a:srgbClr val="C00000"/>
                </a:solidFill>
              </a:rPr>
              <a:t> </a:t>
            </a:r>
            <a:r>
              <a:rPr lang="en-US" sz="2000" b="1" dirty="0" err="1" smtClean="0">
                <a:solidFill>
                  <a:srgbClr val="C00000"/>
                </a:solidFill>
              </a:rPr>
              <a:t>Terpumpun</a:t>
            </a:r>
            <a:r>
              <a:rPr lang="en-US" sz="2000" b="1" dirty="0" smtClean="0">
                <a:solidFill>
                  <a:srgbClr val="C00000"/>
                </a:solidFill>
              </a:rPr>
              <a:t> </a:t>
            </a:r>
            <a:r>
              <a:rPr lang="en-US" sz="2000" b="1" dirty="0" err="1" smtClean="0">
                <a:solidFill>
                  <a:srgbClr val="C00000"/>
                </a:solidFill>
              </a:rPr>
              <a:t>dengan</a:t>
            </a:r>
            <a:r>
              <a:rPr lang="en-US" sz="2000" b="1" dirty="0" smtClean="0">
                <a:solidFill>
                  <a:srgbClr val="C00000"/>
                </a:solidFill>
              </a:rPr>
              <a:t> Tim </a:t>
            </a:r>
            <a:r>
              <a:rPr lang="en-US" sz="2000" b="1" dirty="0" err="1" smtClean="0">
                <a:solidFill>
                  <a:srgbClr val="C00000"/>
                </a:solidFill>
              </a:rPr>
              <a:t>Pengawas</a:t>
            </a:r>
            <a:r>
              <a:rPr lang="en-US" sz="2000" b="1" dirty="0" smtClean="0">
                <a:solidFill>
                  <a:srgbClr val="C00000"/>
                </a:solidFill>
              </a:rPr>
              <a:t> </a:t>
            </a:r>
            <a:r>
              <a:rPr lang="en-US" sz="2000" b="1" dirty="0" err="1" smtClean="0">
                <a:solidFill>
                  <a:srgbClr val="C00000"/>
                </a:solidFill>
              </a:rPr>
              <a:t>dan</a:t>
            </a:r>
            <a:r>
              <a:rPr lang="en-US" sz="2000" b="1" dirty="0" smtClean="0">
                <a:solidFill>
                  <a:srgbClr val="C00000"/>
                </a:solidFill>
              </a:rPr>
              <a:t> </a:t>
            </a:r>
            <a:r>
              <a:rPr lang="en-US" sz="2000" b="1" dirty="0" err="1" smtClean="0">
                <a:solidFill>
                  <a:srgbClr val="C00000"/>
                </a:solidFill>
              </a:rPr>
              <a:t>Pengendalian</a:t>
            </a:r>
            <a:r>
              <a:rPr lang="en-US" sz="2000" b="1" dirty="0" smtClean="0">
                <a:solidFill>
                  <a:srgbClr val="C00000"/>
                </a:solidFill>
              </a:rPr>
              <a:t> </a:t>
            </a:r>
            <a:r>
              <a:rPr lang="en-US" sz="2000" b="1" dirty="0" err="1" smtClean="0">
                <a:solidFill>
                  <a:srgbClr val="C00000"/>
                </a:solidFill>
              </a:rPr>
              <a:t>Usulan</a:t>
            </a:r>
            <a:r>
              <a:rPr lang="en-US" sz="2000" b="1" dirty="0" smtClean="0">
                <a:solidFill>
                  <a:srgbClr val="C00000"/>
                </a:solidFill>
              </a:rPr>
              <a:t> </a:t>
            </a:r>
            <a:r>
              <a:rPr lang="en-US" sz="2000" b="1" dirty="0" err="1" smtClean="0">
                <a:solidFill>
                  <a:srgbClr val="C00000"/>
                </a:solidFill>
              </a:rPr>
              <a:t>Kebutuhan</a:t>
            </a:r>
            <a:r>
              <a:rPr lang="en-US" sz="2000" b="1" dirty="0" smtClean="0">
                <a:solidFill>
                  <a:srgbClr val="C00000"/>
                </a:solidFill>
              </a:rPr>
              <a:t> </a:t>
            </a:r>
            <a:r>
              <a:rPr lang="en-US" sz="2000" b="1" dirty="0" err="1" smtClean="0">
                <a:solidFill>
                  <a:srgbClr val="C00000"/>
                </a:solidFill>
              </a:rPr>
              <a:t>PNS</a:t>
            </a:r>
            <a:r>
              <a:rPr lang="en-US" sz="2000" b="1" dirty="0" smtClean="0">
                <a:solidFill>
                  <a:srgbClr val="C00000"/>
                </a:solidFill>
              </a:rPr>
              <a:t> di </a:t>
            </a:r>
            <a:r>
              <a:rPr lang="en-US" sz="2000" b="1" dirty="0" err="1" smtClean="0">
                <a:solidFill>
                  <a:srgbClr val="C00000"/>
                </a:solidFill>
              </a:rPr>
              <a:t>lingkungan</a:t>
            </a:r>
            <a:r>
              <a:rPr lang="en-US" sz="2000" b="1" dirty="0" smtClean="0">
                <a:solidFill>
                  <a:srgbClr val="C00000"/>
                </a:solidFill>
              </a:rPr>
              <a:t> </a:t>
            </a:r>
            <a:r>
              <a:rPr lang="en-US" sz="2000" b="1" dirty="0" err="1" smtClean="0">
                <a:solidFill>
                  <a:srgbClr val="C00000"/>
                </a:solidFill>
              </a:rPr>
              <a:t>Kementerian</a:t>
            </a:r>
            <a:r>
              <a:rPr lang="en-US" sz="2000" b="1" dirty="0" smtClean="0">
                <a:solidFill>
                  <a:srgbClr val="C00000"/>
                </a:solidFill>
              </a:rPr>
              <a:t> </a:t>
            </a:r>
            <a:r>
              <a:rPr lang="en-US" sz="2000" b="1" dirty="0" err="1" smtClean="0">
                <a:solidFill>
                  <a:srgbClr val="C00000"/>
                </a:solidFill>
              </a:rPr>
              <a:t>PANRB</a:t>
            </a:r>
            <a:r>
              <a:rPr lang="en-US" sz="2000" b="1" dirty="0" smtClean="0">
                <a:solidFill>
                  <a:srgbClr val="C00000"/>
                </a:solidFill>
              </a:rPr>
              <a:t>, LAN, </a:t>
            </a:r>
            <a:r>
              <a:rPr lang="en-US" sz="2000" b="1" dirty="0" err="1" smtClean="0">
                <a:solidFill>
                  <a:srgbClr val="C00000"/>
                </a:solidFill>
              </a:rPr>
              <a:t>BKN</a:t>
            </a:r>
            <a:r>
              <a:rPr lang="en-US" sz="2000" b="1" dirty="0" smtClean="0">
                <a:solidFill>
                  <a:srgbClr val="C00000"/>
                </a:solidFill>
              </a:rPr>
              <a:t>, </a:t>
            </a:r>
            <a:r>
              <a:rPr lang="en-US" sz="2000" b="1" dirty="0" err="1" smtClean="0">
                <a:solidFill>
                  <a:srgbClr val="C00000"/>
                </a:solidFill>
              </a:rPr>
              <a:t>dan</a:t>
            </a:r>
            <a:r>
              <a:rPr lang="en-US" sz="2000" b="1" dirty="0" smtClean="0">
                <a:solidFill>
                  <a:srgbClr val="C00000"/>
                </a:solidFill>
              </a:rPr>
              <a:t> </a:t>
            </a:r>
            <a:r>
              <a:rPr lang="en-US" sz="2000" b="1" dirty="0" err="1" smtClean="0">
                <a:solidFill>
                  <a:srgbClr val="C00000"/>
                </a:solidFill>
              </a:rPr>
              <a:t>BPKP</a:t>
            </a:r>
            <a:r>
              <a:rPr lang="en-US" sz="2000" b="1" dirty="0" smtClean="0">
                <a:solidFill>
                  <a:srgbClr val="C00000"/>
                </a:solidFill>
              </a:rPr>
              <a:t> </a:t>
            </a:r>
            <a:endParaRPr lang="en-US" sz="2000" b="1" dirty="0">
              <a:solidFill>
                <a:srgbClr val="C00000"/>
              </a:solidFill>
            </a:endParaRPr>
          </a:p>
        </p:txBody>
      </p:sp>
      <p:sp>
        <p:nvSpPr>
          <p:cNvPr id="18" name="Teardrop 17"/>
          <p:cNvSpPr/>
          <p:nvPr/>
        </p:nvSpPr>
        <p:spPr>
          <a:xfrm>
            <a:off x="1787409" y="2998015"/>
            <a:ext cx="1368152" cy="1368152"/>
          </a:xfrm>
          <a:prstGeom prst="teardrop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ardrop 19"/>
          <p:cNvSpPr/>
          <p:nvPr/>
        </p:nvSpPr>
        <p:spPr>
          <a:xfrm rot="10800000">
            <a:off x="3258815" y="1521472"/>
            <a:ext cx="1368152" cy="1368152"/>
          </a:xfrm>
          <a:prstGeom prst="teardrop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ardrop 20"/>
          <p:cNvSpPr/>
          <p:nvPr/>
        </p:nvSpPr>
        <p:spPr>
          <a:xfrm rot="16200000">
            <a:off x="3258815" y="2998015"/>
            <a:ext cx="1801657" cy="1801657"/>
          </a:xfrm>
          <a:prstGeom prst="teardrop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4455" y="1613561"/>
            <a:ext cx="1151386" cy="1198488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7199" y="3137805"/>
            <a:ext cx="1088571" cy="1088571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79" y="3271149"/>
            <a:ext cx="1121499" cy="1121499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52570" y="2266834"/>
            <a:ext cx="3176869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r"/>
            <a:r>
              <a:rPr lang="en-ID" sz="40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  <a:t>TUJUAN</a:t>
            </a:r>
            <a:endParaRPr lang="en-US" sz="4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 Black" pitchFamily="34" charset="0"/>
            </a:endParaRPr>
          </a:p>
        </p:txBody>
      </p:sp>
      <p:cxnSp>
        <p:nvCxnSpPr>
          <p:cNvPr id="29" name="Straight Connector 28"/>
          <p:cNvCxnSpPr/>
          <p:nvPr/>
        </p:nvCxnSpPr>
        <p:spPr>
          <a:xfrm flipV="1">
            <a:off x="3764328" y="2884092"/>
            <a:ext cx="4602407" cy="5532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4" name="Picture 3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408" y="2590002"/>
            <a:ext cx="575693" cy="599244"/>
          </a:xfrm>
          <a:prstGeom prst="rect">
            <a:avLst/>
          </a:prstGeom>
        </p:spPr>
      </p:pic>
      <p:cxnSp>
        <p:nvCxnSpPr>
          <p:cNvPr id="35" name="Straight Connector 34"/>
          <p:cNvCxnSpPr/>
          <p:nvPr/>
        </p:nvCxnSpPr>
        <p:spPr>
          <a:xfrm flipH="1">
            <a:off x="3155560" y="3831898"/>
            <a:ext cx="1" cy="2333406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8" name="Picture 3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9871" y="5925973"/>
            <a:ext cx="671379" cy="671379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4816116" y="809416"/>
            <a:ext cx="400398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008000"/>
                </a:solidFill>
              </a:rPr>
              <a:t>Tim yang </a:t>
            </a:r>
            <a:r>
              <a:rPr lang="en-US" sz="2000" b="1" dirty="0" err="1" smtClean="0">
                <a:solidFill>
                  <a:srgbClr val="008000"/>
                </a:solidFill>
              </a:rPr>
              <a:t>dikoordinasikan</a:t>
            </a:r>
            <a:r>
              <a:rPr lang="en-US" sz="2000" b="1" dirty="0" smtClean="0">
                <a:solidFill>
                  <a:srgbClr val="008000"/>
                </a:solidFill>
              </a:rPr>
              <a:t> </a:t>
            </a:r>
            <a:r>
              <a:rPr lang="en-US" sz="2000" b="1" dirty="0" err="1" smtClean="0">
                <a:solidFill>
                  <a:srgbClr val="008000"/>
                </a:solidFill>
              </a:rPr>
              <a:t>oleh</a:t>
            </a:r>
            <a:r>
              <a:rPr lang="en-US" sz="2000" b="1" dirty="0" smtClean="0">
                <a:solidFill>
                  <a:srgbClr val="008000"/>
                </a:solidFill>
              </a:rPr>
              <a:t> </a:t>
            </a:r>
            <a:r>
              <a:rPr lang="en-US" sz="2000" b="1" dirty="0" err="1" smtClean="0">
                <a:solidFill>
                  <a:srgbClr val="008000"/>
                </a:solidFill>
              </a:rPr>
              <a:t>Lembaga</a:t>
            </a:r>
            <a:r>
              <a:rPr lang="en-US" sz="2000" b="1" dirty="0" smtClean="0">
                <a:solidFill>
                  <a:srgbClr val="008000"/>
                </a:solidFill>
              </a:rPr>
              <a:t> </a:t>
            </a:r>
            <a:r>
              <a:rPr lang="en-US" sz="2000" b="1" dirty="0" err="1" smtClean="0">
                <a:solidFill>
                  <a:srgbClr val="008000"/>
                </a:solidFill>
              </a:rPr>
              <a:t>Penyedia</a:t>
            </a:r>
            <a:r>
              <a:rPr lang="en-US" sz="2000" b="1" dirty="0" smtClean="0">
                <a:solidFill>
                  <a:srgbClr val="008000"/>
                </a:solidFill>
              </a:rPr>
              <a:t> </a:t>
            </a:r>
            <a:r>
              <a:rPr lang="en-US" sz="2000" b="1" dirty="0" err="1" smtClean="0">
                <a:solidFill>
                  <a:srgbClr val="008000"/>
                </a:solidFill>
              </a:rPr>
              <a:t>Jasa</a:t>
            </a:r>
            <a:r>
              <a:rPr lang="en-US" sz="2000" b="1" dirty="0" smtClean="0">
                <a:solidFill>
                  <a:srgbClr val="008000"/>
                </a:solidFill>
              </a:rPr>
              <a:t> </a:t>
            </a:r>
            <a:r>
              <a:rPr lang="en-US" sz="2000" b="1" dirty="0" err="1" smtClean="0">
                <a:solidFill>
                  <a:srgbClr val="008000"/>
                </a:solidFill>
              </a:rPr>
              <a:t>Konsultan</a:t>
            </a:r>
            <a:r>
              <a:rPr lang="en-US" sz="2000" b="1" dirty="0" smtClean="0">
                <a:solidFill>
                  <a:srgbClr val="008000"/>
                </a:solidFill>
              </a:rPr>
              <a:t> </a:t>
            </a:r>
            <a:r>
              <a:rPr lang="en-US" sz="2000" b="1" dirty="0" err="1" smtClean="0">
                <a:solidFill>
                  <a:srgbClr val="008000"/>
                </a:solidFill>
              </a:rPr>
              <a:t>bidang</a:t>
            </a:r>
            <a:r>
              <a:rPr lang="en-US" sz="2000" b="1" dirty="0" smtClean="0">
                <a:solidFill>
                  <a:srgbClr val="008000"/>
                </a:solidFill>
              </a:rPr>
              <a:t> </a:t>
            </a:r>
            <a:r>
              <a:rPr lang="en-US" sz="2000" b="1" dirty="0" err="1" smtClean="0">
                <a:solidFill>
                  <a:srgbClr val="008000"/>
                </a:solidFill>
              </a:rPr>
              <a:t>SDM</a:t>
            </a:r>
            <a:r>
              <a:rPr lang="en-US" sz="2000" b="1" dirty="0" smtClean="0">
                <a:solidFill>
                  <a:srgbClr val="008000"/>
                </a:solidFill>
              </a:rPr>
              <a:t>, </a:t>
            </a:r>
            <a:r>
              <a:rPr lang="en-US" sz="2000" b="1" dirty="0" err="1" smtClean="0">
                <a:solidFill>
                  <a:srgbClr val="008000"/>
                </a:solidFill>
              </a:rPr>
              <a:t>melakukan</a:t>
            </a:r>
            <a:r>
              <a:rPr lang="en-US" sz="2000" b="1" dirty="0" smtClean="0">
                <a:solidFill>
                  <a:srgbClr val="008000"/>
                </a:solidFill>
              </a:rPr>
              <a:t> </a:t>
            </a:r>
            <a:r>
              <a:rPr lang="en-US" sz="2000" b="1" dirty="0" err="1" smtClean="0">
                <a:solidFill>
                  <a:srgbClr val="008000"/>
                </a:solidFill>
              </a:rPr>
              <a:t>validasi</a:t>
            </a:r>
            <a:r>
              <a:rPr lang="en-US" sz="2000" b="1" dirty="0" smtClean="0">
                <a:solidFill>
                  <a:srgbClr val="008000"/>
                </a:solidFill>
              </a:rPr>
              <a:t> </a:t>
            </a:r>
            <a:r>
              <a:rPr lang="en-US" sz="2000" b="1" dirty="0" err="1" smtClean="0">
                <a:solidFill>
                  <a:srgbClr val="008000"/>
                </a:solidFill>
              </a:rPr>
              <a:t>sesuai</a:t>
            </a:r>
            <a:r>
              <a:rPr lang="en-US" sz="2000" b="1" dirty="0" smtClean="0">
                <a:solidFill>
                  <a:srgbClr val="008000"/>
                </a:solidFill>
              </a:rPr>
              <a:t> </a:t>
            </a:r>
            <a:r>
              <a:rPr lang="en-US" sz="2000" b="1" dirty="0" err="1" smtClean="0">
                <a:solidFill>
                  <a:srgbClr val="008000"/>
                </a:solidFill>
              </a:rPr>
              <a:t>metodologi</a:t>
            </a:r>
            <a:endParaRPr lang="en-US" sz="2000" b="1" dirty="0">
              <a:solidFill>
                <a:srgbClr val="0080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 rot="16200000">
            <a:off x="1934709" y="1023372"/>
            <a:ext cx="1983779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ID" sz="2800" b="1" spc="50" dirty="0" err="1" smtClean="0">
                <a:ln w="11430"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  <a:t>MAKSUD</a:t>
            </a:r>
            <a:endParaRPr lang="en-US" sz="2800" b="1" spc="50" dirty="0">
              <a:ln w="11430"/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51520" y="116632"/>
            <a:ext cx="2453252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500" b="1" dirty="0" err="1" smtClean="0">
                <a:solidFill>
                  <a:srgbClr val="FF33CC"/>
                </a:solidFill>
              </a:rPr>
              <a:t>Bahan</a:t>
            </a:r>
            <a:r>
              <a:rPr lang="en-US" sz="1500" b="1" dirty="0" smtClean="0">
                <a:solidFill>
                  <a:srgbClr val="FF33CC"/>
                </a:solidFill>
              </a:rPr>
              <a:t> </a:t>
            </a:r>
            <a:r>
              <a:rPr lang="en-US" sz="1500" b="1" dirty="0" err="1" smtClean="0">
                <a:solidFill>
                  <a:srgbClr val="FF33CC"/>
                </a:solidFill>
              </a:rPr>
              <a:t>pertimbangan</a:t>
            </a:r>
            <a:r>
              <a:rPr lang="en-US" sz="1500" b="1" dirty="0" smtClean="0">
                <a:solidFill>
                  <a:srgbClr val="FF33CC"/>
                </a:solidFill>
              </a:rPr>
              <a:t> </a:t>
            </a:r>
            <a:r>
              <a:rPr lang="en-US" sz="1500" b="1" dirty="0" err="1" smtClean="0">
                <a:solidFill>
                  <a:srgbClr val="FF33CC"/>
                </a:solidFill>
              </a:rPr>
              <a:t>bagi</a:t>
            </a:r>
            <a:r>
              <a:rPr lang="en-US" sz="1500" b="1" dirty="0" smtClean="0">
                <a:solidFill>
                  <a:srgbClr val="FF33CC"/>
                </a:solidFill>
              </a:rPr>
              <a:t> </a:t>
            </a:r>
            <a:r>
              <a:rPr lang="en-US" sz="1500" b="1" dirty="0" err="1" smtClean="0">
                <a:solidFill>
                  <a:srgbClr val="FF33CC"/>
                </a:solidFill>
              </a:rPr>
              <a:t>Menteri</a:t>
            </a:r>
            <a:r>
              <a:rPr lang="en-US" sz="1500" b="1" dirty="0" smtClean="0">
                <a:solidFill>
                  <a:srgbClr val="FF33CC"/>
                </a:solidFill>
              </a:rPr>
              <a:t> </a:t>
            </a:r>
            <a:r>
              <a:rPr lang="en-US" sz="1500" b="1" dirty="0" err="1" smtClean="0">
                <a:solidFill>
                  <a:srgbClr val="FF33CC"/>
                </a:solidFill>
              </a:rPr>
              <a:t>PANRB</a:t>
            </a:r>
            <a:r>
              <a:rPr lang="en-US" sz="1500" b="1" dirty="0" smtClean="0">
                <a:solidFill>
                  <a:srgbClr val="FF33CC"/>
                </a:solidFill>
              </a:rPr>
              <a:t> </a:t>
            </a:r>
            <a:r>
              <a:rPr lang="en-US" sz="1500" b="1" dirty="0" err="1" smtClean="0">
                <a:solidFill>
                  <a:srgbClr val="FF33CC"/>
                </a:solidFill>
              </a:rPr>
              <a:t>dalam</a:t>
            </a:r>
            <a:r>
              <a:rPr lang="en-US" sz="1500" b="1" dirty="0" smtClean="0">
                <a:solidFill>
                  <a:srgbClr val="FF33CC"/>
                </a:solidFill>
              </a:rPr>
              <a:t> </a:t>
            </a:r>
            <a:r>
              <a:rPr lang="en-US" sz="1500" b="1" dirty="0" err="1" smtClean="0">
                <a:solidFill>
                  <a:srgbClr val="FF33CC"/>
                </a:solidFill>
              </a:rPr>
              <a:t>menetapkan</a:t>
            </a:r>
            <a:r>
              <a:rPr lang="en-US" sz="1500" b="1" dirty="0" smtClean="0">
                <a:solidFill>
                  <a:srgbClr val="FF33CC"/>
                </a:solidFill>
              </a:rPr>
              <a:t> </a:t>
            </a:r>
            <a:r>
              <a:rPr lang="en-US" sz="1500" b="1" dirty="0" err="1" smtClean="0">
                <a:solidFill>
                  <a:srgbClr val="FF33CC"/>
                </a:solidFill>
              </a:rPr>
              <a:t>formasi</a:t>
            </a:r>
            <a:r>
              <a:rPr lang="en-US" sz="1500" b="1" dirty="0" smtClean="0">
                <a:solidFill>
                  <a:srgbClr val="FF33CC"/>
                </a:solidFill>
              </a:rPr>
              <a:t> </a:t>
            </a:r>
            <a:r>
              <a:rPr lang="en-US" sz="1500" b="1" dirty="0" err="1" smtClean="0">
                <a:solidFill>
                  <a:srgbClr val="FF33CC"/>
                </a:solidFill>
              </a:rPr>
              <a:t>PNS</a:t>
            </a:r>
            <a:r>
              <a:rPr lang="en-US" sz="1500" b="1" dirty="0" smtClean="0">
                <a:solidFill>
                  <a:srgbClr val="FF33CC"/>
                </a:solidFill>
              </a:rPr>
              <a:t> </a:t>
            </a:r>
            <a:r>
              <a:rPr lang="en-US" sz="1500" b="1" dirty="0" err="1" smtClean="0">
                <a:solidFill>
                  <a:srgbClr val="FF33CC"/>
                </a:solidFill>
              </a:rPr>
              <a:t>tahun</a:t>
            </a:r>
            <a:r>
              <a:rPr lang="en-US" sz="1500" b="1" dirty="0" smtClean="0">
                <a:solidFill>
                  <a:srgbClr val="FF33CC"/>
                </a:solidFill>
              </a:rPr>
              <a:t> 2019 </a:t>
            </a:r>
            <a:r>
              <a:rPr lang="en-US" sz="1500" b="1" dirty="0" err="1" smtClean="0">
                <a:solidFill>
                  <a:srgbClr val="FF33CC"/>
                </a:solidFill>
              </a:rPr>
              <a:t>secara</a:t>
            </a:r>
            <a:r>
              <a:rPr lang="en-US" sz="1500" b="1" dirty="0" smtClean="0">
                <a:solidFill>
                  <a:srgbClr val="FF33CC"/>
                </a:solidFill>
              </a:rPr>
              <a:t> </a:t>
            </a:r>
            <a:r>
              <a:rPr lang="en-US" sz="1500" b="1" dirty="0" err="1" smtClean="0">
                <a:solidFill>
                  <a:srgbClr val="FF33CC"/>
                </a:solidFill>
              </a:rPr>
              <a:t>akurat</a:t>
            </a:r>
            <a:r>
              <a:rPr lang="en-US" sz="1500" b="1" dirty="0" smtClean="0">
                <a:solidFill>
                  <a:srgbClr val="FF33CC"/>
                </a:solidFill>
              </a:rPr>
              <a:t> </a:t>
            </a:r>
            <a:r>
              <a:rPr lang="en-US" sz="1500" b="1" dirty="0" err="1" smtClean="0">
                <a:solidFill>
                  <a:srgbClr val="FF33CC"/>
                </a:solidFill>
              </a:rPr>
              <a:t>dalam</a:t>
            </a:r>
            <a:r>
              <a:rPr lang="en-US" sz="1500" b="1" dirty="0" smtClean="0">
                <a:solidFill>
                  <a:srgbClr val="FF33CC"/>
                </a:solidFill>
              </a:rPr>
              <a:t> </a:t>
            </a:r>
            <a:r>
              <a:rPr lang="en-US" sz="1500" b="1" dirty="0" err="1" smtClean="0">
                <a:solidFill>
                  <a:srgbClr val="FF33CC"/>
                </a:solidFill>
              </a:rPr>
              <a:t>rangka</a:t>
            </a:r>
            <a:r>
              <a:rPr lang="en-US" sz="1500" b="1" dirty="0" smtClean="0">
                <a:solidFill>
                  <a:srgbClr val="FF33CC"/>
                </a:solidFill>
              </a:rPr>
              <a:t> </a:t>
            </a:r>
            <a:r>
              <a:rPr lang="en-US" sz="1500" b="1" dirty="0" err="1" smtClean="0">
                <a:solidFill>
                  <a:srgbClr val="FF33CC"/>
                </a:solidFill>
              </a:rPr>
              <a:t>pemenuhan</a:t>
            </a:r>
            <a:r>
              <a:rPr lang="en-US" sz="1500" b="1" dirty="0" smtClean="0">
                <a:solidFill>
                  <a:srgbClr val="FF33CC"/>
                </a:solidFill>
              </a:rPr>
              <a:t> </a:t>
            </a:r>
            <a:r>
              <a:rPr lang="en-US" sz="1500" b="1" dirty="0" err="1" smtClean="0">
                <a:solidFill>
                  <a:srgbClr val="FF33CC"/>
                </a:solidFill>
              </a:rPr>
              <a:t>kebutuhan</a:t>
            </a:r>
            <a:r>
              <a:rPr lang="en-US" sz="1500" b="1" dirty="0" smtClean="0">
                <a:solidFill>
                  <a:srgbClr val="FF33CC"/>
                </a:solidFill>
              </a:rPr>
              <a:t> </a:t>
            </a:r>
            <a:r>
              <a:rPr lang="en-US" sz="1500" b="1" dirty="0" err="1" smtClean="0">
                <a:solidFill>
                  <a:srgbClr val="FF33CC"/>
                </a:solidFill>
              </a:rPr>
              <a:t>ASN</a:t>
            </a:r>
            <a:r>
              <a:rPr lang="en-US" sz="1500" b="1" dirty="0" smtClean="0">
                <a:solidFill>
                  <a:srgbClr val="FF33CC"/>
                </a:solidFill>
              </a:rPr>
              <a:t> </a:t>
            </a:r>
            <a:r>
              <a:rPr lang="en-US" sz="1500" b="1" dirty="0" err="1" smtClean="0">
                <a:solidFill>
                  <a:srgbClr val="FF33CC"/>
                </a:solidFill>
              </a:rPr>
              <a:t>untuk</a:t>
            </a:r>
            <a:r>
              <a:rPr lang="en-US" sz="1500" b="1" dirty="0" smtClean="0">
                <a:solidFill>
                  <a:srgbClr val="FF33CC"/>
                </a:solidFill>
              </a:rPr>
              <a:t> </a:t>
            </a:r>
            <a:r>
              <a:rPr lang="en-US" sz="1500" b="1" dirty="0" err="1" smtClean="0">
                <a:solidFill>
                  <a:srgbClr val="FF33CC"/>
                </a:solidFill>
              </a:rPr>
              <a:t>mendukung</a:t>
            </a:r>
            <a:r>
              <a:rPr lang="en-US" sz="1500" b="1" dirty="0" smtClean="0">
                <a:solidFill>
                  <a:srgbClr val="FF33CC"/>
                </a:solidFill>
              </a:rPr>
              <a:t> </a:t>
            </a:r>
            <a:r>
              <a:rPr lang="en-US" sz="1500" b="1" dirty="0" err="1" smtClean="0">
                <a:solidFill>
                  <a:srgbClr val="FF33CC"/>
                </a:solidFill>
              </a:rPr>
              <a:t>pelaksanaan</a:t>
            </a:r>
            <a:r>
              <a:rPr lang="en-US" sz="1500" b="1" dirty="0" smtClean="0">
                <a:solidFill>
                  <a:srgbClr val="FF33CC"/>
                </a:solidFill>
              </a:rPr>
              <a:t> </a:t>
            </a:r>
            <a:r>
              <a:rPr lang="en-US" sz="1500" b="1" dirty="0" err="1" smtClean="0">
                <a:solidFill>
                  <a:srgbClr val="FF33CC"/>
                </a:solidFill>
              </a:rPr>
              <a:t>prioritas</a:t>
            </a:r>
            <a:r>
              <a:rPr lang="en-US" sz="1500" b="1" dirty="0" smtClean="0">
                <a:solidFill>
                  <a:srgbClr val="FF33CC"/>
                </a:solidFill>
              </a:rPr>
              <a:t> </a:t>
            </a:r>
            <a:r>
              <a:rPr lang="en-US" sz="1500" b="1" dirty="0" err="1" smtClean="0">
                <a:solidFill>
                  <a:srgbClr val="FF33CC"/>
                </a:solidFill>
              </a:rPr>
              <a:t>pembangunan</a:t>
            </a:r>
            <a:r>
              <a:rPr lang="en-US" sz="1500" b="1" dirty="0" smtClean="0">
                <a:solidFill>
                  <a:srgbClr val="FF33CC"/>
                </a:solidFill>
              </a:rPr>
              <a:t> yang </a:t>
            </a:r>
            <a:r>
              <a:rPr lang="en-US" sz="1500" b="1" dirty="0" err="1" smtClean="0">
                <a:solidFill>
                  <a:srgbClr val="FF33CC"/>
                </a:solidFill>
              </a:rPr>
              <a:t>selaras</a:t>
            </a:r>
            <a:r>
              <a:rPr lang="en-US" sz="1500" b="1" dirty="0" smtClean="0">
                <a:solidFill>
                  <a:srgbClr val="FF33CC"/>
                </a:solidFill>
              </a:rPr>
              <a:t> </a:t>
            </a:r>
            <a:r>
              <a:rPr lang="en-US" sz="1500" b="1" dirty="0" err="1" smtClean="0">
                <a:solidFill>
                  <a:srgbClr val="FF33CC"/>
                </a:solidFill>
              </a:rPr>
              <a:t>dengan</a:t>
            </a:r>
            <a:r>
              <a:rPr lang="en-US" sz="1500" b="1" dirty="0" smtClean="0">
                <a:solidFill>
                  <a:srgbClr val="FF33CC"/>
                </a:solidFill>
              </a:rPr>
              <a:t> </a:t>
            </a:r>
            <a:r>
              <a:rPr lang="en-US" sz="1500" b="1" dirty="0" err="1" smtClean="0">
                <a:solidFill>
                  <a:srgbClr val="FF33CC"/>
                </a:solidFill>
              </a:rPr>
              <a:t>Nawacita</a:t>
            </a:r>
            <a:endParaRPr lang="en-US" sz="1500" b="1" dirty="0">
              <a:solidFill>
                <a:srgbClr val="FF33CC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2348880"/>
            <a:ext cx="3145136" cy="99071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3422" y="3092419"/>
            <a:ext cx="1714147" cy="875762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868144" y="3091607"/>
            <a:ext cx="87757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sz="4400" b="1" dirty="0" smtClean="0">
                <a:solidFill>
                  <a:srgbClr val="C00000"/>
                </a:solidFill>
              </a:rPr>
              <a:t>of</a:t>
            </a:r>
            <a:endParaRPr lang="en-US" sz="4400" b="1" dirty="0">
              <a:solidFill>
                <a:srgbClr val="C00000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4077213"/>
            <a:ext cx="1498298" cy="2592147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8676456" y="6607805"/>
            <a:ext cx="4675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ID" sz="1100" b="1" dirty="0" smtClean="0"/>
              <a:t>3</a:t>
            </a:r>
            <a:endParaRPr lang="en-US" sz="1100" b="1" dirty="0"/>
          </a:p>
        </p:txBody>
      </p:sp>
    </p:spTree>
    <p:extLst>
      <p:ext uri="{BB962C8B-B14F-4D97-AF65-F5344CB8AC3E}">
        <p14:creationId xmlns:p14="http://schemas.microsoft.com/office/powerpoint/2010/main" val="2806830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5578" y="-370230"/>
            <a:ext cx="3150678" cy="23590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8244408" y="1103396"/>
            <a:ext cx="432048" cy="1163014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/>
          <p:cNvSpPr/>
          <p:nvPr/>
        </p:nvSpPr>
        <p:spPr>
          <a:xfrm>
            <a:off x="483834" y="1052736"/>
            <a:ext cx="1260140" cy="1260140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113904" y="1052736"/>
            <a:ext cx="7346528" cy="1260140"/>
          </a:xfrm>
          <a:prstGeom prst="rect">
            <a:avLst/>
          </a:prstGeom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Oval 2"/>
          <p:cNvSpPr/>
          <p:nvPr/>
        </p:nvSpPr>
        <p:spPr>
          <a:xfrm>
            <a:off x="645852" y="1214754"/>
            <a:ext cx="936104" cy="936104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8228118" y="2507552"/>
            <a:ext cx="432048" cy="1163014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7544" y="2456892"/>
            <a:ext cx="1260140" cy="126014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097614" y="2456892"/>
            <a:ext cx="7346528" cy="1260140"/>
          </a:xfrm>
          <a:prstGeom prst="rect">
            <a:avLst/>
          </a:prstGeom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629562" y="2618910"/>
            <a:ext cx="936104" cy="936104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8244408" y="3911708"/>
            <a:ext cx="432048" cy="1163014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483834" y="3861048"/>
            <a:ext cx="1260140" cy="1260140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113904" y="3861048"/>
            <a:ext cx="7346528" cy="1260140"/>
          </a:xfrm>
          <a:prstGeom prst="rect">
            <a:avLst/>
          </a:prstGeom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645852" y="4023066"/>
            <a:ext cx="936104" cy="936104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8228118" y="5315864"/>
            <a:ext cx="432048" cy="1163014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467544" y="5265204"/>
            <a:ext cx="1260140" cy="1260140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1097614" y="5265204"/>
            <a:ext cx="7346528" cy="1260140"/>
          </a:xfrm>
          <a:prstGeom prst="rect">
            <a:avLst/>
          </a:prstGeom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629562" y="5427222"/>
            <a:ext cx="936104" cy="936104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4670" y="139210"/>
            <a:ext cx="1913834" cy="72008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150499"/>
            <a:ext cx="2248392" cy="716155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1743974" y="1214754"/>
            <a:ext cx="650043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b="1" dirty="0" err="1" smtClean="0"/>
              <a:t>Kesesuaian</a:t>
            </a:r>
            <a:r>
              <a:rPr lang="en-ID" b="1" dirty="0" smtClean="0"/>
              <a:t> </a:t>
            </a:r>
            <a:r>
              <a:rPr lang="en-ID" b="1" dirty="0" err="1" smtClean="0"/>
              <a:t>antara</a:t>
            </a:r>
            <a:r>
              <a:rPr lang="en-ID" b="1" dirty="0" smtClean="0"/>
              <a:t> data </a:t>
            </a:r>
            <a:r>
              <a:rPr lang="en-ID" b="1" dirty="0" err="1" smtClean="0"/>
              <a:t>PNS</a:t>
            </a:r>
            <a:r>
              <a:rPr lang="en-ID" b="1" dirty="0" smtClean="0"/>
              <a:t> yang </a:t>
            </a:r>
            <a:r>
              <a:rPr lang="en-ID" b="1" dirty="0" err="1" smtClean="0"/>
              <a:t>ada</a:t>
            </a:r>
            <a:r>
              <a:rPr lang="en-ID" b="1" dirty="0" smtClean="0"/>
              <a:t> di </a:t>
            </a:r>
            <a:r>
              <a:rPr lang="en-ID" b="1" dirty="0" err="1" smtClean="0"/>
              <a:t>lapangan</a:t>
            </a:r>
            <a:r>
              <a:rPr lang="en-ID" b="1" dirty="0" smtClean="0"/>
              <a:t>/</a:t>
            </a:r>
            <a:r>
              <a:rPr lang="en-ID" b="1" dirty="0" err="1" smtClean="0"/>
              <a:t>eksisting</a:t>
            </a:r>
            <a:r>
              <a:rPr lang="en-ID" b="1" dirty="0" smtClean="0"/>
              <a:t> </a:t>
            </a:r>
            <a:r>
              <a:rPr lang="en-ID" b="1" dirty="0" err="1" smtClean="0"/>
              <a:t>dengan</a:t>
            </a:r>
            <a:r>
              <a:rPr lang="en-ID" b="1" dirty="0" smtClean="0"/>
              <a:t> yang </a:t>
            </a:r>
            <a:r>
              <a:rPr lang="en-ID" b="1" dirty="0" err="1" smtClean="0"/>
              <a:t>disampaikan</a:t>
            </a:r>
            <a:r>
              <a:rPr lang="en-ID" b="1" dirty="0" smtClean="0"/>
              <a:t> </a:t>
            </a:r>
            <a:r>
              <a:rPr lang="en-ID" b="1" dirty="0" err="1" smtClean="0"/>
              <a:t>ke</a:t>
            </a:r>
            <a:r>
              <a:rPr lang="en-ID" b="1" dirty="0" smtClean="0"/>
              <a:t> </a:t>
            </a:r>
            <a:r>
              <a:rPr lang="en-ID" b="1" dirty="0" err="1" smtClean="0"/>
              <a:t>Menpan</a:t>
            </a:r>
            <a:r>
              <a:rPr lang="en-ID" b="1" dirty="0" smtClean="0"/>
              <a:t> </a:t>
            </a:r>
            <a:r>
              <a:rPr lang="en-ID" b="1" dirty="0" err="1" smtClean="0"/>
              <a:t>RB</a:t>
            </a:r>
            <a:r>
              <a:rPr lang="en-ID" b="1" dirty="0" smtClean="0"/>
              <a:t> </a:t>
            </a:r>
            <a:r>
              <a:rPr lang="en-ID" b="1" dirty="0" err="1" smtClean="0"/>
              <a:t>melalui</a:t>
            </a:r>
            <a:r>
              <a:rPr lang="en-ID" b="1" dirty="0" smtClean="0"/>
              <a:t> </a:t>
            </a:r>
            <a:r>
              <a:rPr lang="en-ID" b="1" dirty="0" err="1" smtClean="0"/>
              <a:t>aplikasi</a:t>
            </a:r>
            <a:r>
              <a:rPr lang="en-ID" b="1" dirty="0" smtClean="0"/>
              <a:t> e-</a:t>
            </a:r>
            <a:r>
              <a:rPr lang="en-ID" b="1" dirty="0" err="1" smtClean="0"/>
              <a:t>Formasi</a:t>
            </a:r>
            <a:r>
              <a:rPr lang="en-ID" b="1" dirty="0" smtClean="0"/>
              <a:t>, </a:t>
            </a:r>
            <a:r>
              <a:rPr lang="en-ID" b="1" dirty="0" err="1" smtClean="0"/>
              <a:t>dirinci</a:t>
            </a:r>
            <a:r>
              <a:rPr lang="en-ID" b="1" dirty="0" smtClean="0"/>
              <a:t> </a:t>
            </a:r>
            <a:r>
              <a:rPr lang="en-ID" b="1" dirty="0" err="1" smtClean="0"/>
              <a:t>setiap</a:t>
            </a:r>
            <a:r>
              <a:rPr lang="en-ID" b="1" dirty="0" smtClean="0"/>
              <a:t> </a:t>
            </a:r>
            <a:r>
              <a:rPr lang="en-ID" b="1" dirty="0" err="1" smtClean="0"/>
              <a:t>Kementerian</a:t>
            </a:r>
            <a:r>
              <a:rPr lang="en-ID" b="1" dirty="0" smtClean="0"/>
              <a:t>/</a:t>
            </a:r>
            <a:r>
              <a:rPr lang="en-ID" b="1" dirty="0" err="1" smtClean="0"/>
              <a:t>Lembaga</a:t>
            </a:r>
            <a:r>
              <a:rPr lang="en-ID" b="1" dirty="0" smtClean="0"/>
              <a:t> </a:t>
            </a:r>
            <a:r>
              <a:rPr lang="en-ID" b="1" dirty="0" err="1" smtClean="0"/>
              <a:t>dan</a:t>
            </a:r>
            <a:r>
              <a:rPr lang="en-ID" b="1" dirty="0" smtClean="0"/>
              <a:t> </a:t>
            </a:r>
            <a:r>
              <a:rPr lang="en-ID" b="1" dirty="0" err="1" smtClean="0"/>
              <a:t>OPD</a:t>
            </a:r>
            <a:endParaRPr lang="en-US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1743974" y="2747976"/>
            <a:ext cx="65004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b="1" dirty="0" err="1" smtClean="0"/>
              <a:t>Peta</a:t>
            </a:r>
            <a:r>
              <a:rPr lang="en-ID" b="1" dirty="0" smtClean="0"/>
              <a:t> </a:t>
            </a:r>
            <a:r>
              <a:rPr lang="en-ID" b="1" dirty="0" err="1" smtClean="0"/>
              <a:t>jabatan</a:t>
            </a:r>
            <a:r>
              <a:rPr lang="en-ID" b="1" dirty="0" smtClean="0"/>
              <a:t>, </a:t>
            </a:r>
            <a:r>
              <a:rPr lang="en-ID" b="1" dirty="0" err="1" smtClean="0"/>
              <a:t>jumlah</a:t>
            </a:r>
            <a:r>
              <a:rPr lang="en-ID" b="1" dirty="0" smtClean="0"/>
              <a:t> </a:t>
            </a:r>
            <a:r>
              <a:rPr lang="en-ID" b="1" dirty="0" err="1" smtClean="0"/>
              <a:t>dan</a:t>
            </a:r>
            <a:r>
              <a:rPr lang="en-ID" b="1" dirty="0" smtClean="0"/>
              <a:t> </a:t>
            </a:r>
            <a:r>
              <a:rPr lang="en-ID" b="1" dirty="0" err="1" smtClean="0"/>
              <a:t>jenis</a:t>
            </a:r>
            <a:r>
              <a:rPr lang="en-ID" b="1" dirty="0" smtClean="0"/>
              <a:t> </a:t>
            </a:r>
            <a:r>
              <a:rPr lang="en-ID" b="1" dirty="0" err="1" smtClean="0"/>
              <a:t>jabatan</a:t>
            </a:r>
            <a:r>
              <a:rPr lang="en-ID" b="1" dirty="0" smtClean="0"/>
              <a:t> yang </a:t>
            </a:r>
            <a:r>
              <a:rPr lang="en-ID" b="1" dirty="0" err="1" smtClean="0"/>
              <a:t>tergambar</a:t>
            </a:r>
            <a:r>
              <a:rPr lang="en-ID" b="1" dirty="0" smtClean="0"/>
              <a:t> </a:t>
            </a:r>
            <a:r>
              <a:rPr lang="en-ID" b="1" dirty="0" err="1" smtClean="0"/>
              <a:t>dalam</a:t>
            </a:r>
            <a:r>
              <a:rPr lang="en-ID" b="1" dirty="0" smtClean="0"/>
              <a:t> </a:t>
            </a:r>
            <a:r>
              <a:rPr lang="en-ID" b="1" dirty="0" err="1" smtClean="0"/>
              <a:t>Peta</a:t>
            </a:r>
            <a:r>
              <a:rPr lang="en-ID" b="1" dirty="0" smtClean="0"/>
              <a:t> </a:t>
            </a:r>
            <a:r>
              <a:rPr lang="en-ID" b="1" dirty="0" err="1" smtClean="0"/>
              <a:t>apakah</a:t>
            </a:r>
            <a:r>
              <a:rPr lang="en-ID" b="1" dirty="0" smtClean="0"/>
              <a:t> </a:t>
            </a:r>
            <a:r>
              <a:rPr lang="en-ID" b="1" dirty="0" err="1" smtClean="0"/>
              <a:t>sudah</a:t>
            </a:r>
            <a:r>
              <a:rPr lang="en-ID" b="1" dirty="0" smtClean="0"/>
              <a:t> </a:t>
            </a:r>
            <a:r>
              <a:rPr lang="en-ID" b="1" dirty="0" err="1" smtClean="0"/>
              <a:t>berdasarkan</a:t>
            </a:r>
            <a:r>
              <a:rPr lang="en-ID" b="1" dirty="0" smtClean="0"/>
              <a:t> </a:t>
            </a:r>
            <a:r>
              <a:rPr lang="en-ID" b="1" dirty="0" err="1" smtClean="0"/>
              <a:t>hasil</a:t>
            </a:r>
            <a:r>
              <a:rPr lang="en-ID" b="1" dirty="0" smtClean="0"/>
              <a:t> </a:t>
            </a:r>
            <a:r>
              <a:rPr lang="en-ID" b="1" dirty="0" err="1" smtClean="0"/>
              <a:t>analisis</a:t>
            </a:r>
            <a:r>
              <a:rPr lang="en-ID" b="1" dirty="0" smtClean="0"/>
              <a:t> </a:t>
            </a:r>
            <a:r>
              <a:rPr lang="en-ID" b="1" dirty="0" err="1" smtClean="0"/>
              <a:t>jabatan</a:t>
            </a:r>
            <a:r>
              <a:rPr lang="en-ID" b="1" dirty="0" smtClean="0"/>
              <a:t> </a:t>
            </a:r>
            <a:r>
              <a:rPr lang="en-ID" b="1" dirty="0" err="1" smtClean="0"/>
              <a:t>secara</a:t>
            </a:r>
            <a:r>
              <a:rPr lang="en-ID" b="1" dirty="0" smtClean="0"/>
              <a:t> </a:t>
            </a:r>
            <a:r>
              <a:rPr lang="en-ID" b="1" dirty="0" err="1" smtClean="0"/>
              <a:t>rinci</a:t>
            </a:r>
            <a:endParaRPr lang="en-US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1743974" y="4165556"/>
            <a:ext cx="65004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b="1" dirty="0" err="1" smtClean="0"/>
              <a:t>Usulan</a:t>
            </a:r>
            <a:r>
              <a:rPr lang="en-ID" b="1" dirty="0" smtClean="0"/>
              <a:t> </a:t>
            </a:r>
            <a:r>
              <a:rPr lang="en-ID" b="1" dirty="0" err="1" smtClean="0"/>
              <a:t>kebutuhan</a:t>
            </a:r>
            <a:r>
              <a:rPr lang="en-ID" b="1" dirty="0" smtClean="0"/>
              <a:t> </a:t>
            </a:r>
            <a:r>
              <a:rPr lang="en-ID" b="1" dirty="0" err="1" smtClean="0"/>
              <a:t>PNS</a:t>
            </a:r>
            <a:r>
              <a:rPr lang="en-ID" b="1" dirty="0" smtClean="0"/>
              <a:t> </a:t>
            </a:r>
            <a:r>
              <a:rPr lang="en-ID" b="1" dirty="0" err="1" smtClean="0"/>
              <a:t>apakah</a:t>
            </a:r>
            <a:r>
              <a:rPr lang="en-ID" b="1" dirty="0" smtClean="0"/>
              <a:t> </a:t>
            </a:r>
            <a:r>
              <a:rPr lang="en-ID" b="1" dirty="0" err="1" smtClean="0"/>
              <a:t>sudah</a:t>
            </a:r>
            <a:r>
              <a:rPr lang="en-ID" b="1" dirty="0" smtClean="0"/>
              <a:t> </a:t>
            </a:r>
            <a:r>
              <a:rPr lang="en-ID" b="1" dirty="0" err="1" smtClean="0"/>
              <a:t>didasarkan</a:t>
            </a:r>
            <a:r>
              <a:rPr lang="en-ID" b="1" dirty="0" smtClean="0"/>
              <a:t> </a:t>
            </a:r>
            <a:r>
              <a:rPr lang="en-ID" b="1" dirty="0" err="1" smtClean="0"/>
              <a:t>pada</a:t>
            </a:r>
            <a:r>
              <a:rPr lang="en-ID" b="1" dirty="0" smtClean="0"/>
              <a:t> </a:t>
            </a:r>
            <a:r>
              <a:rPr lang="en-ID" b="1" dirty="0" err="1" smtClean="0"/>
              <a:t>perhitungan</a:t>
            </a:r>
            <a:r>
              <a:rPr lang="en-ID" b="1" dirty="0" smtClean="0"/>
              <a:t> </a:t>
            </a:r>
            <a:r>
              <a:rPr lang="en-ID" b="1" dirty="0" err="1" smtClean="0"/>
              <a:t>Analisis</a:t>
            </a:r>
            <a:r>
              <a:rPr lang="en-ID" b="1" dirty="0" smtClean="0"/>
              <a:t> </a:t>
            </a:r>
            <a:r>
              <a:rPr lang="en-ID" b="1" dirty="0" err="1" smtClean="0"/>
              <a:t>Beban</a:t>
            </a:r>
            <a:r>
              <a:rPr lang="en-ID" b="1" dirty="0" smtClean="0"/>
              <a:t> </a:t>
            </a:r>
            <a:r>
              <a:rPr lang="en-ID" b="1" dirty="0" err="1" smtClean="0"/>
              <a:t>Kerja</a:t>
            </a:r>
            <a:r>
              <a:rPr lang="en-ID" b="1" dirty="0" smtClean="0"/>
              <a:t> (</a:t>
            </a:r>
            <a:r>
              <a:rPr lang="en-ID" b="1" dirty="0" err="1" smtClean="0"/>
              <a:t>ABK</a:t>
            </a:r>
            <a:r>
              <a:rPr lang="en-ID" b="1" dirty="0" smtClean="0"/>
              <a:t>)</a:t>
            </a:r>
            <a:endParaRPr lang="en-US" b="1" dirty="0"/>
          </a:p>
        </p:txBody>
      </p:sp>
      <p:sp>
        <p:nvSpPr>
          <p:cNvPr id="27" name="TextBox 26"/>
          <p:cNvSpPr txBox="1"/>
          <p:nvPr/>
        </p:nvSpPr>
        <p:spPr>
          <a:xfrm>
            <a:off x="1743974" y="5358874"/>
            <a:ext cx="650043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sz="1600" b="1" dirty="0" err="1" smtClean="0"/>
              <a:t>Sinkronisasi</a:t>
            </a:r>
            <a:r>
              <a:rPr lang="en-ID" sz="1600" b="1" dirty="0" smtClean="0"/>
              <a:t> </a:t>
            </a:r>
            <a:r>
              <a:rPr lang="en-ID" sz="1600" b="1" dirty="0" err="1" smtClean="0"/>
              <a:t>antara</a:t>
            </a:r>
            <a:r>
              <a:rPr lang="en-ID" sz="1600" b="1" dirty="0" smtClean="0"/>
              <a:t> </a:t>
            </a:r>
            <a:r>
              <a:rPr lang="en-ID" sz="1600" b="1" dirty="0" err="1" smtClean="0"/>
              <a:t>jumlah</a:t>
            </a:r>
            <a:r>
              <a:rPr lang="en-ID" sz="1600" b="1" dirty="0" smtClean="0"/>
              <a:t> </a:t>
            </a:r>
            <a:r>
              <a:rPr lang="en-ID" sz="1600" b="1" dirty="0" err="1" smtClean="0"/>
              <a:t>PNS</a:t>
            </a:r>
            <a:r>
              <a:rPr lang="en-ID" sz="1600" b="1" dirty="0" smtClean="0"/>
              <a:t> yang </a:t>
            </a:r>
            <a:r>
              <a:rPr lang="en-ID" sz="1600" b="1" dirty="0" err="1" smtClean="0"/>
              <a:t>memasuki</a:t>
            </a:r>
            <a:r>
              <a:rPr lang="en-ID" sz="1600" b="1" dirty="0" smtClean="0"/>
              <a:t> </a:t>
            </a:r>
            <a:r>
              <a:rPr lang="en-ID" sz="1600" b="1" dirty="0" err="1" smtClean="0"/>
              <a:t>BUP</a:t>
            </a:r>
            <a:r>
              <a:rPr lang="en-ID" sz="1600" b="1" dirty="0" smtClean="0"/>
              <a:t>/</a:t>
            </a:r>
            <a:r>
              <a:rPr lang="en-ID" sz="1600" b="1" dirty="0" err="1" smtClean="0"/>
              <a:t>Pensiun</a:t>
            </a:r>
            <a:r>
              <a:rPr lang="en-ID" sz="1600" b="1" dirty="0" smtClean="0"/>
              <a:t> </a:t>
            </a:r>
            <a:r>
              <a:rPr lang="en-ID" sz="1600" b="1" dirty="0" err="1" smtClean="0"/>
              <a:t>tahun</a:t>
            </a:r>
            <a:r>
              <a:rPr lang="en-ID" sz="1600" b="1" dirty="0" smtClean="0"/>
              <a:t> 2019 </a:t>
            </a:r>
            <a:r>
              <a:rPr lang="en-ID" sz="1600" b="1" dirty="0" err="1" smtClean="0"/>
              <a:t>sd</a:t>
            </a:r>
            <a:r>
              <a:rPr lang="en-ID" sz="1600" b="1" dirty="0" smtClean="0"/>
              <a:t> 2022 </a:t>
            </a:r>
            <a:r>
              <a:rPr lang="en-ID" sz="1600" b="1" dirty="0" err="1" smtClean="0"/>
              <a:t>berdasarkan</a:t>
            </a:r>
            <a:r>
              <a:rPr lang="en-ID" sz="1600" b="1" dirty="0" smtClean="0"/>
              <a:t> </a:t>
            </a:r>
            <a:r>
              <a:rPr lang="en-ID" sz="1600" b="1" dirty="0" err="1" smtClean="0"/>
              <a:t>jabatan</a:t>
            </a:r>
            <a:r>
              <a:rPr lang="en-ID" sz="1600" b="1" dirty="0" smtClean="0"/>
              <a:t> </a:t>
            </a:r>
            <a:r>
              <a:rPr lang="en-ID" sz="1600" b="1" dirty="0" err="1" smtClean="0"/>
              <a:t>dengan</a:t>
            </a:r>
            <a:r>
              <a:rPr lang="en-ID" sz="1600" b="1" dirty="0" smtClean="0"/>
              <a:t> </a:t>
            </a:r>
            <a:r>
              <a:rPr lang="en-ID" sz="1600" b="1" dirty="0" err="1" smtClean="0"/>
              <a:t>usulan</a:t>
            </a:r>
            <a:r>
              <a:rPr lang="en-ID" sz="1600" b="1" dirty="0" smtClean="0"/>
              <a:t> </a:t>
            </a:r>
            <a:r>
              <a:rPr lang="en-ID" sz="1600" b="1" dirty="0" err="1" smtClean="0"/>
              <a:t>formasi</a:t>
            </a:r>
            <a:r>
              <a:rPr lang="en-ID" sz="1600" b="1" dirty="0" smtClean="0"/>
              <a:t> </a:t>
            </a:r>
            <a:r>
              <a:rPr lang="en-ID" sz="1600" b="1" dirty="0" err="1" smtClean="0"/>
              <a:t>jabatan</a:t>
            </a:r>
            <a:r>
              <a:rPr lang="en-ID" sz="1600" b="1" dirty="0" smtClean="0"/>
              <a:t> (</a:t>
            </a:r>
            <a:r>
              <a:rPr lang="en-ID" sz="1600" b="1" dirty="0" err="1" smtClean="0"/>
              <a:t>contoh</a:t>
            </a:r>
            <a:r>
              <a:rPr lang="en-ID" sz="1600" b="1" dirty="0" smtClean="0"/>
              <a:t>: Daerah x </a:t>
            </a:r>
            <a:r>
              <a:rPr lang="en-ID" sz="1600" b="1" dirty="0" err="1" smtClean="0"/>
              <a:t>jumlah</a:t>
            </a:r>
            <a:r>
              <a:rPr lang="en-ID" sz="1600" b="1" dirty="0" smtClean="0"/>
              <a:t> </a:t>
            </a:r>
            <a:r>
              <a:rPr lang="en-ID" sz="1600" b="1" dirty="0" err="1" smtClean="0"/>
              <a:t>BUP</a:t>
            </a:r>
            <a:r>
              <a:rPr lang="en-ID" sz="1600" b="1" dirty="0" smtClean="0"/>
              <a:t> </a:t>
            </a:r>
            <a:r>
              <a:rPr lang="en-ID" sz="1600" b="1" dirty="0" err="1" smtClean="0"/>
              <a:t>pada</a:t>
            </a:r>
            <a:r>
              <a:rPr lang="en-ID" sz="1600" b="1" dirty="0" smtClean="0"/>
              <a:t> </a:t>
            </a:r>
            <a:r>
              <a:rPr lang="en-ID" sz="1600" b="1" dirty="0" err="1" smtClean="0"/>
              <a:t>jabatan</a:t>
            </a:r>
            <a:r>
              <a:rPr lang="en-ID" sz="1600" b="1" dirty="0" smtClean="0"/>
              <a:t> Guru 100, </a:t>
            </a:r>
            <a:r>
              <a:rPr lang="en-ID" sz="1600" b="1" dirty="0" err="1" smtClean="0"/>
              <a:t>mengusulkan</a:t>
            </a:r>
            <a:r>
              <a:rPr lang="en-ID" sz="1600" b="1" dirty="0" smtClean="0"/>
              <a:t> </a:t>
            </a:r>
            <a:r>
              <a:rPr lang="en-ID" sz="1600" b="1" dirty="0" err="1" smtClean="0"/>
              <a:t>kebutuhan</a:t>
            </a:r>
            <a:r>
              <a:rPr lang="en-ID" sz="1600" b="1" dirty="0" smtClean="0"/>
              <a:t> </a:t>
            </a:r>
            <a:r>
              <a:rPr lang="en-ID" sz="1600" b="1" dirty="0" err="1" smtClean="0"/>
              <a:t>jabatan</a:t>
            </a:r>
            <a:r>
              <a:rPr lang="en-ID" sz="1600" b="1" dirty="0" smtClean="0"/>
              <a:t> </a:t>
            </a:r>
            <a:r>
              <a:rPr lang="en-ID" sz="1600" b="1" dirty="0" err="1" smtClean="0"/>
              <a:t>pelaksana</a:t>
            </a:r>
            <a:r>
              <a:rPr lang="en-ID" sz="1600" b="1" dirty="0" smtClean="0"/>
              <a:t> 80 </a:t>
            </a:r>
            <a:r>
              <a:rPr lang="en-ID" sz="1600" b="1" dirty="0" err="1" smtClean="0"/>
              <a:t>dan</a:t>
            </a:r>
            <a:r>
              <a:rPr lang="en-ID" sz="1600" b="1" dirty="0" smtClean="0"/>
              <a:t> Guru 20)</a:t>
            </a:r>
            <a:endParaRPr lang="en-US" sz="1600" b="1" dirty="0"/>
          </a:p>
        </p:txBody>
      </p:sp>
      <p:pic>
        <p:nvPicPr>
          <p:cNvPr id="28" name="Picture 2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830" y="1315012"/>
            <a:ext cx="632148" cy="722814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017" y="2796829"/>
            <a:ext cx="517193" cy="580266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760" y="4151551"/>
            <a:ext cx="546155" cy="657767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604" y="5612811"/>
            <a:ext cx="600634" cy="625783"/>
          </a:xfrm>
          <a:prstGeom prst="rect">
            <a:avLst/>
          </a:prstGeom>
        </p:spPr>
      </p:pic>
      <p:sp>
        <p:nvSpPr>
          <p:cNvPr id="33" name="TextBox 32"/>
          <p:cNvSpPr txBox="1"/>
          <p:nvPr/>
        </p:nvSpPr>
        <p:spPr>
          <a:xfrm>
            <a:off x="8676456" y="6607805"/>
            <a:ext cx="4675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ID" sz="1100" b="1" dirty="0"/>
              <a:t>4</a:t>
            </a:r>
            <a:endParaRPr lang="en-US" sz="1100" b="1" dirty="0"/>
          </a:p>
        </p:txBody>
      </p:sp>
    </p:spTree>
    <p:extLst>
      <p:ext uri="{BB962C8B-B14F-4D97-AF65-F5344CB8AC3E}">
        <p14:creationId xmlns:p14="http://schemas.microsoft.com/office/powerpoint/2010/main" val="584782749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5578" y="-370230"/>
            <a:ext cx="3150678" cy="23590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8244408" y="1103396"/>
            <a:ext cx="432048" cy="1163014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/>
          <p:cNvSpPr/>
          <p:nvPr/>
        </p:nvSpPr>
        <p:spPr>
          <a:xfrm>
            <a:off x="483834" y="1052736"/>
            <a:ext cx="1260140" cy="1260140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113904" y="1052736"/>
            <a:ext cx="7346528" cy="1260140"/>
          </a:xfrm>
          <a:prstGeom prst="rect">
            <a:avLst/>
          </a:prstGeom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Oval 2"/>
          <p:cNvSpPr/>
          <p:nvPr/>
        </p:nvSpPr>
        <p:spPr>
          <a:xfrm>
            <a:off x="645852" y="1214754"/>
            <a:ext cx="936104" cy="936104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8228118" y="2507552"/>
            <a:ext cx="432048" cy="1163014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7544" y="2456892"/>
            <a:ext cx="1260140" cy="1260140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097614" y="2456892"/>
            <a:ext cx="7346528" cy="1260140"/>
          </a:xfrm>
          <a:prstGeom prst="rect">
            <a:avLst/>
          </a:prstGeom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629562" y="2618910"/>
            <a:ext cx="936104" cy="936104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8244408" y="3911708"/>
            <a:ext cx="432048" cy="1163014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483834" y="3861048"/>
            <a:ext cx="1260140" cy="1260140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113904" y="3861048"/>
            <a:ext cx="7346528" cy="1260140"/>
          </a:xfrm>
          <a:prstGeom prst="rect">
            <a:avLst/>
          </a:prstGeom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645852" y="4023066"/>
            <a:ext cx="936104" cy="936104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8228118" y="5315864"/>
            <a:ext cx="432048" cy="1163014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467544" y="5265204"/>
            <a:ext cx="1260140" cy="126014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1097614" y="5265204"/>
            <a:ext cx="7346528" cy="1260140"/>
          </a:xfrm>
          <a:prstGeom prst="rect">
            <a:avLst/>
          </a:prstGeom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629562" y="5427222"/>
            <a:ext cx="936104" cy="936104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4670" y="139210"/>
            <a:ext cx="1913834" cy="72008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150499"/>
            <a:ext cx="2248392" cy="716155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1743974" y="1214754"/>
            <a:ext cx="650043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b="1" dirty="0" err="1" smtClean="0"/>
              <a:t>Kebutuhan</a:t>
            </a:r>
            <a:r>
              <a:rPr lang="en-ID" b="1" dirty="0" smtClean="0"/>
              <a:t> </a:t>
            </a:r>
            <a:r>
              <a:rPr lang="en-ID" b="1" dirty="0" err="1" smtClean="0"/>
              <a:t>jabatan</a:t>
            </a:r>
            <a:r>
              <a:rPr lang="en-ID" b="1" dirty="0" smtClean="0"/>
              <a:t> </a:t>
            </a:r>
            <a:r>
              <a:rPr lang="en-ID" b="1" dirty="0" err="1" smtClean="0"/>
              <a:t>pelaksana</a:t>
            </a:r>
            <a:r>
              <a:rPr lang="en-ID" b="1" dirty="0" smtClean="0"/>
              <a:t> </a:t>
            </a:r>
            <a:r>
              <a:rPr lang="en-ID" b="1" dirty="0" err="1" smtClean="0"/>
              <a:t>apakah</a:t>
            </a:r>
            <a:r>
              <a:rPr lang="en-ID" b="1" dirty="0" smtClean="0"/>
              <a:t> </a:t>
            </a:r>
            <a:r>
              <a:rPr lang="en-ID" b="1" dirty="0" err="1" smtClean="0"/>
              <a:t>sudah</a:t>
            </a:r>
            <a:r>
              <a:rPr lang="en-ID" b="1" dirty="0" smtClean="0"/>
              <a:t> </a:t>
            </a:r>
            <a:r>
              <a:rPr lang="en-ID" b="1" dirty="0" err="1" smtClean="0"/>
              <a:t>merujuk</a:t>
            </a:r>
            <a:r>
              <a:rPr lang="en-ID" b="1" dirty="0" smtClean="0"/>
              <a:t> </a:t>
            </a:r>
            <a:r>
              <a:rPr lang="en-ID" b="1" dirty="0" err="1" smtClean="0"/>
              <a:t>pada</a:t>
            </a:r>
            <a:r>
              <a:rPr lang="en-ID" b="1" dirty="0" smtClean="0"/>
              <a:t> </a:t>
            </a:r>
            <a:r>
              <a:rPr lang="en-ID" b="1" dirty="0" err="1" smtClean="0"/>
              <a:t>Permen</a:t>
            </a:r>
            <a:r>
              <a:rPr lang="en-ID" b="1" dirty="0" smtClean="0"/>
              <a:t> </a:t>
            </a:r>
            <a:r>
              <a:rPr lang="en-ID" b="1" dirty="0" err="1" smtClean="0"/>
              <a:t>PANRB</a:t>
            </a:r>
            <a:r>
              <a:rPr lang="en-ID" b="1" dirty="0" smtClean="0"/>
              <a:t> </a:t>
            </a:r>
            <a:r>
              <a:rPr lang="en-ID" b="1" dirty="0" err="1" smtClean="0"/>
              <a:t>Nomor</a:t>
            </a:r>
            <a:r>
              <a:rPr lang="en-ID" b="1" dirty="0" smtClean="0"/>
              <a:t> 25 </a:t>
            </a:r>
            <a:r>
              <a:rPr lang="en-ID" b="1" dirty="0" err="1" smtClean="0"/>
              <a:t>Tahun</a:t>
            </a:r>
            <a:r>
              <a:rPr lang="en-ID" b="1" dirty="0" smtClean="0"/>
              <a:t> 2016 (</a:t>
            </a:r>
            <a:r>
              <a:rPr lang="en-ID" b="1" dirty="0" err="1" smtClean="0"/>
              <a:t>sekarang</a:t>
            </a:r>
            <a:r>
              <a:rPr lang="en-ID" b="1" dirty="0" smtClean="0"/>
              <a:t> </a:t>
            </a:r>
            <a:r>
              <a:rPr lang="en-ID" b="1" dirty="0" err="1" smtClean="0"/>
              <a:t>Permen</a:t>
            </a:r>
            <a:r>
              <a:rPr lang="en-ID" b="1" dirty="0" smtClean="0"/>
              <a:t> </a:t>
            </a:r>
            <a:r>
              <a:rPr lang="en-ID" b="1" dirty="0" err="1" smtClean="0"/>
              <a:t>PANRB</a:t>
            </a:r>
            <a:r>
              <a:rPr lang="en-ID" b="1" dirty="0" smtClean="0"/>
              <a:t> No 18 </a:t>
            </a:r>
            <a:r>
              <a:rPr lang="en-ID" b="1" dirty="0" err="1" smtClean="0"/>
              <a:t>Tahun</a:t>
            </a:r>
            <a:r>
              <a:rPr lang="en-ID" b="1" dirty="0" smtClean="0"/>
              <a:t> 2017 </a:t>
            </a:r>
            <a:r>
              <a:rPr lang="en-ID" b="1" dirty="0" err="1" smtClean="0"/>
              <a:t>tentang</a:t>
            </a:r>
            <a:r>
              <a:rPr lang="en-ID" b="1" dirty="0" smtClean="0"/>
              <a:t> </a:t>
            </a:r>
            <a:r>
              <a:rPr lang="en-ID" b="1" dirty="0" err="1" smtClean="0"/>
              <a:t>Nomenklatur</a:t>
            </a:r>
            <a:r>
              <a:rPr lang="en-ID" b="1" dirty="0" smtClean="0"/>
              <a:t> </a:t>
            </a:r>
            <a:r>
              <a:rPr lang="en-ID" b="1" dirty="0" err="1" smtClean="0"/>
              <a:t>Jabatan</a:t>
            </a:r>
            <a:r>
              <a:rPr lang="en-ID" b="1" dirty="0" smtClean="0"/>
              <a:t> </a:t>
            </a:r>
            <a:r>
              <a:rPr lang="en-ID" b="1" dirty="0" err="1" smtClean="0"/>
              <a:t>Pelaksana</a:t>
            </a:r>
            <a:endParaRPr lang="en-US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1743974" y="2747976"/>
            <a:ext cx="65004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b="1" dirty="0" err="1" smtClean="0"/>
              <a:t>Apakah</a:t>
            </a:r>
            <a:r>
              <a:rPr lang="en-ID" b="1" dirty="0" smtClean="0"/>
              <a:t> </a:t>
            </a:r>
            <a:r>
              <a:rPr lang="en-ID" b="1" dirty="0" err="1" smtClean="0"/>
              <a:t>pengisian</a:t>
            </a:r>
            <a:r>
              <a:rPr lang="en-ID" b="1" dirty="0" smtClean="0"/>
              <a:t> </a:t>
            </a:r>
            <a:r>
              <a:rPr lang="en-ID" b="1" dirty="0" err="1" smtClean="0"/>
              <a:t>jabatan</a:t>
            </a:r>
            <a:r>
              <a:rPr lang="en-ID" b="1" dirty="0" smtClean="0"/>
              <a:t> </a:t>
            </a:r>
            <a:r>
              <a:rPr lang="en-ID" b="1" dirty="0" err="1" smtClean="0"/>
              <a:t>pelaksana</a:t>
            </a:r>
            <a:r>
              <a:rPr lang="en-ID" b="1" dirty="0" smtClean="0"/>
              <a:t> </a:t>
            </a:r>
            <a:r>
              <a:rPr lang="en-ID" b="1" dirty="0" err="1" smtClean="0"/>
              <a:t>sebagaimana</a:t>
            </a:r>
            <a:r>
              <a:rPr lang="en-ID" b="1" dirty="0" smtClean="0"/>
              <a:t> </a:t>
            </a:r>
            <a:r>
              <a:rPr lang="en-ID" b="1" dirty="0" err="1" smtClean="0"/>
              <a:t>angka</a:t>
            </a:r>
            <a:r>
              <a:rPr lang="en-ID" b="1" dirty="0" smtClean="0"/>
              <a:t> 5, </a:t>
            </a:r>
            <a:r>
              <a:rPr lang="en-ID" b="1" dirty="0" err="1" smtClean="0"/>
              <a:t>sudah</a:t>
            </a:r>
            <a:r>
              <a:rPr lang="en-ID" b="1" dirty="0" smtClean="0"/>
              <a:t> </a:t>
            </a:r>
            <a:r>
              <a:rPr lang="en-ID" b="1" dirty="0" err="1" smtClean="0"/>
              <a:t>ditetapkan</a:t>
            </a:r>
            <a:r>
              <a:rPr lang="en-ID" b="1" dirty="0" smtClean="0"/>
              <a:t> SK </a:t>
            </a:r>
            <a:r>
              <a:rPr lang="en-ID" b="1" dirty="0" err="1" smtClean="0"/>
              <a:t>Pengangkatannya</a:t>
            </a:r>
            <a:r>
              <a:rPr lang="en-ID" b="1" dirty="0" smtClean="0"/>
              <a:t> </a:t>
            </a:r>
            <a:r>
              <a:rPr lang="en-ID" b="1" dirty="0" err="1" smtClean="0"/>
              <a:t>oleh</a:t>
            </a:r>
            <a:r>
              <a:rPr lang="en-ID" b="1" dirty="0" smtClean="0"/>
              <a:t> </a:t>
            </a:r>
            <a:r>
              <a:rPr lang="en-ID" b="1" dirty="0" err="1" smtClean="0"/>
              <a:t>PPK</a:t>
            </a:r>
            <a:endParaRPr lang="en-US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1743974" y="4165556"/>
            <a:ext cx="65004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b="1" dirty="0" err="1" smtClean="0"/>
              <a:t>Apakah</a:t>
            </a:r>
            <a:r>
              <a:rPr lang="en-ID" b="1" dirty="0" smtClean="0"/>
              <a:t> </a:t>
            </a:r>
            <a:r>
              <a:rPr lang="en-ID" b="1" dirty="0" err="1" smtClean="0"/>
              <a:t>pembentukan</a:t>
            </a:r>
            <a:r>
              <a:rPr lang="en-ID" b="1" dirty="0" smtClean="0"/>
              <a:t> </a:t>
            </a:r>
            <a:r>
              <a:rPr lang="en-ID" b="1" dirty="0" err="1" smtClean="0"/>
              <a:t>OPD</a:t>
            </a:r>
            <a:r>
              <a:rPr lang="en-ID" b="1" dirty="0" smtClean="0"/>
              <a:t> </a:t>
            </a:r>
            <a:r>
              <a:rPr lang="en-ID" b="1" dirty="0" err="1" smtClean="0"/>
              <a:t>telah</a:t>
            </a:r>
            <a:r>
              <a:rPr lang="en-ID" b="1" dirty="0" smtClean="0"/>
              <a:t> </a:t>
            </a:r>
            <a:r>
              <a:rPr lang="en-ID" b="1" dirty="0" err="1" smtClean="0"/>
              <a:t>menyesuaikan</a:t>
            </a:r>
            <a:r>
              <a:rPr lang="en-ID" b="1" dirty="0" smtClean="0"/>
              <a:t> </a:t>
            </a:r>
            <a:r>
              <a:rPr lang="en-ID" b="1" dirty="0" err="1" smtClean="0"/>
              <a:t>dengan</a:t>
            </a:r>
            <a:r>
              <a:rPr lang="en-ID" b="1" dirty="0" smtClean="0"/>
              <a:t> </a:t>
            </a:r>
            <a:r>
              <a:rPr lang="en-ID" b="1" dirty="0" err="1" smtClean="0"/>
              <a:t>potensi</a:t>
            </a:r>
            <a:r>
              <a:rPr lang="en-ID" b="1" dirty="0" smtClean="0"/>
              <a:t> </a:t>
            </a:r>
            <a:r>
              <a:rPr lang="en-ID" b="1" dirty="0" err="1" smtClean="0"/>
              <a:t>daerah</a:t>
            </a:r>
            <a:r>
              <a:rPr lang="en-ID" b="1" dirty="0" smtClean="0"/>
              <a:t>/</a:t>
            </a:r>
            <a:r>
              <a:rPr lang="en-ID" b="1" dirty="0" err="1" smtClean="0"/>
              <a:t>Renstra</a:t>
            </a:r>
            <a:r>
              <a:rPr lang="en-ID" b="1" dirty="0" smtClean="0"/>
              <a:t> </a:t>
            </a:r>
            <a:r>
              <a:rPr lang="en-ID" b="1" dirty="0" err="1" smtClean="0"/>
              <a:t>Provinsi</a:t>
            </a:r>
            <a:r>
              <a:rPr lang="en-ID" b="1" dirty="0" smtClean="0"/>
              <a:t>/</a:t>
            </a:r>
            <a:r>
              <a:rPr lang="en-ID" b="1" dirty="0" err="1" smtClean="0"/>
              <a:t>Kabupaten</a:t>
            </a:r>
            <a:r>
              <a:rPr lang="en-ID" b="1" dirty="0" smtClean="0"/>
              <a:t>/Kota</a:t>
            </a:r>
            <a:endParaRPr lang="en-US" b="1" dirty="0"/>
          </a:p>
        </p:txBody>
      </p:sp>
      <p:sp>
        <p:nvSpPr>
          <p:cNvPr id="27" name="TextBox 26"/>
          <p:cNvSpPr txBox="1"/>
          <p:nvPr/>
        </p:nvSpPr>
        <p:spPr>
          <a:xfrm>
            <a:off x="1743974" y="5426608"/>
            <a:ext cx="650043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b="1" dirty="0" err="1" smtClean="0"/>
              <a:t>Kesesuaian</a:t>
            </a:r>
            <a:r>
              <a:rPr lang="en-ID" b="1" dirty="0" smtClean="0"/>
              <a:t> </a:t>
            </a:r>
            <a:r>
              <a:rPr lang="en-ID" b="1" dirty="0" err="1" smtClean="0"/>
              <a:t>antara</a:t>
            </a:r>
            <a:r>
              <a:rPr lang="en-ID" b="1" dirty="0" smtClean="0"/>
              <a:t> </a:t>
            </a:r>
            <a:r>
              <a:rPr lang="en-ID" b="1" dirty="0" err="1" smtClean="0"/>
              <a:t>kompetensi</a:t>
            </a:r>
            <a:r>
              <a:rPr lang="en-ID" b="1" dirty="0" smtClean="0"/>
              <a:t> </a:t>
            </a:r>
            <a:r>
              <a:rPr lang="en-ID" b="1" dirty="0" err="1" smtClean="0"/>
              <a:t>PNS</a:t>
            </a:r>
            <a:r>
              <a:rPr lang="en-ID" b="1" dirty="0" smtClean="0"/>
              <a:t> </a:t>
            </a:r>
            <a:r>
              <a:rPr lang="en-ID" b="1" dirty="0" err="1" smtClean="0"/>
              <a:t>dengan</a:t>
            </a:r>
            <a:r>
              <a:rPr lang="en-ID" b="1" dirty="0" smtClean="0"/>
              <a:t> </a:t>
            </a:r>
            <a:r>
              <a:rPr lang="en-ID" b="1" dirty="0" err="1" smtClean="0"/>
              <a:t>jabatan</a:t>
            </a:r>
            <a:r>
              <a:rPr lang="en-ID" b="1" dirty="0" smtClean="0"/>
              <a:t> yang </a:t>
            </a:r>
            <a:r>
              <a:rPr lang="en-ID" b="1" dirty="0" err="1" smtClean="0"/>
              <a:t>diduduki</a:t>
            </a:r>
            <a:r>
              <a:rPr lang="en-ID" b="1" dirty="0" smtClean="0"/>
              <a:t> (</a:t>
            </a:r>
            <a:r>
              <a:rPr lang="en-ID" b="1" dirty="0" err="1" smtClean="0"/>
              <a:t>contoh</a:t>
            </a:r>
            <a:r>
              <a:rPr lang="en-ID" b="1" dirty="0" smtClean="0"/>
              <a:t> </a:t>
            </a:r>
            <a:r>
              <a:rPr lang="en-ID" b="1" dirty="0" err="1" smtClean="0"/>
              <a:t>kualifikasi</a:t>
            </a:r>
            <a:r>
              <a:rPr lang="en-ID" b="1" dirty="0" smtClean="0"/>
              <a:t> </a:t>
            </a:r>
            <a:r>
              <a:rPr lang="en-ID" b="1" dirty="0" err="1" smtClean="0"/>
              <a:t>pendidikan</a:t>
            </a:r>
            <a:r>
              <a:rPr lang="en-ID" b="1" dirty="0" smtClean="0"/>
              <a:t> </a:t>
            </a:r>
            <a:r>
              <a:rPr lang="en-ID" b="1" dirty="0" err="1" smtClean="0"/>
              <a:t>S.Pd</a:t>
            </a:r>
            <a:r>
              <a:rPr lang="en-ID" b="1" dirty="0" smtClean="0"/>
              <a:t>., </a:t>
            </a:r>
            <a:r>
              <a:rPr lang="en-ID" b="1" dirty="0" err="1" smtClean="0"/>
              <a:t>ditugaskan</a:t>
            </a:r>
            <a:r>
              <a:rPr lang="en-ID" b="1" dirty="0" smtClean="0"/>
              <a:t> di </a:t>
            </a:r>
            <a:r>
              <a:rPr lang="en-ID" b="1" dirty="0" err="1" smtClean="0"/>
              <a:t>lingkungan</a:t>
            </a:r>
            <a:r>
              <a:rPr lang="en-ID" b="1" dirty="0" smtClean="0"/>
              <a:t> </a:t>
            </a:r>
            <a:r>
              <a:rPr lang="en-ID" b="1" dirty="0" err="1" smtClean="0"/>
              <a:t>Kecamatan</a:t>
            </a:r>
            <a:r>
              <a:rPr lang="en-ID" b="1" dirty="0" smtClean="0"/>
              <a:t>/</a:t>
            </a:r>
            <a:r>
              <a:rPr lang="en-ID" b="1" dirty="0" err="1" smtClean="0"/>
              <a:t>Dinas</a:t>
            </a:r>
            <a:r>
              <a:rPr lang="en-ID" b="1" dirty="0" smtClean="0"/>
              <a:t> </a:t>
            </a:r>
            <a:r>
              <a:rPr lang="en-ID" b="1" dirty="0" err="1" smtClean="0"/>
              <a:t>laian</a:t>
            </a:r>
            <a:r>
              <a:rPr lang="en-ID" b="1" dirty="0" smtClean="0"/>
              <a:t> di </a:t>
            </a:r>
            <a:r>
              <a:rPr lang="en-ID" b="1" dirty="0" err="1" smtClean="0"/>
              <a:t>luar</a:t>
            </a:r>
            <a:r>
              <a:rPr lang="en-ID" b="1" dirty="0" smtClean="0"/>
              <a:t> </a:t>
            </a:r>
            <a:r>
              <a:rPr lang="en-ID" b="1" dirty="0" err="1" smtClean="0"/>
              <a:t>Dinas</a:t>
            </a:r>
            <a:r>
              <a:rPr lang="en-ID" b="1" dirty="0" smtClean="0"/>
              <a:t> </a:t>
            </a:r>
            <a:r>
              <a:rPr lang="en-ID" b="1" dirty="0" err="1" smtClean="0"/>
              <a:t>Pendidikan</a:t>
            </a:r>
            <a:endParaRPr lang="en-US" b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453" y="1357484"/>
            <a:ext cx="573273" cy="623251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15" y="2723262"/>
            <a:ext cx="584399" cy="728781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263" y="4198526"/>
            <a:ext cx="526677" cy="589377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817" y="5574582"/>
            <a:ext cx="689594" cy="645578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8676456" y="6607805"/>
            <a:ext cx="4675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ID" sz="1100" b="1" dirty="0" smtClean="0"/>
              <a:t>5</a:t>
            </a:r>
            <a:endParaRPr lang="en-US" sz="1100" b="1" dirty="0"/>
          </a:p>
        </p:txBody>
      </p:sp>
    </p:spTree>
    <p:extLst>
      <p:ext uri="{BB962C8B-B14F-4D97-AF65-F5344CB8AC3E}">
        <p14:creationId xmlns:p14="http://schemas.microsoft.com/office/powerpoint/2010/main" val="3355883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44000" b="-4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5"/>
          <p:cNvGrpSpPr>
            <a:grpSpLocks/>
          </p:cNvGrpSpPr>
          <p:nvPr/>
        </p:nvGrpSpPr>
        <p:grpSpPr bwMode="auto">
          <a:xfrm>
            <a:off x="3479663" y="2123414"/>
            <a:ext cx="2082937" cy="2243575"/>
            <a:chOff x="2016" y="1920"/>
            <a:chExt cx="1680" cy="1680"/>
          </a:xfrm>
        </p:grpSpPr>
        <p:sp>
          <p:nvSpPr>
            <p:cNvPr id="24" name="Oval 6"/>
            <p:cNvSpPr>
              <a:spLocks noChangeArrowheads="1"/>
            </p:cNvSpPr>
            <p:nvPr/>
          </p:nvSpPr>
          <p:spPr bwMode="gray">
            <a:xfrm>
              <a:off x="2016" y="1920"/>
              <a:ext cx="1680" cy="1680"/>
            </a:xfrm>
            <a:prstGeom prst="ellipse">
              <a:avLst/>
            </a:prstGeom>
            <a:gradFill rotWithShape="1">
              <a:gsLst>
                <a:gs pos="0">
                  <a:srgbClr val="FF6600"/>
                </a:gs>
                <a:gs pos="100000">
                  <a:srgbClr val="FF6600">
                    <a:gamma/>
                    <a:shade val="45490"/>
                    <a:invGamma/>
                  </a:srgbClr>
                </a:gs>
              </a:gsLst>
              <a:lin ang="54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D"/>
            </a:p>
          </p:txBody>
        </p:sp>
        <p:sp>
          <p:nvSpPr>
            <p:cNvPr id="25" name="Freeform 7"/>
            <p:cNvSpPr>
              <a:spLocks/>
            </p:cNvSpPr>
            <p:nvPr/>
          </p:nvSpPr>
          <p:spPr bwMode="gray">
            <a:xfrm>
              <a:off x="2208" y="1948"/>
              <a:ext cx="1296" cy="634"/>
            </a:xfrm>
            <a:custGeom>
              <a:avLst/>
              <a:gdLst>
                <a:gd name="T0" fmla="*/ 1301 w 1321"/>
                <a:gd name="T1" fmla="*/ 401 h 712"/>
                <a:gd name="T2" fmla="*/ 1317 w 1321"/>
                <a:gd name="T3" fmla="*/ 442 h 712"/>
                <a:gd name="T4" fmla="*/ 1321 w 1321"/>
                <a:gd name="T5" fmla="*/ 481 h 712"/>
                <a:gd name="T6" fmla="*/ 1315 w 1321"/>
                <a:gd name="T7" fmla="*/ 516 h 712"/>
                <a:gd name="T8" fmla="*/ 1298 w 1321"/>
                <a:gd name="T9" fmla="*/ 550 h 712"/>
                <a:gd name="T10" fmla="*/ 1272 w 1321"/>
                <a:gd name="T11" fmla="*/ 579 h 712"/>
                <a:gd name="T12" fmla="*/ 1239 w 1321"/>
                <a:gd name="T13" fmla="*/ 604 h 712"/>
                <a:gd name="T14" fmla="*/ 1196 w 1321"/>
                <a:gd name="T15" fmla="*/ 628 h 712"/>
                <a:gd name="T16" fmla="*/ 1147 w 1321"/>
                <a:gd name="T17" fmla="*/ 649 h 712"/>
                <a:gd name="T18" fmla="*/ 1092 w 1321"/>
                <a:gd name="T19" fmla="*/ 667 h 712"/>
                <a:gd name="T20" fmla="*/ 1031 w 1321"/>
                <a:gd name="T21" fmla="*/ 683 h 712"/>
                <a:gd name="T22" fmla="*/ 967 w 1321"/>
                <a:gd name="T23" fmla="*/ 694 h 712"/>
                <a:gd name="T24" fmla="*/ 896 w 1321"/>
                <a:gd name="T25" fmla="*/ 704 h 712"/>
                <a:gd name="T26" fmla="*/ 824 w 1321"/>
                <a:gd name="T27" fmla="*/ 710 h 712"/>
                <a:gd name="T28" fmla="*/ 795 w 1321"/>
                <a:gd name="T29" fmla="*/ 712 h 712"/>
                <a:gd name="T30" fmla="*/ 476 w 1321"/>
                <a:gd name="T31" fmla="*/ 712 h 712"/>
                <a:gd name="T32" fmla="*/ 472 w 1321"/>
                <a:gd name="T33" fmla="*/ 712 h 712"/>
                <a:gd name="T34" fmla="*/ 409 w 1321"/>
                <a:gd name="T35" fmla="*/ 708 h 712"/>
                <a:gd name="T36" fmla="*/ 348 w 1321"/>
                <a:gd name="T37" fmla="*/ 704 h 712"/>
                <a:gd name="T38" fmla="*/ 290 w 1321"/>
                <a:gd name="T39" fmla="*/ 696 h 712"/>
                <a:gd name="T40" fmla="*/ 235 w 1321"/>
                <a:gd name="T41" fmla="*/ 689 h 712"/>
                <a:gd name="T42" fmla="*/ 186 w 1321"/>
                <a:gd name="T43" fmla="*/ 677 h 712"/>
                <a:gd name="T44" fmla="*/ 141 w 1321"/>
                <a:gd name="T45" fmla="*/ 663 h 712"/>
                <a:gd name="T46" fmla="*/ 102 w 1321"/>
                <a:gd name="T47" fmla="*/ 648 h 712"/>
                <a:gd name="T48" fmla="*/ 67 w 1321"/>
                <a:gd name="T49" fmla="*/ 630 h 712"/>
                <a:gd name="T50" fmla="*/ 39 w 1321"/>
                <a:gd name="T51" fmla="*/ 608 h 712"/>
                <a:gd name="T52" fmla="*/ 18 w 1321"/>
                <a:gd name="T53" fmla="*/ 583 h 712"/>
                <a:gd name="T54" fmla="*/ 6 w 1321"/>
                <a:gd name="T55" fmla="*/ 554 h 712"/>
                <a:gd name="T56" fmla="*/ 0 w 1321"/>
                <a:gd name="T57" fmla="*/ 524 h 712"/>
                <a:gd name="T58" fmla="*/ 0 w 1321"/>
                <a:gd name="T59" fmla="*/ 520 h 712"/>
                <a:gd name="T60" fmla="*/ 4 w 1321"/>
                <a:gd name="T61" fmla="*/ 487 h 712"/>
                <a:gd name="T62" fmla="*/ 16 w 1321"/>
                <a:gd name="T63" fmla="*/ 446 h 712"/>
                <a:gd name="T64" fmla="*/ 51 w 1321"/>
                <a:gd name="T65" fmla="*/ 370 h 712"/>
                <a:gd name="T66" fmla="*/ 94 w 1321"/>
                <a:gd name="T67" fmla="*/ 299 h 712"/>
                <a:gd name="T68" fmla="*/ 147 w 1321"/>
                <a:gd name="T69" fmla="*/ 235 h 712"/>
                <a:gd name="T70" fmla="*/ 204 w 1321"/>
                <a:gd name="T71" fmla="*/ 176 h 712"/>
                <a:gd name="T72" fmla="*/ 270 w 1321"/>
                <a:gd name="T73" fmla="*/ 125 h 712"/>
                <a:gd name="T74" fmla="*/ 341 w 1321"/>
                <a:gd name="T75" fmla="*/ 82 h 712"/>
                <a:gd name="T76" fmla="*/ 415 w 1321"/>
                <a:gd name="T77" fmla="*/ 47 h 712"/>
                <a:gd name="T78" fmla="*/ 497 w 1321"/>
                <a:gd name="T79" fmla="*/ 21 h 712"/>
                <a:gd name="T80" fmla="*/ 581 w 1321"/>
                <a:gd name="T81" fmla="*/ 6 h 712"/>
                <a:gd name="T82" fmla="*/ 667 w 1321"/>
                <a:gd name="T83" fmla="*/ 0 h 712"/>
                <a:gd name="T84" fmla="*/ 667 w 1321"/>
                <a:gd name="T85" fmla="*/ 0 h 712"/>
                <a:gd name="T86" fmla="*/ 759 w 1321"/>
                <a:gd name="T87" fmla="*/ 6 h 712"/>
                <a:gd name="T88" fmla="*/ 847 w 1321"/>
                <a:gd name="T89" fmla="*/ 23 h 712"/>
                <a:gd name="T90" fmla="*/ 932 w 1321"/>
                <a:gd name="T91" fmla="*/ 53 h 712"/>
                <a:gd name="T92" fmla="*/ 1010 w 1321"/>
                <a:gd name="T93" fmla="*/ 90 h 712"/>
                <a:gd name="T94" fmla="*/ 1082 w 1321"/>
                <a:gd name="T95" fmla="*/ 137 h 712"/>
                <a:gd name="T96" fmla="*/ 1149 w 1321"/>
                <a:gd name="T97" fmla="*/ 194 h 712"/>
                <a:gd name="T98" fmla="*/ 1208 w 1321"/>
                <a:gd name="T99" fmla="*/ 256 h 712"/>
                <a:gd name="T100" fmla="*/ 1258 w 1321"/>
                <a:gd name="T101" fmla="*/ 325 h 712"/>
                <a:gd name="T102" fmla="*/ 1301 w 1321"/>
                <a:gd name="T103" fmla="*/ 401 h 712"/>
                <a:gd name="T104" fmla="*/ 1301 w 1321"/>
                <a:gd name="T105" fmla="*/ 401 h 7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321" h="712">
                  <a:moveTo>
                    <a:pt x="1301" y="401"/>
                  </a:moveTo>
                  <a:lnTo>
                    <a:pt x="1317" y="442"/>
                  </a:lnTo>
                  <a:lnTo>
                    <a:pt x="1321" y="481"/>
                  </a:lnTo>
                  <a:lnTo>
                    <a:pt x="1315" y="516"/>
                  </a:lnTo>
                  <a:lnTo>
                    <a:pt x="1298" y="550"/>
                  </a:lnTo>
                  <a:lnTo>
                    <a:pt x="1272" y="579"/>
                  </a:lnTo>
                  <a:lnTo>
                    <a:pt x="1239" y="604"/>
                  </a:lnTo>
                  <a:lnTo>
                    <a:pt x="1196" y="628"/>
                  </a:lnTo>
                  <a:lnTo>
                    <a:pt x="1147" y="649"/>
                  </a:lnTo>
                  <a:lnTo>
                    <a:pt x="1092" y="667"/>
                  </a:lnTo>
                  <a:lnTo>
                    <a:pt x="1031" y="683"/>
                  </a:lnTo>
                  <a:lnTo>
                    <a:pt x="967" y="694"/>
                  </a:lnTo>
                  <a:lnTo>
                    <a:pt x="896" y="704"/>
                  </a:lnTo>
                  <a:lnTo>
                    <a:pt x="824" y="710"/>
                  </a:lnTo>
                  <a:lnTo>
                    <a:pt x="795" y="712"/>
                  </a:lnTo>
                  <a:lnTo>
                    <a:pt x="476" y="712"/>
                  </a:lnTo>
                  <a:lnTo>
                    <a:pt x="472" y="712"/>
                  </a:lnTo>
                  <a:lnTo>
                    <a:pt x="409" y="708"/>
                  </a:lnTo>
                  <a:lnTo>
                    <a:pt x="348" y="704"/>
                  </a:lnTo>
                  <a:lnTo>
                    <a:pt x="290" y="696"/>
                  </a:lnTo>
                  <a:lnTo>
                    <a:pt x="235" y="689"/>
                  </a:lnTo>
                  <a:lnTo>
                    <a:pt x="186" y="677"/>
                  </a:lnTo>
                  <a:lnTo>
                    <a:pt x="141" y="663"/>
                  </a:lnTo>
                  <a:lnTo>
                    <a:pt x="102" y="648"/>
                  </a:lnTo>
                  <a:lnTo>
                    <a:pt x="67" y="630"/>
                  </a:lnTo>
                  <a:lnTo>
                    <a:pt x="39" y="608"/>
                  </a:lnTo>
                  <a:lnTo>
                    <a:pt x="18" y="583"/>
                  </a:lnTo>
                  <a:lnTo>
                    <a:pt x="6" y="554"/>
                  </a:lnTo>
                  <a:lnTo>
                    <a:pt x="0" y="524"/>
                  </a:lnTo>
                  <a:lnTo>
                    <a:pt x="0" y="520"/>
                  </a:lnTo>
                  <a:lnTo>
                    <a:pt x="4" y="487"/>
                  </a:lnTo>
                  <a:lnTo>
                    <a:pt x="16" y="446"/>
                  </a:lnTo>
                  <a:lnTo>
                    <a:pt x="51" y="370"/>
                  </a:lnTo>
                  <a:lnTo>
                    <a:pt x="94" y="299"/>
                  </a:lnTo>
                  <a:lnTo>
                    <a:pt x="147" y="235"/>
                  </a:lnTo>
                  <a:lnTo>
                    <a:pt x="204" y="176"/>
                  </a:lnTo>
                  <a:lnTo>
                    <a:pt x="270" y="125"/>
                  </a:lnTo>
                  <a:lnTo>
                    <a:pt x="341" y="82"/>
                  </a:lnTo>
                  <a:lnTo>
                    <a:pt x="415" y="47"/>
                  </a:lnTo>
                  <a:lnTo>
                    <a:pt x="497" y="21"/>
                  </a:lnTo>
                  <a:lnTo>
                    <a:pt x="581" y="6"/>
                  </a:lnTo>
                  <a:lnTo>
                    <a:pt x="667" y="0"/>
                  </a:lnTo>
                  <a:lnTo>
                    <a:pt x="667" y="0"/>
                  </a:lnTo>
                  <a:lnTo>
                    <a:pt x="759" y="6"/>
                  </a:lnTo>
                  <a:lnTo>
                    <a:pt x="847" y="23"/>
                  </a:lnTo>
                  <a:lnTo>
                    <a:pt x="932" y="53"/>
                  </a:lnTo>
                  <a:lnTo>
                    <a:pt x="1010" y="90"/>
                  </a:lnTo>
                  <a:lnTo>
                    <a:pt x="1082" y="137"/>
                  </a:lnTo>
                  <a:lnTo>
                    <a:pt x="1149" y="194"/>
                  </a:lnTo>
                  <a:lnTo>
                    <a:pt x="1208" y="256"/>
                  </a:lnTo>
                  <a:lnTo>
                    <a:pt x="1258" y="325"/>
                  </a:lnTo>
                  <a:lnTo>
                    <a:pt x="1301" y="401"/>
                  </a:lnTo>
                  <a:lnTo>
                    <a:pt x="1301" y="401"/>
                  </a:lnTo>
                  <a:close/>
                </a:path>
              </a:pathLst>
            </a:custGeom>
            <a:gradFill rotWithShape="1">
              <a:gsLst>
                <a:gs pos="0">
                  <a:srgbClr val="FFFFFF"/>
                </a:gs>
                <a:gs pos="100000">
                  <a:srgbClr val="FF6600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BBF6EE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D"/>
            </a:p>
          </p:txBody>
        </p:sp>
      </p:grpSp>
      <p:pic>
        <p:nvPicPr>
          <p:cNvPr id="27" name="Picture 2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888" y="3518600"/>
            <a:ext cx="2287073" cy="2751391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0693" y="852732"/>
            <a:ext cx="3112493" cy="1422854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775" y="764704"/>
            <a:ext cx="3023459" cy="2242785"/>
          </a:xfrm>
          <a:prstGeom prst="rect">
            <a:avLst/>
          </a:prstGeom>
        </p:spPr>
      </p:pic>
      <p:cxnSp>
        <p:nvCxnSpPr>
          <p:cNvPr id="30" name="Straight Connector 29"/>
          <p:cNvCxnSpPr>
            <a:stCxn id="24" idx="0"/>
          </p:cNvCxnSpPr>
          <p:nvPr/>
        </p:nvCxnSpPr>
        <p:spPr>
          <a:xfrm flipH="1" flipV="1">
            <a:off x="4521131" y="1437614"/>
            <a:ext cx="1" cy="68580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3231329" y="1437614"/>
            <a:ext cx="1289802" cy="1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2" name="Oval 31"/>
          <p:cNvSpPr/>
          <p:nvPr/>
        </p:nvSpPr>
        <p:spPr>
          <a:xfrm>
            <a:off x="3124200" y="1316744"/>
            <a:ext cx="228600" cy="228600"/>
          </a:xfrm>
          <a:prstGeom prst="ellipse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3" name="Straight Connector 32"/>
          <p:cNvCxnSpPr>
            <a:endCxn id="24" idx="6"/>
          </p:cNvCxnSpPr>
          <p:nvPr/>
        </p:nvCxnSpPr>
        <p:spPr>
          <a:xfrm flipH="1">
            <a:off x="5562600" y="3245202"/>
            <a:ext cx="1334339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flipH="1" flipV="1">
            <a:off x="6896938" y="2559401"/>
            <a:ext cx="1" cy="68580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5" name="Oval 34"/>
          <p:cNvSpPr/>
          <p:nvPr/>
        </p:nvSpPr>
        <p:spPr>
          <a:xfrm>
            <a:off x="6782639" y="2362116"/>
            <a:ext cx="228600" cy="228600"/>
          </a:xfrm>
          <a:prstGeom prst="ellipse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6" name="Straight Connector 35"/>
          <p:cNvCxnSpPr>
            <a:stCxn id="24" idx="2"/>
          </p:cNvCxnSpPr>
          <p:nvPr/>
        </p:nvCxnSpPr>
        <p:spPr>
          <a:xfrm flipH="1">
            <a:off x="2044261" y="3245202"/>
            <a:ext cx="1435402" cy="21212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 flipV="1">
            <a:off x="2044261" y="3266414"/>
            <a:ext cx="1" cy="22860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8" name="Oval 37"/>
          <p:cNvSpPr/>
          <p:nvPr/>
        </p:nvSpPr>
        <p:spPr>
          <a:xfrm>
            <a:off x="1934028" y="3418814"/>
            <a:ext cx="228600" cy="228600"/>
          </a:xfrm>
          <a:prstGeom prst="ellipse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9" name="Picture 3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28373">
            <a:off x="7059611" y="3832967"/>
            <a:ext cx="1536757" cy="1707508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1200" y="4103535"/>
            <a:ext cx="1830471" cy="1272300"/>
          </a:xfrm>
          <a:prstGeom prst="rect">
            <a:avLst/>
          </a:prstGeom>
        </p:spPr>
      </p:pic>
      <p:cxnSp>
        <p:nvCxnSpPr>
          <p:cNvPr id="41" name="Straight Connector 40"/>
          <p:cNvCxnSpPr>
            <a:endCxn id="24" idx="4"/>
          </p:cNvCxnSpPr>
          <p:nvPr/>
        </p:nvCxnSpPr>
        <p:spPr>
          <a:xfrm flipV="1">
            <a:off x="4517469" y="4366989"/>
            <a:ext cx="3663" cy="728225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 flipH="1">
            <a:off x="4517470" y="5095214"/>
            <a:ext cx="1045130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3" name="Oval 42"/>
          <p:cNvSpPr/>
          <p:nvPr/>
        </p:nvSpPr>
        <p:spPr>
          <a:xfrm>
            <a:off x="5480958" y="4970028"/>
            <a:ext cx="228600" cy="228600"/>
          </a:xfrm>
          <a:prstGeom prst="ellipse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TextBox 43"/>
          <p:cNvSpPr txBox="1"/>
          <p:nvPr/>
        </p:nvSpPr>
        <p:spPr>
          <a:xfrm>
            <a:off x="7239000" y="2476416"/>
            <a:ext cx="15915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b="1" dirty="0" err="1" smtClean="0"/>
              <a:t>FGD</a:t>
            </a:r>
            <a:r>
              <a:rPr lang="en-ID" b="1" dirty="0" smtClean="0"/>
              <a:t> </a:t>
            </a:r>
            <a:r>
              <a:rPr lang="en-ID" b="1" dirty="0" err="1" smtClean="0"/>
              <a:t>Validasi</a:t>
            </a:r>
            <a:r>
              <a:rPr lang="en-ID" b="1" dirty="0" smtClean="0"/>
              <a:t> Data </a:t>
            </a:r>
            <a:r>
              <a:rPr lang="en-ID" b="1" dirty="0" err="1" smtClean="0"/>
              <a:t>Peta</a:t>
            </a:r>
            <a:r>
              <a:rPr lang="en-ID" b="1" dirty="0" smtClean="0"/>
              <a:t> </a:t>
            </a:r>
            <a:r>
              <a:rPr lang="en-ID" b="1" dirty="0" err="1" smtClean="0"/>
              <a:t>Kebutuhan</a:t>
            </a:r>
            <a:endParaRPr lang="en-US" b="1" dirty="0"/>
          </a:p>
        </p:txBody>
      </p:sp>
      <p:sp>
        <p:nvSpPr>
          <p:cNvPr id="47" name="TextBox 46"/>
          <p:cNvSpPr txBox="1"/>
          <p:nvPr/>
        </p:nvSpPr>
        <p:spPr>
          <a:xfrm>
            <a:off x="3629204" y="2902301"/>
            <a:ext cx="1763245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ID" sz="3200" b="1" spc="50" dirty="0" err="1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METODE</a:t>
            </a:r>
            <a:endParaRPr lang="en-US" sz="3200" b="1" spc="50" dirty="0">
              <a:ln w="11430"/>
              <a:solidFill>
                <a:srgbClr val="00206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2250830" y="5733256"/>
            <a:ext cx="318526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b="1" dirty="0" smtClean="0"/>
              <a:t>80 K/L </a:t>
            </a:r>
            <a:r>
              <a:rPr lang="en-ID" b="1" dirty="0" err="1" smtClean="0"/>
              <a:t>dan</a:t>
            </a:r>
            <a:r>
              <a:rPr lang="en-ID" b="1" dirty="0" smtClean="0"/>
              <a:t> 7 </a:t>
            </a:r>
            <a:r>
              <a:rPr lang="en-ID" b="1" dirty="0" err="1" smtClean="0"/>
              <a:t>Provinsi</a:t>
            </a:r>
            <a:r>
              <a:rPr lang="en-ID" b="1" dirty="0" smtClean="0"/>
              <a:t>: Aceh, </a:t>
            </a:r>
            <a:r>
              <a:rPr lang="en-ID" b="1" dirty="0" err="1" smtClean="0"/>
              <a:t>Sumbar</a:t>
            </a:r>
            <a:r>
              <a:rPr lang="en-ID" b="1" dirty="0" smtClean="0"/>
              <a:t>, </a:t>
            </a:r>
            <a:r>
              <a:rPr lang="en-ID" b="1" dirty="0" err="1" smtClean="0"/>
              <a:t>Jatim</a:t>
            </a:r>
            <a:r>
              <a:rPr lang="en-ID" b="1" dirty="0" smtClean="0"/>
              <a:t>, </a:t>
            </a:r>
            <a:r>
              <a:rPr lang="en-ID" b="1" dirty="0" err="1" smtClean="0"/>
              <a:t>Gorontalo</a:t>
            </a:r>
            <a:r>
              <a:rPr lang="en-ID" b="1" dirty="0" smtClean="0"/>
              <a:t>, </a:t>
            </a:r>
            <a:r>
              <a:rPr lang="en-ID" b="1" dirty="0" err="1" smtClean="0"/>
              <a:t>Kalbar</a:t>
            </a:r>
            <a:r>
              <a:rPr lang="en-ID" b="1" dirty="0" smtClean="0"/>
              <a:t>, </a:t>
            </a:r>
            <a:r>
              <a:rPr lang="en-ID" b="1" dirty="0" err="1" smtClean="0"/>
              <a:t>NTB</a:t>
            </a:r>
            <a:r>
              <a:rPr lang="en-ID" b="1" dirty="0" smtClean="0"/>
              <a:t>, </a:t>
            </a:r>
            <a:r>
              <a:rPr lang="en-ID" b="1" dirty="0" err="1" smtClean="0"/>
              <a:t>dan</a:t>
            </a:r>
            <a:r>
              <a:rPr lang="en-ID" b="1" dirty="0" smtClean="0"/>
              <a:t> Papua</a:t>
            </a:r>
            <a:endParaRPr lang="en-US" b="1" dirty="0"/>
          </a:p>
        </p:txBody>
      </p:sp>
      <p:sp>
        <p:nvSpPr>
          <p:cNvPr id="49" name="TextBox 48"/>
          <p:cNvSpPr txBox="1"/>
          <p:nvPr/>
        </p:nvSpPr>
        <p:spPr>
          <a:xfrm>
            <a:off x="8676456" y="6607805"/>
            <a:ext cx="4675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ID" sz="1100" b="1" dirty="0" smtClean="0"/>
              <a:t>6</a:t>
            </a:r>
            <a:endParaRPr lang="en-US" sz="1100" b="1" dirty="0"/>
          </a:p>
        </p:txBody>
      </p:sp>
    </p:spTree>
    <p:extLst>
      <p:ext uri="{BB962C8B-B14F-4D97-AF65-F5344CB8AC3E}">
        <p14:creationId xmlns:p14="http://schemas.microsoft.com/office/powerpoint/2010/main" val="135978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2000" r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3635896" y="2493135"/>
            <a:ext cx="1872208" cy="1872208"/>
            <a:chOff x="3419872" y="2675852"/>
            <a:chExt cx="1872208" cy="1872208"/>
          </a:xfrm>
        </p:grpSpPr>
        <p:sp>
          <p:nvSpPr>
            <p:cNvPr id="4" name="Oval 3"/>
            <p:cNvSpPr/>
            <p:nvPr/>
          </p:nvSpPr>
          <p:spPr>
            <a:xfrm>
              <a:off x="3419872" y="2675852"/>
              <a:ext cx="1872208" cy="1872208"/>
            </a:xfrm>
            <a:prstGeom prst="ellipse">
              <a:avLst/>
            </a:prstGeom>
            <a:ln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" name="Oval 1"/>
            <p:cNvSpPr/>
            <p:nvPr/>
          </p:nvSpPr>
          <p:spPr>
            <a:xfrm>
              <a:off x="3563888" y="2819868"/>
              <a:ext cx="1584176" cy="1584176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20" name="Straight Connector 19"/>
          <p:cNvCxnSpPr>
            <a:endCxn id="4" idx="1"/>
          </p:cNvCxnSpPr>
          <p:nvPr/>
        </p:nvCxnSpPr>
        <p:spPr>
          <a:xfrm>
            <a:off x="2239484" y="1096723"/>
            <a:ext cx="1670591" cy="1670591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>
            <a:endCxn id="4" idx="7"/>
          </p:cNvCxnSpPr>
          <p:nvPr/>
        </p:nvCxnSpPr>
        <p:spPr>
          <a:xfrm flipH="1">
            <a:off x="5233925" y="1096723"/>
            <a:ext cx="1670591" cy="1670591"/>
          </a:xfrm>
          <a:prstGeom prst="line">
            <a:avLst/>
          </a:prstGeom>
          <a:ln>
            <a:solidFill>
              <a:srgbClr val="00800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>
            <a:endCxn id="4" idx="5"/>
          </p:cNvCxnSpPr>
          <p:nvPr/>
        </p:nvCxnSpPr>
        <p:spPr>
          <a:xfrm flipH="1" flipV="1">
            <a:off x="5233925" y="4091164"/>
            <a:ext cx="1670591" cy="1670591"/>
          </a:xfrm>
          <a:prstGeom prst="line">
            <a:avLst/>
          </a:prstGeom>
          <a:ln>
            <a:prstDash val="dash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44" name="Straight Connector 43"/>
          <p:cNvCxnSpPr>
            <a:stCxn id="4" idx="3"/>
          </p:cNvCxnSpPr>
          <p:nvPr/>
        </p:nvCxnSpPr>
        <p:spPr>
          <a:xfrm flipH="1">
            <a:off x="2239484" y="4091164"/>
            <a:ext cx="1670591" cy="1670591"/>
          </a:xfrm>
          <a:prstGeom prst="line">
            <a:avLst/>
          </a:prstGeom>
          <a:ln>
            <a:solidFill>
              <a:srgbClr val="00800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8" name="Group 7"/>
          <p:cNvGrpSpPr/>
          <p:nvPr/>
        </p:nvGrpSpPr>
        <p:grpSpPr>
          <a:xfrm>
            <a:off x="6212935" y="405142"/>
            <a:ext cx="1383162" cy="1383162"/>
            <a:chOff x="5660504" y="260648"/>
            <a:chExt cx="1872208" cy="1872208"/>
          </a:xfrm>
        </p:grpSpPr>
        <p:sp>
          <p:nvSpPr>
            <p:cNvPr id="10" name="Oval 9"/>
            <p:cNvSpPr/>
            <p:nvPr/>
          </p:nvSpPr>
          <p:spPr>
            <a:xfrm>
              <a:off x="5660504" y="260648"/>
              <a:ext cx="1872208" cy="1872208"/>
            </a:xfrm>
            <a:prstGeom prst="ellipse">
              <a:avLst/>
            </a:prstGeom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/>
            <p:cNvSpPr/>
            <p:nvPr/>
          </p:nvSpPr>
          <p:spPr>
            <a:xfrm>
              <a:off x="5804520" y="404664"/>
              <a:ext cx="1584176" cy="1584176"/>
            </a:xfrm>
            <a:prstGeom prst="ellipse">
              <a:avLst/>
            </a:prstGeom>
            <a:ln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168" name="Group 7167"/>
          <p:cNvGrpSpPr/>
          <p:nvPr/>
        </p:nvGrpSpPr>
        <p:grpSpPr>
          <a:xfrm>
            <a:off x="1667462" y="405142"/>
            <a:ext cx="1383162" cy="1383162"/>
            <a:chOff x="1081227" y="749694"/>
            <a:chExt cx="1383162" cy="1383162"/>
          </a:xfrm>
        </p:grpSpPr>
        <p:sp>
          <p:nvSpPr>
            <p:cNvPr id="18" name="Oval 17"/>
            <p:cNvSpPr/>
            <p:nvPr/>
          </p:nvSpPr>
          <p:spPr>
            <a:xfrm>
              <a:off x="1081227" y="749694"/>
              <a:ext cx="1383162" cy="1383162"/>
            </a:xfrm>
            <a:prstGeom prst="ellipse">
              <a:avLst/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/>
            <p:cNvSpPr/>
            <p:nvPr/>
          </p:nvSpPr>
          <p:spPr>
            <a:xfrm>
              <a:off x="1187624" y="856091"/>
              <a:ext cx="1170368" cy="1170368"/>
            </a:xfrm>
            <a:prstGeom prst="ellipse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175" name="Group 7174"/>
          <p:cNvGrpSpPr/>
          <p:nvPr/>
        </p:nvGrpSpPr>
        <p:grpSpPr>
          <a:xfrm>
            <a:off x="6212935" y="5070174"/>
            <a:ext cx="1383162" cy="1383162"/>
            <a:chOff x="6255947" y="4762763"/>
            <a:chExt cx="1383162" cy="1383162"/>
          </a:xfrm>
        </p:grpSpPr>
        <p:sp>
          <p:nvSpPr>
            <p:cNvPr id="14" name="Oval 13"/>
            <p:cNvSpPr/>
            <p:nvPr/>
          </p:nvSpPr>
          <p:spPr>
            <a:xfrm>
              <a:off x="6255947" y="4762763"/>
              <a:ext cx="1383162" cy="1383162"/>
            </a:xfrm>
            <a:prstGeom prst="ellipse">
              <a:avLst/>
            </a:prstGeom>
            <a:ln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/>
            <p:cNvSpPr/>
            <p:nvPr/>
          </p:nvSpPr>
          <p:spPr>
            <a:xfrm>
              <a:off x="6362344" y="4869160"/>
              <a:ext cx="1170368" cy="1170368"/>
            </a:xfrm>
            <a:prstGeom prst="ellipse">
              <a:avLst/>
            </a:prstGeom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4" name="Oval 33"/>
          <p:cNvSpPr/>
          <p:nvPr/>
        </p:nvSpPr>
        <p:spPr>
          <a:xfrm>
            <a:off x="1667462" y="5070174"/>
            <a:ext cx="1383162" cy="1383162"/>
          </a:xfrm>
          <a:prstGeom prst="ellipse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1773859" y="5176571"/>
            <a:ext cx="1170368" cy="1170368"/>
          </a:xfrm>
          <a:prstGeom prst="ellipse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180" name="Picture 717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896" y="2456380"/>
            <a:ext cx="1938074" cy="1931541"/>
          </a:xfrm>
          <a:prstGeom prst="rect">
            <a:avLst/>
          </a:prstGeom>
        </p:spPr>
      </p:pic>
      <p:sp>
        <p:nvSpPr>
          <p:cNvPr id="7181" name="TextBox 7180"/>
          <p:cNvSpPr txBox="1"/>
          <p:nvPr/>
        </p:nvSpPr>
        <p:spPr>
          <a:xfrm>
            <a:off x="6151503" y="912057"/>
            <a:ext cx="150602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D" sz="1600" b="1" dirty="0" err="1" smtClean="0">
                <a:latin typeface="Arial Narrow" pitchFamily="34" charset="0"/>
              </a:rPr>
              <a:t>Kementerian</a:t>
            </a:r>
            <a:endParaRPr lang="en-US" sz="1600" b="1" dirty="0">
              <a:latin typeface="Arial Narrow" pitchFamily="34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6151503" y="5592478"/>
            <a:ext cx="150602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D" sz="1600" b="1" dirty="0" err="1" smtClean="0">
                <a:solidFill>
                  <a:srgbClr val="FFFF00"/>
                </a:solidFill>
                <a:latin typeface="Arial Narrow" pitchFamily="34" charset="0"/>
              </a:rPr>
              <a:t>LPNK</a:t>
            </a:r>
            <a:endParaRPr lang="en-US" sz="1600" b="1" dirty="0">
              <a:solidFill>
                <a:srgbClr val="FFFF00"/>
              </a:solidFill>
              <a:latin typeface="Arial Narrow" pitchFamily="34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1606030" y="5211197"/>
            <a:ext cx="150602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D" sz="1400" b="1" dirty="0" err="1" smtClean="0">
                <a:solidFill>
                  <a:srgbClr val="FFFF00"/>
                </a:solidFill>
                <a:latin typeface="Arial Narrow" pitchFamily="34" charset="0"/>
              </a:rPr>
              <a:t>LNS</a:t>
            </a:r>
            <a:r>
              <a:rPr lang="en-ID" sz="1400" b="1" dirty="0" smtClean="0">
                <a:solidFill>
                  <a:srgbClr val="FFFF00"/>
                </a:solidFill>
                <a:latin typeface="Arial Narrow" pitchFamily="34" charset="0"/>
              </a:rPr>
              <a:t> </a:t>
            </a:r>
          </a:p>
          <a:p>
            <a:pPr algn="ctr"/>
            <a:r>
              <a:rPr lang="en-ID" sz="1400" b="1" dirty="0" err="1" smtClean="0">
                <a:solidFill>
                  <a:srgbClr val="FFFF00"/>
                </a:solidFill>
                <a:latin typeface="Arial Narrow" pitchFamily="34" charset="0"/>
              </a:rPr>
              <a:t>Pemegang</a:t>
            </a:r>
            <a:r>
              <a:rPr lang="en-ID" sz="1400" b="1" dirty="0" smtClean="0">
                <a:solidFill>
                  <a:srgbClr val="FFFF00"/>
                </a:solidFill>
                <a:latin typeface="Arial Narrow" pitchFamily="34" charset="0"/>
              </a:rPr>
              <a:t> </a:t>
            </a:r>
          </a:p>
          <a:p>
            <a:pPr algn="ctr"/>
            <a:r>
              <a:rPr lang="en-ID" sz="1400" b="1" dirty="0" err="1" smtClean="0">
                <a:solidFill>
                  <a:srgbClr val="FFFF00"/>
                </a:solidFill>
                <a:latin typeface="Arial Narrow" pitchFamily="34" charset="0"/>
              </a:rPr>
              <a:t>Cabang</a:t>
            </a:r>
            <a:r>
              <a:rPr lang="en-ID" sz="1400" b="1" dirty="0" smtClean="0">
                <a:solidFill>
                  <a:srgbClr val="FFFF00"/>
                </a:solidFill>
                <a:latin typeface="Arial Narrow" pitchFamily="34" charset="0"/>
              </a:rPr>
              <a:t> </a:t>
            </a:r>
            <a:r>
              <a:rPr lang="en-ID" sz="1400" b="1" dirty="0" err="1" smtClean="0">
                <a:solidFill>
                  <a:srgbClr val="FFFF00"/>
                </a:solidFill>
                <a:latin typeface="Arial Narrow" pitchFamily="34" charset="0"/>
              </a:rPr>
              <a:t>Kekuasaan</a:t>
            </a:r>
            <a:endParaRPr lang="en-US" sz="1400" b="1" dirty="0">
              <a:solidFill>
                <a:srgbClr val="FFFF00"/>
              </a:solidFill>
              <a:latin typeface="Arial Narrow" pitchFamily="34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606030" y="730460"/>
            <a:ext cx="150602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D" sz="1400" b="1" dirty="0" err="1" smtClean="0">
                <a:solidFill>
                  <a:srgbClr val="FFFF00"/>
                </a:solidFill>
                <a:latin typeface="Arial Narrow" pitchFamily="34" charset="0"/>
              </a:rPr>
              <a:t>LNS</a:t>
            </a:r>
            <a:r>
              <a:rPr lang="en-ID" sz="1400" b="1" dirty="0" smtClean="0">
                <a:solidFill>
                  <a:srgbClr val="FFFF00"/>
                </a:solidFill>
                <a:latin typeface="Arial Narrow" pitchFamily="34" charset="0"/>
              </a:rPr>
              <a:t> </a:t>
            </a:r>
          </a:p>
          <a:p>
            <a:pPr algn="ctr"/>
            <a:r>
              <a:rPr lang="en-ID" sz="1400" b="1" dirty="0" smtClean="0">
                <a:solidFill>
                  <a:srgbClr val="FFFF00"/>
                </a:solidFill>
                <a:latin typeface="Arial Narrow" pitchFamily="34" charset="0"/>
              </a:rPr>
              <a:t>Yang </a:t>
            </a:r>
            <a:r>
              <a:rPr lang="en-ID" sz="1400" b="1" dirty="0" err="1" smtClean="0">
                <a:solidFill>
                  <a:srgbClr val="FFFF00"/>
                </a:solidFill>
                <a:latin typeface="Arial Narrow" pitchFamily="34" charset="0"/>
              </a:rPr>
              <a:t>Diatur</a:t>
            </a:r>
            <a:r>
              <a:rPr lang="en-ID" sz="1400" b="1" dirty="0" smtClean="0">
                <a:solidFill>
                  <a:srgbClr val="FFFF00"/>
                </a:solidFill>
                <a:latin typeface="Arial Narrow" pitchFamily="34" charset="0"/>
              </a:rPr>
              <a:t> </a:t>
            </a:r>
          </a:p>
          <a:p>
            <a:pPr algn="ctr"/>
            <a:r>
              <a:rPr lang="en-ID" sz="1400" b="1" dirty="0" err="1" smtClean="0">
                <a:solidFill>
                  <a:srgbClr val="FFFF00"/>
                </a:solidFill>
                <a:latin typeface="Arial Narrow" pitchFamily="34" charset="0"/>
              </a:rPr>
              <a:t>UU</a:t>
            </a:r>
            <a:endParaRPr lang="en-US" sz="1400" b="1" dirty="0">
              <a:solidFill>
                <a:srgbClr val="FFFF00"/>
              </a:solidFill>
              <a:latin typeface="Arial Narrow" pitchFamily="34" charset="0"/>
            </a:endParaRPr>
          </a:p>
        </p:txBody>
      </p:sp>
      <p:pic>
        <p:nvPicPr>
          <p:cNvPr id="7183" name="Picture 718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9793" y="2204625"/>
            <a:ext cx="3184695" cy="2232487"/>
          </a:xfrm>
          <a:prstGeom prst="rect">
            <a:avLst/>
          </a:prstGeom>
        </p:spPr>
      </p:pic>
      <p:pic>
        <p:nvPicPr>
          <p:cNvPr id="7185" name="Picture 718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2132856"/>
            <a:ext cx="3505225" cy="2628919"/>
          </a:xfrm>
          <a:prstGeom prst="rect">
            <a:avLst/>
          </a:prstGeom>
        </p:spPr>
      </p:pic>
      <p:pic>
        <p:nvPicPr>
          <p:cNvPr id="7186" name="Picture 718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7632" y="5247432"/>
            <a:ext cx="2582520" cy="1605798"/>
          </a:xfrm>
          <a:prstGeom prst="rect">
            <a:avLst/>
          </a:prstGeom>
        </p:spPr>
      </p:pic>
      <p:pic>
        <p:nvPicPr>
          <p:cNvPr id="7187" name="Picture 718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896" y="116632"/>
            <a:ext cx="1944211" cy="1944211"/>
          </a:xfrm>
          <a:prstGeom prst="rect">
            <a:avLst/>
          </a:prstGeom>
        </p:spPr>
      </p:pic>
      <p:sp>
        <p:nvSpPr>
          <p:cNvPr id="58" name="TextBox 57"/>
          <p:cNvSpPr txBox="1"/>
          <p:nvPr/>
        </p:nvSpPr>
        <p:spPr>
          <a:xfrm>
            <a:off x="8676456" y="6607805"/>
            <a:ext cx="4675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ID" sz="1100" b="1" dirty="0" smtClean="0"/>
              <a:t>7</a:t>
            </a:r>
            <a:endParaRPr lang="en-US" sz="1100" b="1" dirty="0"/>
          </a:p>
        </p:txBody>
      </p:sp>
    </p:spTree>
    <p:extLst>
      <p:ext uri="{BB962C8B-B14F-4D97-AF65-F5344CB8AC3E}">
        <p14:creationId xmlns:p14="http://schemas.microsoft.com/office/powerpoint/2010/main" val="2467087062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44000" b="-4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3635896" y="2574977"/>
            <a:ext cx="1872208" cy="1872208"/>
            <a:chOff x="3419872" y="2675852"/>
            <a:chExt cx="1872208" cy="1872208"/>
          </a:xfrm>
        </p:grpSpPr>
        <p:sp>
          <p:nvSpPr>
            <p:cNvPr id="4" name="Oval 3"/>
            <p:cNvSpPr/>
            <p:nvPr/>
          </p:nvSpPr>
          <p:spPr>
            <a:xfrm>
              <a:off x="3419872" y="2675852"/>
              <a:ext cx="1872208" cy="1872208"/>
            </a:xfrm>
            <a:prstGeom prst="ellipse">
              <a:avLst/>
            </a:prstGeom>
            <a:ln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" name="Oval 1"/>
            <p:cNvSpPr/>
            <p:nvPr/>
          </p:nvSpPr>
          <p:spPr>
            <a:xfrm>
              <a:off x="3563888" y="2819868"/>
              <a:ext cx="1584176" cy="1584176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20" name="Straight Connector 19"/>
          <p:cNvCxnSpPr>
            <a:endCxn id="4" idx="1"/>
          </p:cNvCxnSpPr>
          <p:nvPr/>
        </p:nvCxnSpPr>
        <p:spPr>
          <a:xfrm>
            <a:off x="2239484" y="1178565"/>
            <a:ext cx="1670591" cy="1670591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>
            <a:endCxn id="4" idx="7"/>
          </p:cNvCxnSpPr>
          <p:nvPr/>
        </p:nvCxnSpPr>
        <p:spPr>
          <a:xfrm flipH="1">
            <a:off x="5233925" y="1178565"/>
            <a:ext cx="1670591" cy="1670591"/>
          </a:xfrm>
          <a:prstGeom prst="line">
            <a:avLst/>
          </a:prstGeom>
          <a:ln>
            <a:solidFill>
              <a:srgbClr val="00800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>
            <a:endCxn id="4" idx="5"/>
          </p:cNvCxnSpPr>
          <p:nvPr/>
        </p:nvCxnSpPr>
        <p:spPr>
          <a:xfrm flipH="1" flipV="1">
            <a:off x="5233925" y="4173006"/>
            <a:ext cx="1670591" cy="1670591"/>
          </a:xfrm>
          <a:prstGeom prst="line">
            <a:avLst/>
          </a:prstGeom>
          <a:ln>
            <a:prstDash val="dash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44" name="Straight Connector 43"/>
          <p:cNvCxnSpPr>
            <a:stCxn id="4" idx="3"/>
          </p:cNvCxnSpPr>
          <p:nvPr/>
        </p:nvCxnSpPr>
        <p:spPr>
          <a:xfrm flipH="1">
            <a:off x="2239484" y="4173006"/>
            <a:ext cx="1670591" cy="1670591"/>
          </a:xfrm>
          <a:prstGeom prst="line">
            <a:avLst/>
          </a:prstGeom>
          <a:ln>
            <a:solidFill>
              <a:srgbClr val="FF990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8" name="Group 7"/>
          <p:cNvGrpSpPr/>
          <p:nvPr/>
        </p:nvGrpSpPr>
        <p:grpSpPr>
          <a:xfrm>
            <a:off x="6212935" y="486984"/>
            <a:ext cx="1383162" cy="1383162"/>
            <a:chOff x="5660504" y="260648"/>
            <a:chExt cx="1872208" cy="1872208"/>
          </a:xfrm>
        </p:grpSpPr>
        <p:sp>
          <p:nvSpPr>
            <p:cNvPr id="10" name="Oval 9"/>
            <p:cNvSpPr/>
            <p:nvPr/>
          </p:nvSpPr>
          <p:spPr>
            <a:xfrm>
              <a:off x="5660504" y="260648"/>
              <a:ext cx="1872208" cy="1872208"/>
            </a:xfrm>
            <a:prstGeom prst="ellipse">
              <a:avLst/>
            </a:prstGeom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/>
            <p:cNvSpPr/>
            <p:nvPr/>
          </p:nvSpPr>
          <p:spPr>
            <a:xfrm>
              <a:off x="5804520" y="404664"/>
              <a:ext cx="1584176" cy="1584176"/>
            </a:xfrm>
            <a:prstGeom prst="ellipse">
              <a:avLst/>
            </a:prstGeom>
            <a:ln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Oval 17"/>
          <p:cNvSpPr/>
          <p:nvPr/>
        </p:nvSpPr>
        <p:spPr>
          <a:xfrm>
            <a:off x="1667462" y="486984"/>
            <a:ext cx="1383162" cy="1383162"/>
          </a:xfrm>
          <a:prstGeom prst="ellipse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1773859" y="593381"/>
            <a:ext cx="1170368" cy="1170368"/>
          </a:xfrm>
          <a:prstGeom prst="ellipse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175" name="Group 7174"/>
          <p:cNvGrpSpPr/>
          <p:nvPr/>
        </p:nvGrpSpPr>
        <p:grpSpPr>
          <a:xfrm>
            <a:off x="6212935" y="5152016"/>
            <a:ext cx="1383162" cy="1383162"/>
            <a:chOff x="6255947" y="4762763"/>
            <a:chExt cx="1383162" cy="1383162"/>
          </a:xfrm>
        </p:grpSpPr>
        <p:sp>
          <p:nvSpPr>
            <p:cNvPr id="14" name="Oval 13"/>
            <p:cNvSpPr/>
            <p:nvPr/>
          </p:nvSpPr>
          <p:spPr>
            <a:xfrm>
              <a:off x="6255947" y="4762763"/>
              <a:ext cx="1383162" cy="1383162"/>
            </a:xfrm>
            <a:prstGeom prst="ellipse">
              <a:avLst/>
            </a:prstGeom>
            <a:ln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/>
            <p:cNvSpPr/>
            <p:nvPr/>
          </p:nvSpPr>
          <p:spPr>
            <a:xfrm>
              <a:off x="6362344" y="4869160"/>
              <a:ext cx="1170368" cy="1170368"/>
            </a:xfrm>
            <a:prstGeom prst="ellipse">
              <a:avLst/>
            </a:prstGeom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4" name="Oval 33"/>
          <p:cNvSpPr/>
          <p:nvPr/>
        </p:nvSpPr>
        <p:spPr>
          <a:xfrm>
            <a:off x="1667462" y="5152016"/>
            <a:ext cx="1383162" cy="1383162"/>
          </a:xfrm>
          <a:prstGeom prst="ellipse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1773859" y="5258413"/>
            <a:ext cx="1170368" cy="1170368"/>
          </a:xfrm>
          <a:prstGeom prst="ellipse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180" name="Picture 717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896" y="2538222"/>
            <a:ext cx="1938074" cy="1931541"/>
          </a:xfrm>
          <a:prstGeom prst="rect">
            <a:avLst/>
          </a:prstGeom>
        </p:spPr>
      </p:pic>
      <p:sp>
        <p:nvSpPr>
          <p:cNvPr id="7181" name="TextBox 7180"/>
          <p:cNvSpPr txBox="1"/>
          <p:nvPr/>
        </p:nvSpPr>
        <p:spPr>
          <a:xfrm>
            <a:off x="6151503" y="993899"/>
            <a:ext cx="150602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D" sz="1600" b="1" dirty="0" err="1" smtClean="0">
                <a:latin typeface="Arial Narrow" pitchFamily="34" charset="0"/>
              </a:rPr>
              <a:t>JATIM</a:t>
            </a:r>
            <a:endParaRPr lang="en-US" sz="1600" b="1" dirty="0">
              <a:latin typeface="Arial Narrow" pitchFamily="34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6151503" y="5674320"/>
            <a:ext cx="150602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D" sz="1600" b="1" dirty="0" err="1" smtClean="0">
                <a:solidFill>
                  <a:srgbClr val="FFFF00"/>
                </a:solidFill>
                <a:latin typeface="Arial Narrow" pitchFamily="34" charset="0"/>
              </a:rPr>
              <a:t>KALBAR</a:t>
            </a:r>
            <a:endParaRPr lang="en-US" sz="1600" b="1" dirty="0">
              <a:solidFill>
                <a:srgbClr val="FFFF00"/>
              </a:solidFill>
              <a:latin typeface="Arial Narrow" pitchFamily="34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1606030" y="5674320"/>
            <a:ext cx="150602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D" sz="1600" b="1" dirty="0" err="1" smtClean="0">
                <a:solidFill>
                  <a:srgbClr val="FFFF00"/>
                </a:solidFill>
                <a:latin typeface="Arial Narrow" pitchFamily="34" charset="0"/>
              </a:rPr>
              <a:t>NTB</a:t>
            </a:r>
            <a:endParaRPr lang="en-US" sz="1600" b="1" dirty="0">
              <a:solidFill>
                <a:srgbClr val="FFFF00"/>
              </a:solidFill>
              <a:latin typeface="Arial Narrow" pitchFamily="34" charset="0"/>
            </a:endParaRPr>
          </a:p>
        </p:txBody>
      </p:sp>
      <p:sp>
        <p:nvSpPr>
          <p:cNvPr id="51" name="TextBox 50">
            <a:hlinkClick r:id="rId4" action="ppaction://hlinkpres?slideindex=1&amp;slidetitle="/>
          </p:cNvPr>
          <p:cNvSpPr txBox="1"/>
          <p:nvPr/>
        </p:nvSpPr>
        <p:spPr>
          <a:xfrm>
            <a:off x="1606030" y="993899"/>
            <a:ext cx="150602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D" sz="1600" b="1" dirty="0" smtClean="0">
                <a:solidFill>
                  <a:srgbClr val="FFFF00"/>
                </a:solidFill>
                <a:latin typeface="Arial Narrow" pitchFamily="34" charset="0"/>
              </a:rPr>
              <a:t>ACEH</a:t>
            </a:r>
            <a:endParaRPr lang="en-US" sz="1600" b="1" dirty="0">
              <a:solidFill>
                <a:srgbClr val="FFFF00"/>
              </a:solidFill>
              <a:latin typeface="Arial Narrow" pitchFamily="34" charset="0"/>
            </a:endParaRPr>
          </a:p>
        </p:txBody>
      </p:sp>
      <p:cxnSp>
        <p:nvCxnSpPr>
          <p:cNvPr id="29" name="Straight Connector 28"/>
          <p:cNvCxnSpPr>
            <a:endCxn id="4" idx="2"/>
          </p:cNvCxnSpPr>
          <p:nvPr/>
        </p:nvCxnSpPr>
        <p:spPr>
          <a:xfrm>
            <a:off x="827584" y="3503992"/>
            <a:ext cx="2808312" cy="7089"/>
          </a:xfrm>
          <a:prstGeom prst="line">
            <a:avLst/>
          </a:prstGeom>
          <a:ln>
            <a:solidFill>
              <a:srgbClr val="00B0F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Oval 32"/>
          <p:cNvSpPr/>
          <p:nvPr/>
        </p:nvSpPr>
        <p:spPr>
          <a:xfrm>
            <a:off x="329265" y="2770687"/>
            <a:ext cx="1383162" cy="1383162"/>
          </a:xfrm>
          <a:prstGeom prst="ellipse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/>
          <p:cNvSpPr/>
          <p:nvPr/>
        </p:nvSpPr>
        <p:spPr>
          <a:xfrm>
            <a:off x="435662" y="2877084"/>
            <a:ext cx="1170368" cy="1170368"/>
          </a:xfrm>
          <a:prstGeom prst="ellipse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7" name="Straight Connector 36"/>
          <p:cNvCxnSpPr>
            <a:stCxn id="7180" idx="3"/>
          </p:cNvCxnSpPr>
          <p:nvPr/>
        </p:nvCxnSpPr>
        <p:spPr>
          <a:xfrm>
            <a:off x="5573970" y="3503993"/>
            <a:ext cx="2598430" cy="7088"/>
          </a:xfrm>
          <a:prstGeom prst="line">
            <a:avLst/>
          </a:prstGeom>
          <a:ln>
            <a:solidFill>
              <a:srgbClr val="7030A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Oval 39"/>
          <p:cNvSpPr/>
          <p:nvPr/>
        </p:nvSpPr>
        <p:spPr>
          <a:xfrm>
            <a:off x="7380312" y="2839396"/>
            <a:ext cx="1383162" cy="1383162"/>
          </a:xfrm>
          <a:prstGeom prst="ellipse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7486709" y="2945793"/>
            <a:ext cx="1170368" cy="1170368"/>
          </a:xfrm>
          <a:prstGeom prst="ellipse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2" name="Straight Connector 41"/>
          <p:cNvCxnSpPr>
            <a:endCxn id="7180" idx="0"/>
          </p:cNvCxnSpPr>
          <p:nvPr/>
        </p:nvCxnSpPr>
        <p:spPr>
          <a:xfrm>
            <a:off x="4604933" y="702530"/>
            <a:ext cx="0" cy="1835692"/>
          </a:xfrm>
          <a:prstGeom prst="line">
            <a:avLst/>
          </a:prstGeom>
          <a:ln>
            <a:solidFill>
              <a:srgbClr val="CC3399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Oval 44"/>
          <p:cNvSpPr/>
          <p:nvPr/>
        </p:nvSpPr>
        <p:spPr>
          <a:xfrm>
            <a:off x="3913352" y="188640"/>
            <a:ext cx="1383162" cy="1383162"/>
          </a:xfrm>
          <a:prstGeom prst="ellipse">
            <a:avLst/>
          </a:prstGeom>
          <a:solidFill>
            <a:srgbClr val="FFCCFF"/>
          </a:solidFill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/>
          <p:nvPr/>
        </p:nvSpPr>
        <p:spPr>
          <a:xfrm>
            <a:off x="4019749" y="295037"/>
            <a:ext cx="1170368" cy="1170368"/>
          </a:xfrm>
          <a:prstGeom prst="ellipse">
            <a:avLst/>
          </a:prstGeom>
          <a:solidFill>
            <a:srgbClr val="FF33CC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TextBox 46">
            <a:hlinkClick r:id="rId5" action="ppaction://hlinkpres?slideindex=1&amp;slidetitle="/>
          </p:cNvPr>
          <p:cNvSpPr txBox="1"/>
          <p:nvPr/>
        </p:nvSpPr>
        <p:spPr>
          <a:xfrm>
            <a:off x="3790488" y="710944"/>
            <a:ext cx="150602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D" sz="1600" b="1" dirty="0" err="1" smtClean="0">
                <a:solidFill>
                  <a:srgbClr val="FFFF00"/>
                </a:solidFill>
                <a:latin typeface="Arial Narrow" pitchFamily="34" charset="0"/>
              </a:rPr>
              <a:t>SUMBAR</a:t>
            </a:r>
            <a:endParaRPr lang="en-US" sz="1600" b="1" dirty="0">
              <a:solidFill>
                <a:srgbClr val="FFFF00"/>
              </a:solidFill>
              <a:latin typeface="Arial Narrow" pitchFamily="34" charset="0"/>
            </a:endParaRPr>
          </a:p>
        </p:txBody>
      </p:sp>
      <p:sp>
        <p:nvSpPr>
          <p:cNvPr id="48" name="TextBox 47">
            <a:hlinkClick r:id="rId6" action="ppaction://hlinkpres?slideindex=1&amp;slidetitle="/>
          </p:cNvPr>
          <p:cNvSpPr txBox="1"/>
          <p:nvPr/>
        </p:nvSpPr>
        <p:spPr>
          <a:xfrm>
            <a:off x="7318880" y="3292991"/>
            <a:ext cx="150602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D" sz="1500" b="1" dirty="0" err="1" smtClean="0">
                <a:solidFill>
                  <a:schemeClr val="bg1"/>
                </a:solidFill>
                <a:latin typeface="Arial Narrow" pitchFamily="34" charset="0"/>
              </a:rPr>
              <a:t>GORONTALO</a:t>
            </a:r>
            <a:endParaRPr lang="en-US" sz="1500" b="1" dirty="0">
              <a:solidFill>
                <a:schemeClr val="bg1"/>
              </a:solidFill>
              <a:latin typeface="Arial Narrow" pitchFamily="34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267833" y="3334715"/>
            <a:ext cx="150602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D" sz="1600" b="1" dirty="0" smtClean="0">
                <a:solidFill>
                  <a:schemeClr val="bg1"/>
                </a:solidFill>
                <a:latin typeface="Arial Narrow" pitchFamily="34" charset="0"/>
              </a:rPr>
              <a:t>PAPUA</a:t>
            </a:r>
            <a:endParaRPr lang="en-US" sz="1600" b="1" dirty="0">
              <a:solidFill>
                <a:schemeClr val="bg1"/>
              </a:solidFill>
              <a:latin typeface="Arial Narrow" pitchFamily="34" charset="0"/>
            </a:endParaRP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3218" y="4417600"/>
            <a:ext cx="1880870" cy="2410815"/>
          </a:xfrm>
          <a:prstGeom prst="rect">
            <a:avLst/>
          </a:prstGeom>
        </p:spPr>
      </p:pic>
      <p:sp>
        <p:nvSpPr>
          <p:cNvPr id="53" name="TextBox 52"/>
          <p:cNvSpPr txBox="1"/>
          <p:nvPr/>
        </p:nvSpPr>
        <p:spPr>
          <a:xfrm>
            <a:off x="8676456" y="6607805"/>
            <a:ext cx="4675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ID" sz="1100" b="1" dirty="0" smtClean="0"/>
              <a:t>8</a:t>
            </a:r>
            <a:endParaRPr lang="en-US" sz="1100" b="1" dirty="0"/>
          </a:p>
        </p:txBody>
      </p:sp>
    </p:spTree>
    <p:extLst>
      <p:ext uri="{BB962C8B-B14F-4D97-AF65-F5344CB8AC3E}">
        <p14:creationId xmlns:p14="http://schemas.microsoft.com/office/powerpoint/2010/main" val="2970698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607" y="163590"/>
            <a:ext cx="7796825" cy="657777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887" y="6156593"/>
            <a:ext cx="91440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D" sz="2600" dirty="0" err="1" smtClean="0">
                <a:solidFill>
                  <a:srgbClr val="002060"/>
                </a:solidFill>
                <a:latin typeface="Eras Bold ITC" pitchFamily="34" charset="0"/>
              </a:rPr>
              <a:t>KELUARAN</a:t>
            </a:r>
            <a:r>
              <a:rPr lang="en-ID" sz="2600" dirty="0" smtClean="0">
                <a:solidFill>
                  <a:srgbClr val="002060"/>
                </a:solidFill>
                <a:latin typeface="Eras Bold ITC" pitchFamily="34" charset="0"/>
              </a:rPr>
              <a:t> </a:t>
            </a:r>
            <a:r>
              <a:rPr lang="en-ID" sz="2600" dirty="0" err="1" smtClean="0">
                <a:solidFill>
                  <a:srgbClr val="FF0000"/>
                </a:solidFill>
                <a:latin typeface="Eras Bold ITC" pitchFamily="34" charset="0"/>
              </a:rPr>
              <a:t>KEGIATAN</a:t>
            </a:r>
            <a:endParaRPr lang="en-US" sz="2600" dirty="0">
              <a:solidFill>
                <a:srgbClr val="FF0000"/>
              </a:solidFill>
              <a:latin typeface="Eras Bold ITC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48608" y="5273416"/>
            <a:ext cx="19442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D" sz="2000" dirty="0" err="1" smtClean="0">
                <a:solidFill>
                  <a:schemeClr val="accent5">
                    <a:lumMod val="50000"/>
                  </a:schemeClr>
                </a:solidFill>
                <a:latin typeface="Eras Demi ITC" pitchFamily="34" charset="0"/>
              </a:rPr>
              <a:t>Kesesuaian</a:t>
            </a:r>
            <a:r>
              <a:rPr lang="en-ID" sz="2000" dirty="0" smtClean="0">
                <a:solidFill>
                  <a:schemeClr val="accent5">
                    <a:lumMod val="50000"/>
                  </a:schemeClr>
                </a:solidFill>
                <a:latin typeface="Eras Demi ITC" pitchFamily="34" charset="0"/>
              </a:rPr>
              <a:t> </a:t>
            </a:r>
          </a:p>
          <a:p>
            <a:pPr algn="ctr"/>
            <a:r>
              <a:rPr lang="en-ID" sz="2000" dirty="0" smtClean="0">
                <a:solidFill>
                  <a:schemeClr val="accent5">
                    <a:lumMod val="50000"/>
                  </a:schemeClr>
                </a:solidFill>
                <a:latin typeface="Eras Demi ITC" pitchFamily="34" charset="0"/>
              </a:rPr>
              <a:t>Data </a:t>
            </a:r>
            <a:r>
              <a:rPr lang="en-ID" sz="2000" dirty="0" err="1" smtClean="0">
                <a:solidFill>
                  <a:schemeClr val="accent5">
                    <a:lumMod val="50000"/>
                  </a:schemeClr>
                </a:solidFill>
                <a:latin typeface="Eras Demi ITC" pitchFamily="34" charset="0"/>
              </a:rPr>
              <a:t>PNS</a:t>
            </a:r>
            <a:endParaRPr lang="en-US" sz="2000" dirty="0">
              <a:solidFill>
                <a:schemeClr val="accent5">
                  <a:lumMod val="50000"/>
                </a:schemeClr>
              </a:solidFill>
              <a:latin typeface="Eras Demi ITC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43701" y="2780928"/>
            <a:ext cx="19442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D" dirty="0" err="1" smtClean="0">
                <a:solidFill>
                  <a:schemeClr val="accent3">
                    <a:lumMod val="50000"/>
                  </a:schemeClr>
                </a:solidFill>
                <a:latin typeface="Eras Demi ITC" pitchFamily="34" charset="0"/>
              </a:rPr>
              <a:t>Kesesuaian</a:t>
            </a:r>
            <a:r>
              <a:rPr lang="en-ID" dirty="0" smtClean="0">
                <a:solidFill>
                  <a:schemeClr val="accent3">
                    <a:lumMod val="50000"/>
                  </a:schemeClr>
                </a:solidFill>
                <a:latin typeface="Eras Demi ITC" pitchFamily="34" charset="0"/>
              </a:rPr>
              <a:t> </a:t>
            </a:r>
          </a:p>
          <a:p>
            <a:pPr algn="ctr"/>
            <a:r>
              <a:rPr lang="en-ID" dirty="0" err="1" smtClean="0">
                <a:solidFill>
                  <a:schemeClr val="accent3">
                    <a:lumMod val="50000"/>
                  </a:schemeClr>
                </a:solidFill>
                <a:latin typeface="Eras Demi ITC" pitchFamily="34" charset="0"/>
              </a:rPr>
              <a:t>Peta</a:t>
            </a:r>
            <a:r>
              <a:rPr lang="en-ID" dirty="0" smtClean="0">
                <a:solidFill>
                  <a:schemeClr val="accent3">
                    <a:lumMod val="50000"/>
                  </a:schemeClr>
                </a:solidFill>
                <a:latin typeface="Eras Demi ITC" pitchFamily="34" charset="0"/>
              </a:rPr>
              <a:t> </a:t>
            </a:r>
            <a:r>
              <a:rPr lang="en-ID" dirty="0" err="1" smtClean="0">
                <a:solidFill>
                  <a:schemeClr val="accent3">
                    <a:lumMod val="50000"/>
                  </a:schemeClr>
                </a:solidFill>
                <a:latin typeface="Eras Demi ITC" pitchFamily="34" charset="0"/>
              </a:rPr>
              <a:t>Jabatan</a:t>
            </a:r>
            <a:r>
              <a:rPr lang="en-ID" dirty="0" smtClean="0">
                <a:solidFill>
                  <a:schemeClr val="accent3">
                    <a:lumMod val="50000"/>
                  </a:schemeClr>
                </a:solidFill>
                <a:latin typeface="Eras Demi ITC" pitchFamily="34" charset="0"/>
              </a:rPr>
              <a:t>, J&amp;J </a:t>
            </a:r>
            <a:r>
              <a:rPr lang="en-ID" dirty="0" err="1" smtClean="0">
                <a:solidFill>
                  <a:schemeClr val="accent3">
                    <a:lumMod val="50000"/>
                  </a:schemeClr>
                </a:solidFill>
                <a:latin typeface="Eras Demi ITC" pitchFamily="34" charset="0"/>
              </a:rPr>
              <a:t>Jabatan</a:t>
            </a:r>
            <a:r>
              <a:rPr lang="en-ID" dirty="0" smtClean="0">
                <a:solidFill>
                  <a:schemeClr val="accent3">
                    <a:lumMod val="50000"/>
                  </a:schemeClr>
                </a:solidFill>
                <a:latin typeface="Eras Demi ITC" pitchFamily="34" charset="0"/>
              </a:rPr>
              <a:t> </a:t>
            </a:r>
            <a:r>
              <a:rPr lang="en-ID" dirty="0" err="1" smtClean="0">
                <a:solidFill>
                  <a:schemeClr val="accent3">
                    <a:lumMod val="50000"/>
                  </a:schemeClr>
                </a:solidFill>
                <a:latin typeface="Eras Demi ITC" pitchFamily="34" charset="0"/>
              </a:rPr>
              <a:t>sesuai</a:t>
            </a:r>
            <a:r>
              <a:rPr lang="en-ID" dirty="0" smtClean="0">
                <a:solidFill>
                  <a:schemeClr val="accent3">
                    <a:lumMod val="50000"/>
                  </a:schemeClr>
                </a:solidFill>
                <a:latin typeface="Eras Demi ITC" pitchFamily="34" charset="0"/>
              </a:rPr>
              <a:t> </a:t>
            </a:r>
            <a:r>
              <a:rPr lang="en-ID" dirty="0" err="1" smtClean="0">
                <a:solidFill>
                  <a:schemeClr val="accent3">
                    <a:lumMod val="50000"/>
                  </a:schemeClr>
                </a:solidFill>
                <a:latin typeface="Eras Demi ITC" pitchFamily="34" charset="0"/>
              </a:rPr>
              <a:t>Anjab</a:t>
            </a:r>
            <a:endParaRPr lang="en-US" dirty="0">
              <a:solidFill>
                <a:schemeClr val="accent3">
                  <a:lumMod val="50000"/>
                </a:schemeClr>
              </a:solidFill>
              <a:latin typeface="Eras Demi ITC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267744" y="1220502"/>
            <a:ext cx="194421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D" sz="2000" dirty="0" smtClean="0">
                <a:solidFill>
                  <a:schemeClr val="accent3">
                    <a:lumMod val="50000"/>
                  </a:schemeClr>
                </a:solidFill>
                <a:latin typeface="Eras Demi ITC" pitchFamily="34" charset="0"/>
              </a:rPr>
              <a:t>Template </a:t>
            </a:r>
            <a:r>
              <a:rPr lang="en-ID" sz="2000" dirty="0" err="1" smtClean="0">
                <a:solidFill>
                  <a:schemeClr val="accent3">
                    <a:lumMod val="50000"/>
                  </a:schemeClr>
                </a:solidFill>
                <a:latin typeface="Eras Demi ITC" pitchFamily="34" charset="0"/>
              </a:rPr>
              <a:t>Peta</a:t>
            </a:r>
            <a:r>
              <a:rPr lang="en-ID" sz="2000" dirty="0" smtClean="0">
                <a:solidFill>
                  <a:schemeClr val="accent3">
                    <a:lumMod val="50000"/>
                  </a:schemeClr>
                </a:solidFill>
                <a:latin typeface="Eras Demi ITC" pitchFamily="34" charset="0"/>
              </a:rPr>
              <a:t> </a:t>
            </a:r>
          </a:p>
          <a:p>
            <a:pPr algn="ctr"/>
            <a:r>
              <a:rPr lang="en-ID" sz="2000" dirty="0" err="1" smtClean="0">
                <a:solidFill>
                  <a:schemeClr val="accent3">
                    <a:lumMod val="50000"/>
                  </a:schemeClr>
                </a:solidFill>
                <a:latin typeface="Eras Demi ITC" pitchFamily="34" charset="0"/>
              </a:rPr>
              <a:t>Jabatan</a:t>
            </a:r>
            <a:r>
              <a:rPr lang="en-ID" sz="2000" dirty="0" smtClean="0">
                <a:solidFill>
                  <a:schemeClr val="accent3">
                    <a:lumMod val="50000"/>
                  </a:schemeClr>
                </a:solidFill>
                <a:latin typeface="Eras Demi ITC" pitchFamily="34" charset="0"/>
              </a:rPr>
              <a:t> ideal di K/L</a:t>
            </a:r>
            <a:endParaRPr lang="en-US" sz="2000" dirty="0">
              <a:solidFill>
                <a:schemeClr val="accent3">
                  <a:lumMod val="50000"/>
                </a:schemeClr>
              </a:solidFill>
              <a:latin typeface="Eras Demi ITC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042189" y="881425"/>
            <a:ext cx="194421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D" sz="1600" dirty="0" err="1" smtClean="0">
                <a:solidFill>
                  <a:schemeClr val="accent6">
                    <a:lumMod val="75000"/>
                  </a:schemeClr>
                </a:solidFill>
                <a:latin typeface="Eras Demi ITC" pitchFamily="34" charset="0"/>
              </a:rPr>
              <a:t>Kesesuaian</a:t>
            </a:r>
            <a:r>
              <a:rPr lang="en-ID" sz="1600" dirty="0" smtClean="0">
                <a:solidFill>
                  <a:schemeClr val="accent6">
                    <a:lumMod val="75000"/>
                  </a:schemeClr>
                </a:solidFill>
                <a:latin typeface="Eras Demi ITC" pitchFamily="34" charset="0"/>
              </a:rPr>
              <a:t> </a:t>
            </a:r>
            <a:r>
              <a:rPr lang="en-ID" sz="1600" dirty="0" err="1" smtClean="0">
                <a:solidFill>
                  <a:schemeClr val="accent6">
                    <a:lumMod val="75000"/>
                  </a:schemeClr>
                </a:solidFill>
                <a:latin typeface="Eras Demi ITC" pitchFamily="34" charset="0"/>
              </a:rPr>
              <a:t>Usulan</a:t>
            </a:r>
            <a:r>
              <a:rPr lang="en-ID" sz="1600" dirty="0" smtClean="0">
                <a:solidFill>
                  <a:schemeClr val="accent6">
                    <a:lumMod val="75000"/>
                  </a:schemeClr>
                </a:solidFill>
                <a:latin typeface="Eras Demi ITC" pitchFamily="34" charset="0"/>
              </a:rPr>
              <a:t> </a:t>
            </a:r>
            <a:r>
              <a:rPr lang="en-ID" sz="1600" dirty="0" err="1" smtClean="0">
                <a:solidFill>
                  <a:schemeClr val="accent6">
                    <a:lumMod val="75000"/>
                  </a:schemeClr>
                </a:solidFill>
                <a:latin typeface="Eras Demi ITC" pitchFamily="34" charset="0"/>
              </a:rPr>
              <a:t>Kebutuhan</a:t>
            </a:r>
            <a:r>
              <a:rPr lang="en-ID" sz="1600" dirty="0" smtClean="0">
                <a:solidFill>
                  <a:schemeClr val="accent6">
                    <a:lumMod val="75000"/>
                  </a:schemeClr>
                </a:solidFill>
                <a:latin typeface="Eras Demi ITC" pitchFamily="34" charset="0"/>
              </a:rPr>
              <a:t> </a:t>
            </a:r>
            <a:r>
              <a:rPr lang="en-ID" sz="1600" dirty="0" err="1" smtClean="0">
                <a:solidFill>
                  <a:schemeClr val="accent6">
                    <a:lumMod val="75000"/>
                  </a:schemeClr>
                </a:solidFill>
                <a:latin typeface="Eras Demi ITC" pitchFamily="34" charset="0"/>
              </a:rPr>
              <a:t>PNS</a:t>
            </a:r>
            <a:r>
              <a:rPr lang="en-ID" sz="1600" dirty="0" smtClean="0">
                <a:solidFill>
                  <a:schemeClr val="accent6">
                    <a:lumMod val="75000"/>
                  </a:schemeClr>
                </a:solidFill>
                <a:latin typeface="Eras Demi ITC" pitchFamily="34" charset="0"/>
              </a:rPr>
              <a:t> </a:t>
            </a:r>
            <a:r>
              <a:rPr lang="en-ID" sz="1600" dirty="0" err="1" smtClean="0">
                <a:solidFill>
                  <a:schemeClr val="accent6">
                    <a:lumMod val="75000"/>
                  </a:schemeClr>
                </a:solidFill>
                <a:latin typeface="Eras Demi ITC" pitchFamily="34" charset="0"/>
              </a:rPr>
              <a:t>sesuai</a:t>
            </a:r>
            <a:r>
              <a:rPr lang="en-ID" sz="1600" dirty="0" smtClean="0">
                <a:solidFill>
                  <a:schemeClr val="accent6">
                    <a:lumMod val="75000"/>
                  </a:schemeClr>
                </a:solidFill>
                <a:latin typeface="Eras Demi ITC" pitchFamily="34" charset="0"/>
              </a:rPr>
              <a:t> </a:t>
            </a:r>
            <a:r>
              <a:rPr lang="en-ID" sz="1600" dirty="0" err="1" smtClean="0">
                <a:solidFill>
                  <a:schemeClr val="accent6">
                    <a:lumMod val="75000"/>
                  </a:schemeClr>
                </a:solidFill>
                <a:latin typeface="Eras Demi ITC" pitchFamily="34" charset="0"/>
              </a:rPr>
              <a:t>ABK</a:t>
            </a:r>
            <a:endParaRPr lang="en-US" sz="1600" dirty="0">
              <a:solidFill>
                <a:schemeClr val="accent6">
                  <a:lumMod val="75000"/>
                </a:schemeClr>
              </a:solidFill>
              <a:latin typeface="Eras Demi ITC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372200" y="2831066"/>
            <a:ext cx="1899646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D" sz="1500" dirty="0" err="1" smtClean="0">
                <a:solidFill>
                  <a:schemeClr val="accent6">
                    <a:lumMod val="50000"/>
                  </a:schemeClr>
                </a:solidFill>
                <a:latin typeface="Eras Demi ITC" pitchFamily="34" charset="0"/>
              </a:rPr>
              <a:t>Hasil</a:t>
            </a:r>
            <a:r>
              <a:rPr lang="en-ID" sz="1500" dirty="0" smtClean="0">
                <a:solidFill>
                  <a:schemeClr val="accent6">
                    <a:lumMod val="50000"/>
                  </a:schemeClr>
                </a:solidFill>
                <a:latin typeface="Eras Demi ITC" pitchFamily="34" charset="0"/>
              </a:rPr>
              <a:t> </a:t>
            </a:r>
            <a:r>
              <a:rPr lang="en-ID" sz="1500" dirty="0" err="1" smtClean="0">
                <a:solidFill>
                  <a:schemeClr val="accent6">
                    <a:lumMod val="50000"/>
                  </a:schemeClr>
                </a:solidFill>
                <a:latin typeface="Eras Demi ITC" pitchFamily="34" charset="0"/>
              </a:rPr>
              <a:t>sinkronisasi</a:t>
            </a:r>
            <a:r>
              <a:rPr lang="en-ID" sz="1500" dirty="0" smtClean="0">
                <a:solidFill>
                  <a:schemeClr val="accent6">
                    <a:lumMod val="50000"/>
                  </a:schemeClr>
                </a:solidFill>
                <a:latin typeface="Eras Demi ITC" pitchFamily="34" charset="0"/>
              </a:rPr>
              <a:t> </a:t>
            </a:r>
            <a:r>
              <a:rPr lang="en-ID" sz="1500" dirty="0" err="1" smtClean="0">
                <a:solidFill>
                  <a:schemeClr val="accent6">
                    <a:lumMod val="50000"/>
                  </a:schemeClr>
                </a:solidFill>
                <a:latin typeface="Eras Demi ITC" pitchFamily="34" charset="0"/>
              </a:rPr>
              <a:t>jumlah</a:t>
            </a:r>
            <a:r>
              <a:rPr lang="en-ID" sz="1500" dirty="0" smtClean="0">
                <a:solidFill>
                  <a:schemeClr val="accent6">
                    <a:lumMod val="50000"/>
                  </a:schemeClr>
                </a:solidFill>
                <a:latin typeface="Eras Demi ITC" pitchFamily="34" charset="0"/>
              </a:rPr>
              <a:t> </a:t>
            </a:r>
            <a:r>
              <a:rPr lang="en-ID" sz="1500" dirty="0" err="1" smtClean="0">
                <a:solidFill>
                  <a:schemeClr val="accent6">
                    <a:lumMod val="50000"/>
                  </a:schemeClr>
                </a:solidFill>
                <a:latin typeface="Eras Demi ITC" pitchFamily="34" charset="0"/>
              </a:rPr>
              <a:t>PNS</a:t>
            </a:r>
            <a:r>
              <a:rPr lang="en-ID" sz="1500" dirty="0" smtClean="0">
                <a:solidFill>
                  <a:schemeClr val="accent6">
                    <a:lumMod val="50000"/>
                  </a:schemeClr>
                </a:solidFill>
                <a:latin typeface="Eras Demi ITC" pitchFamily="34" charset="0"/>
              </a:rPr>
              <a:t> </a:t>
            </a:r>
            <a:r>
              <a:rPr lang="en-ID" sz="1500" dirty="0" err="1" smtClean="0">
                <a:solidFill>
                  <a:schemeClr val="accent6">
                    <a:lumMod val="50000"/>
                  </a:schemeClr>
                </a:solidFill>
                <a:latin typeface="Eras Demi ITC" pitchFamily="34" charset="0"/>
              </a:rPr>
              <a:t>dengan</a:t>
            </a:r>
            <a:r>
              <a:rPr lang="en-ID" sz="1500" dirty="0" smtClean="0">
                <a:solidFill>
                  <a:schemeClr val="accent6">
                    <a:lumMod val="50000"/>
                  </a:schemeClr>
                </a:solidFill>
                <a:latin typeface="Eras Demi ITC" pitchFamily="34" charset="0"/>
              </a:rPr>
              <a:t> </a:t>
            </a:r>
            <a:r>
              <a:rPr lang="en-ID" sz="1500" dirty="0" err="1" smtClean="0">
                <a:solidFill>
                  <a:schemeClr val="accent6">
                    <a:lumMod val="50000"/>
                  </a:schemeClr>
                </a:solidFill>
                <a:latin typeface="Eras Demi ITC" pitchFamily="34" charset="0"/>
              </a:rPr>
              <a:t>BUP</a:t>
            </a:r>
            <a:r>
              <a:rPr lang="en-ID" sz="1500" dirty="0" smtClean="0">
                <a:solidFill>
                  <a:schemeClr val="accent6">
                    <a:lumMod val="50000"/>
                  </a:schemeClr>
                </a:solidFill>
                <a:latin typeface="Eras Demi ITC" pitchFamily="34" charset="0"/>
              </a:rPr>
              <a:t>/</a:t>
            </a:r>
            <a:r>
              <a:rPr lang="en-ID" sz="1500" dirty="0" err="1" smtClean="0">
                <a:solidFill>
                  <a:schemeClr val="accent6">
                    <a:lumMod val="50000"/>
                  </a:schemeClr>
                </a:solidFill>
                <a:latin typeface="Eras Demi ITC" pitchFamily="34" charset="0"/>
              </a:rPr>
              <a:t>Pensiun</a:t>
            </a:r>
            <a:r>
              <a:rPr lang="en-ID" sz="1500" dirty="0" smtClean="0">
                <a:solidFill>
                  <a:schemeClr val="accent6">
                    <a:lumMod val="50000"/>
                  </a:schemeClr>
                </a:solidFill>
                <a:latin typeface="Eras Demi ITC" pitchFamily="34" charset="0"/>
              </a:rPr>
              <a:t> 2019-2022</a:t>
            </a:r>
            <a:endParaRPr lang="en-US" sz="1500" dirty="0">
              <a:solidFill>
                <a:schemeClr val="accent6">
                  <a:lumMod val="50000"/>
                </a:schemeClr>
              </a:solidFill>
              <a:latin typeface="Eras Demi ITC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095457" y="5215122"/>
            <a:ext cx="207928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D" sz="1500" dirty="0" err="1" smtClean="0">
                <a:solidFill>
                  <a:schemeClr val="accent6">
                    <a:lumMod val="50000"/>
                  </a:schemeClr>
                </a:solidFill>
                <a:latin typeface="Eras Demi ITC" pitchFamily="34" charset="0"/>
              </a:rPr>
              <a:t>Usulan</a:t>
            </a:r>
            <a:r>
              <a:rPr lang="en-ID" sz="1500" dirty="0">
                <a:solidFill>
                  <a:schemeClr val="accent6">
                    <a:lumMod val="50000"/>
                  </a:schemeClr>
                </a:solidFill>
                <a:latin typeface="Eras Demi ITC" pitchFamily="34" charset="0"/>
              </a:rPr>
              <a:t> </a:t>
            </a:r>
            <a:r>
              <a:rPr lang="en-ID" sz="1500" dirty="0" err="1" smtClean="0">
                <a:solidFill>
                  <a:schemeClr val="accent6">
                    <a:lumMod val="50000"/>
                  </a:schemeClr>
                </a:solidFill>
                <a:latin typeface="Eras Demi ITC" pitchFamily="34" charset="0"/>
              </a:rPr>
              <a:t>kebutuhan</a:t>
            </a:r>
            <a:r>
              <a:rPr lang="en-ID" sz="1500" dirty="0" smtClean="0">
                <a:solidFill>
                  <a:schemeClr val="accent6">
                    <a:lumMod val="50000"/>
                  </a:schemeClr>
                </a:solidFill>
                <a:latin typeface="Eras Demi ITC" pitchFamily="34" charset="0"/>
              </a:rPr>
              <a:t> </a:t>
            </a:r>
            <a:r>
              <a:rPr lang="en-ID" sz="1500" dirty="0" err="1" smtClean="0">
                <a:solidFill>
                  <a:schemeClr val="accent6">
                    <a:lumMod val="50000"/>
                  </a:schemeClr>
                </a:solidFill>
                <a:latin typeface="Eras Demi ITC" pitchFamily="34" charset="0"/>
              </a:rPr>
              <a:t>pelaksana</a:t>
            </a:r>
            <a:r>
              <a:rPr lang="en-ID" sz="1500" dirty="0" smtClean="0">
                <a:solidFill>
                  <a:schemeClr val="accent6">
                    <a:lumMod val="50000"/>
                  </a:schemeClr>
                </a:solidFill>
                <a:latin typeface="Eras Demi ITC" pitchFamily="34" charset="0"/>
              </a:rPr>
              <a:t> </a:t>
            </a:r>
            <a:r>
              <a:rPr lang="en-ID" sz="1500" dirty="0" err="1" smtClean="0">
                <a:solidFill>
                  <a:schemeClr val="accent6">
                    <a:lumMod val="50000"/>
                  </a:schemeClr>
                </a:solidFill>
                <a:latin typeface="Eras Demi ITC" pitchFamily="34" charset="0"/>
              </a:rPr>
              <a:t>sesuai</a:t>
            </a:r>
            <a:r>
              <a:rPr lang="en-ID" sz="1500" dirty="0" smtClean="0">
                <a:solidFill>
                  <a:schemeClr val="accent6">
                    <a:lumMod val="50000"/>
                  </a:schemeClr>
                </a:solidFill>
                <a:latin typeface="Eras Demi ITC" pitchFamily="34" charset="0"/>
              </a:rPr>
              <a:t> </a:t>
            </a:r>
            <a:r>
              <a:rPr lang="en-ID" sz="1500" dirty="0" err="1" smtClean="0">
                <a:solidFill>
                  <a:schemeClr val="accent6">
                    <a:lumMod val="50000"/>
                  </a:schemeClr>
                </a:solidFill>
                <a:latin typeface="Eras Demi ITC" pitchFamily="34" charset="0"/>
              </a:rPr>
              <a:t>PermenPAN</a:t>
            </a:r>
            <a:endParaRPr lang="en-US" sz="1500" dirty="0">
              <a:solidFill>
                <a:schemeClr val="accent6">
                  <a:lumMod val="50000"/>
                </a:schemeClr>
              </a:solidFill>
              <a:latin typeface="Eras Demi ITC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676456" y="6607805"/>
            <a:ext cx="4675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ID" sz="1100" b="1" dirty="0"/>
              <a:t>9</a:t>
            </a:r>
            <a:endParaRPr lang="en-US" sz="1100" b="1" dirty="0"/>
          </a:p>
        </p:txBody>
      </p:sp>
    </p:spTree>
    <p:extLst>
      <p:ext uri="{BB962C8B-B14F-4D97-AF65-F5344CB8AC3E}">
        <p14:creationId xmlns:p14="http://schemas.microsoft.com/office/powerpoint/2010/main" val="2845176667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607" y="163590"/>
            <a:ext cx="7796825" cy="657777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887" y="6156593"/>
            <a:ext cx="91440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D" sz="2600" dirty="0" err="1" smtClean="0">
                <a:solidFill>
                  <a:srgbClr val="002060"/>
                </a:solidFill>
                <a:latin typeface="Eras Bold ITC" pitchFamily="34" charset="0"/>
              </a:rPr>
              <a:t>KELUARAN</a:t>
            </a:r>
            <a:r>
              <a:rPr lang="en-ID" sz="2600" dirty="0" smtClean="0">
                <a:solidFill>
                  <a:srgbClr val="002060"/>
                </a:solidFill>
                <a:latin typeface="Eras Bold ITC" pitchFamily="34" charset="0"/>
              </a:rPr>
              <a:t> </a:t>
            </a:r>
            <a:r>
              <a:rPr lang="en-ID" sz="2600" dirty="0" err="1" smtClean="0">
                <a:solidFill>
                  <a:srgbClr val="FF0000"/>
                </a:solidFill>
                <a:latin typeface="Eras Bold ITC" pitchFamily="34" charset="0"/>
              </a:rPr>
              <a:t>KEGIATAN</a:t>
            </a:r>
            <a:endParaRPr lang="en-US" sz="2600" dirty="0">
              <a:solidFill>
                <a:srgbClr val="FF0000"/>
              </a:solidFill>
              <a:latin typeface="Eras Bold ITC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48608" y="5078169"/>
            <a:ext cx="21112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D" sz="1600" dirty="0" err="1" smtClean="0">
                <a:solidFill>
                  <a:schemeClr val="accent5">
                    <a:lumMod val="50000"/>
                  </a:schemeClr>
                </a:solidFill>
                <a:latin typeface="Eras Demi ITC" pitchFamily="34" charset="0"/>
              </a:rPr>
              <a:t>Informasi</a:t>
            </a:r>
            <a:r>
              <a:rPr lang="en-ID" sz="1600" dirty="0" smtClean="0">
                <a:solidFill>
                  <a:schemeClr val="accent5">
                    <a:lumMod val="50000"/>
                  </a:schemeClr>
                </a:solidFill>
                <a:latin typeface="Eras Demi ITC" pitchFamily="34" charset="0"/>
              </a:rPr>
              <a:t> </a:t>
            </a:r>
            <a:r>
              <a:rPr lang="en-ID" sz="1600" dirty="0" err="1" smtClean="0">
                <a:solidFill>
                  <a:schemeClr val="accent5">
                    <a:lumMod val="50000"/>
                  </a:schemeClr>
                </a:solidFill>
                <a:latin typeface="Eras Demi ITC" pitchFamily="34" charset="0"/>
              </a:rPr>
              <a:t>PNS</a:t>
            </a:r>
            <a:r>
              <a:rPr lang="en-ID" sz="1600" dirty="0" smtClean="0">
                <a:solidFill>
                  <a:schemeClr val="accent5">
                    <a:lumMod val="50000"/>
                  </a:schemeClr>
                </a:solidFill>
                <a:latin typeface="Eras Demi ITC" pitchFamily="34" charset="0"/>
              </a:rPr>
              <a:t> di </a:t>
            </a:r>
            <a:r>
              <a:rPr lang="en-ID" sz="1600" dirty="0" err="1" smtClean="0">
                <a:solidFill>
                  <a:schemeClr val="accent5">
                    <a:lumMod val="50000"/>
                  </a:schemeClr>
                </a:solidFill>
                <a:latin typeface="Eras Demi ITC" pitchFamily="34" charset="0"/>
              </a:rPr>
              <a:t>Jabatan</a:t>
            </a:r>
            <a:r>
              <a:rPr lang="en-ID" sz="1600" dirty="0" smtClean="0">
                <a:solidFill>
                  <a:schemeClr val="accent5">
                    <a:lumMod val="50000"/>
                  </a:schemeClr>
                </a:solidFill>
                <a:latin typeface="Eras Demi ITC" pitchFamily="34" charset="0"/>
              </a:rPr>
              <a:t> </a:t>
            </a:r>
            <a:r>
              <a:rPr lang="en-ID" sz="1600" dirty="0" err="1" smtClean="0">
                <a:solidFill>
                  <a:schemeClr val="accent5">
                    <a:lumMod val="50000"/>
                  </a:schemeClr>
                </a:solidFill>
                <a:latin typeface="Eras Demi ITC" pitchFamily="34" charset="0"/>
              </a:rPr>
              <a:t>Pelaksana</a:t>
            </a:r>
            <a:r>
              <a:rPr lang="en-ID" sz="1600" dirty="0" smtClean="0">
                <a:solidFill>
                  <a:schemeClr val="accent5">
                    <a:lumMod val="50000"/>
                  </a:schemeClr>
                </a:solidFill>
                <a:latin typeface="Eras Demi ITC" pitchFamily="34" charset="0"/>
              </a:rPr>
              <a:t> </a:t>
            </a:r>
            <a:r>
              <a:rPr lang="en-ID" sz="1600" dirty="0" err="1" smtClean="0">
                <a:solidFill>
                  <a:schemeClr val="accent5">
                    <a:lumMod val="50000"/>
                  </a:schemeClr>
                </a:solidFill>
                <a:latin typeface="Eras Demi ITC" pitchFamily="34" charset="0"/>
              </a:rPr>
              <a:t>sesuai</a:t>
            </a:r>
            <a:r>
              <a:rPr lang="en-ID" sz="1600" dirty="0" smtClean="0">
                <a:solidFill>
                  <a:schemeClr val="accent5">
                    <a:lumMod val="50000"/>
                  </a:schemeClr>
                </a:solidFill>
                <a:latin typeface="Eras Demi ITC" pitchFamily="34" charset="0"/>
              </a:rPr>
              <a:t> SK</a:t>
            </a:r>
            <a:endParaRPr lang="en-US" sz="1600" dirty="0">
              <a:solidFill>
                <a:schemeClr val="accent5">
                  <a:lumMod val="50000"/>
                </a:schemeClr>
              </a:solidFill>
              <a:latin typeface="Eras Demi ITC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09834" y="2780928"/>
            <a:ext cx="194421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D" sz="1600" dirty="0" err="1" smtClean="0">
                <a:solidFill>
                  <a:schemeClr val="accent3">
                    <a:lumMod val="50000"/>
                  </a:schemeClr>
                </a:solidFill>
                <a:latin typeface="Eras Demi ITC" pitchFamily="34" charset="0"/>
              </a:rPr>
              <a:t>Informasi</a:t>
            </a:r>
            <a:r>
              <a:rPr lang="en-ID" sz="1600" dirty="0" smtClean="0">
                <a:solidFill>
                  <a:schemeClr val="accent3">
                    <a:lumMod val="50000"/>
                  </a:schemeClr>
                </a:solidFill>
                <a:latin typeface="Eras Demi ITC" pitchFamily="34" charset="0"/>
              </a:rPr>
              <a:t> </a:t>
            </a:r>
            <a:r>
              <a:rPr lang="en-ID" sz="1600" dirty="0" err="1" smtClean="0">
                <a:solidFill>
                  <a:schemeClr val="accent3">
                    <a:lumMod val="50000"/>
                  </a:schemeClr>
                </a:solidFill>
                <a:latin typeface="Eras Demi ITC" pitchFamily="34" charset="0"/>
              </a:rPr>
              <a:t>pembentukan</a:t>
            </a:r>
            <a:r>
              <a:rPr lang="en-ID" sz="1600" dirty="0" smtClean="0">
                <a:solidFill>
                  <a:schemeClr val="accent3">
                    <a:lumMod val="50000"/>
                  </a:schemeClr>
                </a:solidFill>
                <a:latin typeface="Eras Demi ITC" pitchFamily="34" charset="0"/>
              </a:rPr>
              <a:t> </a:t>
            </a:r>
            <a:r>
              <a:rPr lang="en-ID" sz="1600" dirty="0" err="1" smtClean="0">
                <a:solidFill>
                  <a:schemeClr val="accent3">
                    <a:lumMod val="50000"/>
                  </a:schemeClr>
                </a:solidFill>
                <a:latin typeface="Eras Demi ITC" pitchFamily="34" charset="0"/>
              </a:rPr>
              <a:t>OPD</a:t>
            </a:r>
            <a:r>
              <a:rPr lang="en-ID" sz="1600" dirty="0" smtClean="0">
                <a:solidFill>
                  <a:schemeClr val="accent3">
                    <a:lumMod val="50000"/>
                  </a:schemeClr>
                </a:solidFill>
                <a:latin typeface="Eras Demi ITC" pitchFamily="34" charset="0"/>
              </a:rPr>
              <a:t> </a:t>
            </a:r>
            <a:r>
              <a:rPr lang="en-ID" sz="1600" dirty="0" err="1" smtClean="0">
                <a:solidFill>
                  <a:schemeClr val="accent3">
                    <a:lumMod val="50000"/>
                  </a:schemeClr>
                </a:solidFill>
                <a:latin typeface="Eras Demi ITC" pitchFamily="34" charset="0"/>
              </a:rPr>
              <a:t>sesuai</a:t>
            </a:r>
            <a:r>
              <a:rPr lang="en-ID" sz="1600" dirty="0" smtClean="0">
                <a:solidFill>
                  <a:schemeClr val="accent3">
                    <a:lumMod val="50000"/>
                  </a:schemeClr>
                </a:solidFill>
                <a:latin typeface="Eras Demi ITC" pitchFamily="34" charset="0"/>
              </a:rPr>
              <a:t> </a:t>
            </a:r>
            <a:r>
              <a:rPr lang="en-ID" sz="1600" dirty="0" err="1" smtClean="0">
                <a:solidFill>
                  <a:schemeClr val="accent3">
                    <a:lumMod val="50000"/>
                  </a:schemeClr>
                </a:solidFill>
                <a:latin typeface="Eras Demi ITC" pitchFamily="34" charset="0"/>
              </a:rPr>
              <a:t>Potensi</a:t>
            </a:r>
            <a:r>
              <a:rPr lang="en-ID" sz="1600" dirty="0" smtClean="0">
                <a:solidFill>
                  <a:schemeClr val="accent3">
                    <a:lumMod val="50000"/>
                  </a:schemeClr>
                </a:solidFill>
                <a:latin typeface="Eras Demi ITC" pitchFamily="34" charset="0"/>
              </a:rPr>
              <a:t>/</a:t>
            </a:r>
            <a:r>
              <a:rPr lang="en-ID" sz="1600" dirty="0" err="1" smtClean="0">
                <a:solidFill>
                  <a:schemeClr val="accent3">
                    <a:lumMod val="50000"/>
                  </a:schemeClr>
                </a:solidFill>
                <a:latin typeface="Eras Demi ITC" pitchFamily="34" charset="0"/>
              </a:rPr>
              <a:t>Renstra</a:t>
            </a:r>
            <a:endParaRPr lang="en-US" sz="1600" dirty="0">
              <a:solidFill>
                <a:schemeClr val="accent3">
                  <a:lumMod val="50000"/>
                </a:schemeClr>
              </a:solidFill>
              <a:latin typeface="Eras Demi ITC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227593" y="1196752"/>
            <a:ext cx="194421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D" sz="1600" dirty="0" err="1" smtClean="0">
                <a:solidFill>
                  <a:schemeClr val="accent3">
                    <a:lumMod val="50000"/>
                  </a:schemeClr>
                </a:solidFill>
                <a:latin typeface="Eras Demi ITC" pitchFamily="34" charset="0"/>
              </a:rPr>
              <a:t>Informasi</a:t>
            </a:r>
            <a:r>
              <a:rPr lang="en-ID" sz="1600" dirty="0" smtClean="0">
                <a:solidFill>
                  <a:schemeClr val="accent3">
                    <a:lumMod val="50000"/>
                  </a:schemeClr>
                </a:solidFill>
                <a:latin typeface="Eras Demi ITC" pitchFamily="34" charset="0"/>
              </a:rPr>
              <a:t> </a:t>
            </a:r>
            <a:r>
              <a:rPr lang="en-ID" sz="1600" dirty="0" err="1" smtClean="0">
                <a:solidFill>
                  <a:schemeClr val="accent3">
                    <a:lumMod val="50000"/>
                  </a:schemeClr>
                </a:solidFill>
                <a:latin typeface="Eras Demi ITC" pitchFamily="34" charset="0"/>
              </a:rPr>
              <a:t>kompetensi</a:t>
            </a:r>
            <a:r>
              <a:rPr lang="en-ID" sz="1600" dirty="0" smtClean="0">
                <a:solidFill>
                  <a:schemeClr val="accent3">
                    <a:lumMod val="50000"/>
                  </a:schemeClr>
                </a:solidFill>
                <a:latin typeface="Eras Demi ITC" pitchFamily="34" charset="0"/>
              </a:rPr>
              <a:t> </a:t>
            </a:r>
            <a:r>
              <a:rPr lang="en-ID" sz="1600" dirty="0" err="1" smtClean="0">
                <a:solidFill>
                  <a:schemeClr val="accent3">
                    <a:lumMod val="50000"/>
                  </a:schemeClr>
                </a:solidFill>
                <a:latin typeface="Eras Demi ITC" pitchFamily="34" charset="0"/>
              </a:rPr>
              <a:t>dengan</a:t>
            </a:r>
            <a:r>
              <a:rPr lang="en-ID" sz="1600" dirty="0" smtClean="0">
                <a:solidFill>
                  <a:schemeClr val="accent3">
                    <a:lumMod val="50000"/>
                  </a:schemeClr>
                </a:solidFill>
                <a:latin typeface="Eras Demi ITC" pitchFamily="34" charset="0"/>
              </a:rPr>
              <a:t> </a:t>
            </a:r>
          </a:p>
          <a:p>
            <a:pPr algn="ctr"/>
            <a:r>
              <a:rPr lang="en-ID" sz="1600" dirty="0" err="1" smtClean="0">
                <a:solidFill>
                  <a:schemeClr val="accent3">
                    <a:lumMod val="50000"/>
                  </a:schemeClr>
                </a:solidFill>
                <a:latin typeface="Eras Demi ITC" pitchFamily="34" charset="0"/>
              </a:rPr>
              <a:t>Jabatan</a:t>
            </a:r>
            <a:endParaRPr lang="en-US" sz="1600" dirty="0">
              <a:solidFill>
                <a:schemeClr val="accent3">
                  <a:lumMod val="50000"/>
                </a:schemeClr>
              </a:solidFill>
              <a:latin typeface="Eras Demi ITC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200235" y="915292"/>
            <a:ext cx="169005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D" sz="1600" dirty="0" err="1">
                <a:solidFill>
                  <a:schemeClr val="accent6">
                    <a:lumMod val="50000"/>
                  </a:schemeClr>
                </a:solidFill>
                <a:latin typeface="Eras Demi ITC" pitchFamily="34" charset="0"/>
              </a:rPr>
              <a:t>Informasi</a:t>
            </a:r>
            <a:r>
              <a:rPr lang="en-ID" sz="1600" dirty="0">
                <a:solidFill>
                  <a:schemeClr val="accent6">
                    <a:lumMod val="50000"/>
                  </a:schemeClr>
                </a:solidFill>
                <a:latin typeface="Eras Demi ITC" pitchFamily="34" charset="0"/>
              </a:rPr>
              <a:t> </a:t>
            </a:r>
            <a:r>
              <a:rPr lang="en-ID" sz="1600" dirty="0" err="1">
                <a:solidFill>
                  <a:schemeClr val="accent6">
                    <a:lumMod val="50000"/>
                  </a:schemeClr>
                </a:solidFill>
                <a:latin typeface="Eras Demi ITC" pitchFamily="34" charset="0"/>
              </a:rPr>
              <a:t>jumlah</a:t>
            </a:r>
            <a:r>
              <a:rPr lang="en-ID" sz="1600" dirty="0">
                <a:solidFill>
                  <a:schemeClr val="accent6">
                    <a:lumMod val="50000"/>
                  </a:schemeClr>
                </a:solidFill>
                <a:latin typeface="Eras Demi ITC" pitchFamily="34" charset="0"/>
              </a:rPr>
              <a:t> ideal </a:t>
            </a:r>
            <a:r>
              <a:rPr lang="en-ID" sz="1600" dirty="0" err="1">
                <a:solidFill>
                  <a:schemeClr val="accent6">
                    <a:lumMod val="50000"/>
                  </a:schemeClr>
                </a:solidFill>
                <a:latin typeface="Eras Demi ITC" pitchFamily="34" charset="0"/>
              </a:rPr>
              <a:t>rasio</a:t>
            </a:r>
            <a:r>
              <a:rPr lang="en-ID" sz="1600" dirty="0">
                <a:solidFill>
                  <a:schemeClr val="accent6">
                    <a:lumMod val="50000"/>
                  </a:schemeClr>
                </a:solidFill>
                <a:latin typeface="Eras Demi ITC" pitchFamily="34" charset="0"/>
              </a:rPr>
              <a:t> </a:t>
            </a:r>
            <a:r>
              <a:rPr lang="en-ID" sz="1600" dirty="0" err="1">
                <a:solidFill>
                  <a:schemeClr val="accent6">
                    <a:lumMod val="50000"/>
                  </a:schemeClr>
                </a:solidFill>
                <a:latin typeface="Eras Demi ITC" pitchFamily="34" charset="0"/>
              </a:rPr>
              <a:t>PNS</a:t>
            </a:r>
            <a:r>
              <a:rPr lang="en-ID" sz="1600" dirty="0">
                <a:solidFill>
                  <a:schemeClr val="accent6">
                    <a:lumMod val="50000"/>
                  </a:schemeClr>
                </a:solidFill>
                <a:latin typeface="Eras Demi ITC" pitchFamily="34" charset="0"/>
              </a:rPr>
              <a:t> </a:t>
            </a:r>
            <a:r>
              <a:rPr lang="en-ID" sz="1600" dirty="0" err="1">
                <a:solidFill>
                  <a:schemeClr val="accent6">
                    <a:lumMod val="50000"/>
                  </a:schemeClr>
                </a:solidFill>
                <a:latin typeface="Eras Demi ITC" pitchFamily="34" charset="0"/>
              </a:rPr>
              <a:t>dan</a:t>
            </a:r>
            <a:r>
              <a:rPr lang="en-ID" sz="1600" dirty="0">
                <a:solidFill>
                  <a:schemeClr val="accent6">
                    <a:lumMod val="50000"/>
                  </a:schemeClr>
                </a:solidFill>
                <a:latin typeface="Eras Demi ITC" pitchFamily="34" charset="0"/>
              </a:rPr>
              <a:t> </a:t>
            </a:r>
            <a:r>
              <a:rPr lang="en-ID" sz="1600" dirty="0" err="1">
                <a:solidFill>
                  <a:schemeClr val="accent6">
                    <a:lumMod val="50000"/>
                  </a:schemeClr>
                </a:solidFill>
                <a:latin typeface="Eras Demi ITC" pitchFamily="34" charset="0"/>
              </a:rPr>
              <a:t>PPPK</a:t>
            </a:r>
            <a:endParaRPr lang="en-US" sz="1600" dirty="0">
              <a:solidFill>
                <a:schemeClr val="accent6">
                  <a:lumMod val="50000"/>
                </a:schemeClr>
              </a:solidFill>
              <a:latin typeface="Eras Demi ITC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416770" y="2831066"/>
            <a:ext cx="17764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D" dirty="0" err="1" smtClean="0">
                <a:solidFill>
                  <a:schemeClr val="accent6">
                    <a:lumMod val="50000"/>
                  </a:schemeClr>
                </a:solidFill>
                <a:latin typeface="Eras Demi ITC" pitchFamily="34" charset="0"/>
              </a:rPr>
              <a:t>Informasi</a:t>
            </a:r>
            <a:r>
              <a:rPr lang="en-ID" dirty="0" smtClean="0">
                <a:solidFill>
                  <a:schemeClr val="accent6">
                    <a:lumMod val="50000"/>
                  </a:schemeClr>
                </a:solidFill>
                <a:latin typeface="Eras Demi ITC" pitchFamily="34" charset="0"/>
              </a:rPr>
              <a:t> </a:t>
            </a:r>
            <a:r>
              <a:rPr lang="en-ID" dirty="0" err="1" smtClean="0">
                <a:solidFill>
                  <a:schemeClr val="accent6">
                    <a:lumMod val="50000"/>
                  </a:schemeClr>
                </a:solidFill>
                <a:latin typeface="Eras Demi ITC" pitchFamily="34" charset="0"/>
              </a:rPr>
              <a:t>jabatan</a:t>
            </a:r>
            <a:r>
              <a:rPr lang="en-ID" dirty="0" smtClean="0">
                <a:solidFill>
                  <a:schemeClr val="accent6">
                    <a:lumMod val="50000"/>
                  </a:schemeClr>
                </a:solidFill>
                <a:latin typeface="Eras Demi ITC" pitchFamily="34" charset="0"/>
              </a:rPr>
              <a:t> yang ideal </a:t>
            </a:r>
            <a:r>
              <a:rPr lang="en-ID" dirty="0" err="1" smtClean="0">
                <a:solidFill>
                  <a:schemeClr val="accent6">
                    <a:lumMod val="50000"/>
                  </a:schemeClr>
                </a:solidFill>
                <a:latin typeface="Eras Demi ITC" pitchFamily="34" charset="0"/>
              </a:rPr>
              <a:t>diisi</a:t>
            </a:r>
            <a:r>
              <a:rPr lang="en-ID" dirty="0" smtClean="0">
                <a:solidFill>
                  <a:schemeClr val="accent6">
                    <a:lumMod val="50000"/>
                  </a:schemeClr>
                </a:solidFill>
                <a:latin typeface="Eras Demi ITC" pitchFamily="34" charset="0"/>
              </a:rPr>
              <a:t> </a:t>
            </a:r>
            <a:r>
              <a:rPr lang="en-ID" dirty="0" err="1" smtClean="0">
                <a:solidFill>
                  <a:schemeClr val="accent6">
                    <a:lumMod val="50000"/>
                  </a:schemeClr>
                </a:solidFill>
                <a:latin typeface="Eras Demi ITC" pitchFamily="34" charset="0"/>
              </a:rPr>
              <a:t>PPPK</a:t>
            </a:r>
            <a:endParaRPr lang="en-US" dirty="0">
              <a:solidFill>
                <a:schemeClr val="accent6">
                  <a:lumMod val="50000"/>
                </a:schemeClr>
              </a:solidFill>
              <a:latin typeface="Eras Demi ITC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192559" y="5181255"/>
            <a:ext cx="19442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D" dirty="0" smtClean="0">
                <a:solidFill>
                  <a:schemeClr val="accent6">
                    <a:lumMod val="50000"/>
                  </a:schemeClr>
                </a:solidFill>
                <a:latin typeface="Eras Demi ITC" pitchFamily="34" charset="0"/>
              </a:rPr>
              <a:t>Benchmarking </a:t>
            </a:r>
            <a:r>
              <a:rPr lang="en-ID" dirty="0" err="1" smtClean="0">
                <a:solidFill>
                  <a:schemeClr val="accent6">
                    <a:lumMod val="50000"/>
                  </a:schemeClr>
                </a:solidFill>
                <a:latin typeface="Eras Demi ITC" pitchFamily="34" charset="0"/>
              </a:rPr>
              <a:t>ASN</a:t>
            </a:r>
            <a:r>
              <a:rPr lang="en-ID" dirty="0" smtClean="0">
                <a:solidFill>
                  <a:schemeClr val="accent6">
                    <a:lumMod val="50000"/>
                  </a:schemeClr>
                </a:solidFill>
                <a:latin typeface="Eras Demi ITC" pitchFamily="34" charset="0"/>
              </a:rPr>
              <a:t> di </a:t>
            </a:r>
            <a:r>
              <a:rPr lang="en-ID" dirty="0" err="1" smtClean="0">
                <a:solidFill>
                  <a:schemeClr val="accent6">
                    <a:lumMod val="50000"/>
                  </a:schemeClr>
                </a:solidFill>
                <a:latin typeface="Eras Demi ITC" pitchFamily="34" charset="0"/>
              </a:rPr>
              <a:t>negara</a:t>
            </a:r>
            <a:r>
              <a:rPr lang="en-ID" dirty="0" smtClean="0">
                <a:solidFill>
                  <a:schemeClr val="accent6">
                    <a:lumMod val="50000"/>
                  </a:schemeClr>
                </a:solidFill>
                <a:latin typeface="Eras Demi ITC" pitchFamily="34" charset="0"/>
              </a:rPr>
              <a:t> lain</a:t>
            </a:r>
            <a:endParaRPr lang="en-US" dirty="0">
              <a:solidFill>
                <a:schemeClr val="accent6">
                  <a:lumMod val="50000"/>
                </a:schemeClr>
              </a:solidFill>
              <a:latin typeface="Eras Demi ITC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676456" y="6607805"/>
            <a:ext cx="4675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ID" sz="1100" b="1" dirty="0" smtClean="0"/>
              <a:t>10</a:t>
            </a:r>
            <a:endParaRPr lang="en-US" sz="1100" b="1" dirty="0"/>
          </a:p>
        </p:txBody>
      </p:sp>
    </p:spTree>
    <p:extLst>
      <p:ext uri="{BB962C8B-B14F-4D97-AF65-F5344CB8AC3E}">
        <p14:creationId xmlns:p14="http://schemas.microsoft.com/office/powerpoint/2010/main" val="3804897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75111589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2053</TotalTime>
  <Words>480</Words>
  <Application>Microsoft Office PowerPoint</Application>
  <PresentationFormat>On-screen Show (4:3)</PresentationFormat>
  <Paragraphs>69</Paragraphs>
  <Slides>11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Gofur</dc:creator>
  <cp:lastModifiedBy>Gofur</cp:lastModifiedBy>
  <cp:revision>382</cp:revision>
  <cp:lastPrinted>2018-04-29T08:53:09Z</cp:lastPrinted>
  <dcterms:created xsi:type="dcterms:W3CDTF">2018-03-29T11:36:52Z</dcterms:created>
  <dcterms:modified xsi:type="dcterms:W3CDTF">2018-11-08T10:08:46Z</dcterms:modified>
</cp:coreProperties>
</file>