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257" r:id="rId2"/>
    <p:sldId id="259" r:id="rId3"/>
    <p:sldId id="377" r:id="rId4"/>
    <p:sldId id="360" r:id="rId5"/>
    <p:sldId id="361" r:id="rId6"/>
    <p:sldId id="362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9" r:id="rId20"/>
    <p:sldId id="375" r:id="rId21"/>
    <p:sldId id="346" r:id="rId22"/>
    <p:sldId id="347" r:id="rId23"/>
    <p:sldId id="348" r:id="rId24"/>
    <p:sldId id="381" r:id="rId25"/>
    <p:sldId id="349" r:id="rId26"/>
    <p:sldId id="350" r:id="rId27"/>
    <p:sldId id="351" r:id="rId28"/>
    <p:sldId id="352" r:id="rId29"/>
    <p:sldId id="353" r:id="rId30"/>
    <p:sldId id="354" r:id="rId31"/>
    <p:sldId id="355" r:id="rId32"/>
    <p:sldId id="356" r:id="rId33"/>
    <p:sldId id="358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clrMode="bw" frameSlides="1"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340" autoAdjust="0"/>
    <p:restoredTop sz="94660"/>
  </p:normalViewPr>
  <p:slideViewPr>
    <p:cSldViewPr snapToGrid="0" snapToObjects="1">
      <p:cViewPr>
        <p:scale>
          <a:sx n="99" d="100"/>
          <a:sy n="99" d="100"/>
        </p:scale>
        <p:origin x="-510" y="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8-01-15T22:45:19.892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54127-43F6-9B4F-B881-916039A49627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D46F4-693E-6A45-91A2-EC009A2274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84792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0C777-61DB-2042-BA4F-E1C2B9311873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6A78D-8B69-094E-98E2-EC31DC47DF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43383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118EA-E843-F547-8653-8B41F032ECB0}" type="datetime1">
              <a:rPr lang="id-ID" smtClean="0"/>
              <a:pPr/>
              <a:t>27/03/2018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E536-80EF-3D4A-8FF1-6185CB5A7194}" type="datetime1">
              <a:rPr lang="id-ID" smtClean="0"/>
              <a:pPr/>
              <a:t>27/03/2018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25F8D-412B-F342-9CBA-02D8A80CA218}" type="datetime1">
              <a:rPr lang="id-ID" smtClean="0"/>
              <a:pPr/>
              <a:t>27/03/2018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0E01C-878D-3D4D-8432-0DED4F6C0487}" type="datetime1">
              <a:rPr lang="id-ID" smtClean="0"/>
              <a:pPr/>
              <a:t>27/03/2018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B826F-F8B0-F243-8923-9C460EC8AEDA}" type="datetime1">
              <a:rPr lang="id-ID" smtClean="0"/>
              <a:pPr/>
              <a:t>27/03/2018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0AAF-A082-DA41-94F0-643800EC0C6C}" type="datetime1">
              <a:rPr lang="id-ID" smtClean="0"/>
              <a:pPr/>
              <a:t>27/03/2018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7D09-78EE-2740-B31D-11FF34BBAFB4}" type="datetime1">
              <a:rPr lang="id-ID" smtClean="0"/>
              <a:pPr/>
              <a:t>27/03/2018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C29B0-263E-3146-816C-55F0E2233CEE}" type="datetime1">
              <a:rPr lang="id-ID" smtClean="0"/>
              <a:pPr/>
              <a:t>27/03/2018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5A8B8-7768-2744-94EF-E58E431344F6}" type="datetime1">
              <a:rPr lang="id-ID" smtClean="0"/>
              <a:pPr/>
              <a:t>27/03/2018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3556C-0853-4D4C-B70B-70C3656D4AF5}" type="datetime1">
              <a:rPr lang="id-ID" smtClean="0"/>
              <a:pPr/>
              <a:t>27/03/2018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8BD8-BFEE-9A4A-981D-392BF0AE5BA1}" type="datetime1">
              <a:rPr lang="id-ID" smtClean="0"/>
              <a:pPr/>
              <a:t>27/03/2018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EF809-0DBD-AB49-B0D2-57FF502BD8AE}" type="datetime1">
              <a:rPr lang="id-ID" smtClean="0"/>
              <a:pPr/>
              <a:t>27/03/2018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FFC44-E665-0F4B-A938-5C24D5819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944" name="Picture 7" descr="DSC_148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00" y="2852738"/>
            <a:ext cx="9155113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5945" name="Text Box 9"/>
          <p:cNvSpPr txBox="1">
            <a:spLocks noChangeArrowheads="1"/>
          </p:cNvSpPr>
          <p:nvPr/>
        </p:nvSpPr>
        <p:spPr bwMode="auto">
          <a:xfrm>
            <a:off x="141123" y="115888"/>
            <a:ext cx="89111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PERATURAN BADAN KEPEGAWAIAN NEGARA</a:t>
            </a:r>
          </a:p>
          <a:p>
            <a:pPr algn="ctr"/>
            <a:r>
              <a:rPr lang="en-US" sz="2800" b="1" dirty="0" smtClean="0"/>
              <a:t>NO. 24 TAHUN </a:t>
            </a:r>
            <a:r>
              <a:rPr lang="en-US" sz="2800" b="1" dirty="0" smtClean="0">
                <a:solidFill>
                  <a:srgbClr val="FFFFFF"/>
                </a:solidFill>
              </a:rPr>
              <a:t>2017</a:t>
            </a:r>
          </a:p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TENTANG 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295947" name="Text Box 11"/>
          <p:cNvSpPr txBox="1">
            <a:spLocks noChangeArrowheads="1"/>
          </p:cNvSpPr>
          <p:nvPr/>
        </p:nvSpPr>
        <p:spPr bwMode="auto">
          <a:xfrm>
            <a:off x="-22225" y="6092825"/>
            <a:ext cx="9217025" cy="825500"/>
          </a:xfrm>
          <a:prstGeom prst="rect">
            <a:avLst/>
          </a:prstGeom>
          <a:solidFill>
            <a:srgbClr val="CC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b="1" dirty="0"/>
              <a:t>KANTOR REGIONAL II  </a:t>
            </a:r>
          </a:p>
          <a:p>
            <a:pPr algn="ctr"/>
            <a:r>
              <a:rPr lang="en-US" sz="1600" b="1" dirty="0"/>
              <a:t>BADAN KEPEGAWAIAN NEGARA </a:t>
            </a:r>
          </a:p>
          <a:p>
            <a:pPr algn="ctr"/>
            <a:r>
              <a:rPr lang="en-US" sz="1600" b="1" dirty="0"/>
              <a:t>SURABAYA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424039" y="1620012"/>
            <a:ext cx="629592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spc="300" dirty="0" smtClean="0">
                <a:solidFill>
                  <a:srgbClr val="FFFF00"/>
                </a:solidFill>
              </a:rPr>
              <a:t>TATA CARA PEMBERIAN CUTI </a:t>
            </a:r>
          </a:p>
          <a:p>
            <a:pPr algn="ctr"/>
            <a:r>
              <a:rPr lang="en-US" sz="2800" b="1" spc="300" dirty="0" smtClean="0">
                <a:solidFill>
                  <a:srgbClr val="FFFF00"/>
                </a:solidFill>
              </a:rPr>
              <a:t>PEGAWAI NEGERI SIPIL</a:t>
            </a:r>
          </a:p>
          <a:p>
            <a:pPr algn="ctr"/>
            <a:endParaRPr lang="en-US" b="1" spc="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1411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59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959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959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5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5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5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5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5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5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719138" y="188913"/>
            <a:ext cx="7885112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1800" b="1" u="sng" spc="300" dirty="0">
              <a:solidFill>
                <a:srgbClr val="FFFF00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800" b="1" u="sng" spc="300" dirty="0" smtClean="0">
              <a:solidFill>
                <a:srgbClr val="FFFF00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800" b="1" u="sng" spc="300" dirty="0" smtClean="0">
              <a:solidFill>
                <a:srgbClr val="FFFF0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sz="2800" b="1" u="sng" spc="300" dirty="0" smtClean="0">
                <a:solidFill>
                  <a:srgbClr val="FFFF00"/>
                </a:solidFill>
              </a:rPr>
              <a:t>CUTI</a:t>
            </a:r>
            <a:r>
              <a:rPr lang="en-US" sz="2800" b="1" u="sng" spc="300" dirty="0" smtClean="0">
                <a:solidFill>
                  <a:srgbClr val="0000FF"/>
                </a:solidFill>
              </a:rPr>
              <a:t> </a:t>
            </a:r>
          </a:p>
          <a:p>
            <a:pPr marL="457200" indent="-457200">
              <a:buFont typeface="Arial"/>
              <a:buChar char="•"/>
            </a:pPr>
            <a:endParaRPr lang="en-US" sz="2800" b="1" u="sng" spc="300" dirty="0" smtClean="0">
              <a:solidFill>
                <a:srgbClr val="0000FF"/>
              </a:solidFill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400" b="1" spc="300" dirty="0" smtClean="0"/>
              <a:t>ADALAH   </a:t>
            </a:r>
            <a:r>
              <a:rPr lang="en-US" sz="2400" b="1" spc="300" dirty="0"/>
              <a:t>KEADAAN TIDAK MASUK KERJA YANG DIIZINKAN DALAM </a:t>
            </a:r>
            <a:r>
              <a:rPr lang="en-US" sz="2400" b="1" spc="300" dirty="0" smtClean="0"/>
              <a:t>JANGKA </a:t>
            </a:r>
            <a:r>
              <a:rPr lang="en-US" sz="2400" b="1" spc="300" dirty="0"/>
              <a:t>WAKTU TERTENTU</a:t>
            </a:r>
            <a:r>
              <a:rPr lang="en-US" sz="2400" b="1" spc="300" dirty="0" smtClean="0"/>
              <a:t>.</a:t>
            </a:r>
          </a:p>
          <a:p>
            <a:pPr marL="914400" lvl="1" indent="-457200"/>
            <a:endParaRPr lang="en-US" b="1" spc="300" dirty="0"/>
          </a:p>
          <a:p>
            <a:pPr marL="285750" indent="-285750">
              <a:buFont typeface="Arial"/>
              <a:buChar char="•"/>
            </a:pPr>
            <a:endParaRPr lang="en-US" sz="1800" b="1" spc="300" dirty="0">
              <a:solidFill>
                <a:srgbClr val="FFFF0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sz="2800" b="1" u="sng" spc="300" dirty="0">
                <a:solidFill>
                  <a:srgbClr val="FFFF00"/>
                </a:solidFill>
              </a:rPr>
              <a:t>TUJUAN </a:t>
            </a:r>
            <a:r>
              <a:rPr lang="en-US" sz="2800" b="1" u="sng" spc="300" dirty="0" smtClean="0">
                <a:solidFill>
                  <a:srgbClr val="FFFF00"/>
                </a:solidFill>
              </a:rPr>
              <a:t>CUTI</a:t>
            </a:r>
          </a:p>
          <a:p>
            <a:pPr marL="457200" indent="-457200">
              <a:buFont typeface="Arial"/>
              <a:buChar char="•"/>
            </a:pPr>
            <a:endParaRPr lang="en-US" sz="2800" b="1" u="sng" spc="300" dirty="0" smtClean="0">
              <a:solidFill>
                <a:srgbClr val="FFFF00"/>
              </a:solidFill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400" b="1" spc="300" dirty="0" smtClean="0"/>
              <a:t>ADALAH   </a:t>
            </a:r>
            <a:r>
              <a:rPr lang="en-US" sz="2400" b="1" spc="300" dirty="0"/>
              <a:t>DALAM RANGKA USAHA UNTUK MENJAMIN KESEGARAN </a:t>
            </a:r>
            <a:r>
              <a:rPr lang="en-US" sz="2400" b="1" spc="300" dirty="0" smtClean="0"/>
              <a:t>JASMANI </a:t>
            </a:r>
            <a:r>
              <a:rPr lang="en-US" sz="2400" b="1" spc="300" dirty="0"/>
              <a:t>DAN ROHANI PEGAWAI NEGERI SIPIL</a:t>
            </a:r>
            <a:r>
              <a:rPr lang="en-US" b="1" spc="300" dirty="0"/>
              <a:t>.</a:t>
            </a:r>
            <a:endParaRPr lang="en-US" sz="3200" b="1" spc="3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7929056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184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184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184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84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184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184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184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84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719138" y="1270520"/>
            <a:ext cx="7885112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endParaRPr lang="en-US" sz="2800" b="1" spc="300" dirty="0" smtClean="0">
              <a:solidFill>
                <a:srgbClr val="FFFF0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sz="2800" b="1" spc="300" dirty="0" smtClean="0">
                <a:solidFill>
                  <a:srgbClr val="FFFF00"/>
                </a:solidFill>
              </a:rPr>
              <a:t>PEJABAT YANG BERWENANG MEMBERIKAN CUTI :</a:t>
            </a:r>
            <a:endParaRPr lang="en-US" sz="2800" b="1" spc="300" dirty="0" smtClean="0">
              <a:solidFill>
                <a:srgbClr val="0000FF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800" b="1" u="sng" spc="300" dirty="0" smtClean="0">
              <a:solidFill>
                <a:srgbClr val="0000FF"/>
              </a:solidFill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400" b="1" spc="300" dirty="0" smtClean="0"/>
              <a:t>PEJABAT PEMBINA KEPEGAWAIAN (PPK)</a:t>
            </a:r>
          </a:p>
          <a:p>
            <a:pPr marL="914400" lvl="1" indent="-457200"/>
            <a:endParaRPr lang="en-US" sz="2400" b="1" spc="300" dirty="0" smtClean="0"/>
          </a:p>
          <a:p>
            <a:pPr marL="914400" lvl="1" indent="-457200">
              <a:buFont typeface="Arial"/>
              <a:buChar char="•"/>
            </a:pPr>
            <a:r>
              <a:rPr lang="en-US" sz="2400" b="1" spc="300" dirty="0" smtClean="0"/>
              <a:t>PPK DAPAT MENDELEGASIKAN SEBAGIAN WEWENANGNYA KEPADA PEJABAT DI LINGKUNGANNYA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7929056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JENIS </a:t>
            </a:r>
            <a:r>
              <a:rPr lang="en-US" sz="5400" b="1" dirty="0" smtClean="0">
                <a:solidFill>
                  <a:srgbClr val="FFFF00"/>
                </a:solidFill>
              </a:rPr>
              <a:t>CUTI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CUTI </a:t>
            </a:r>
            <a:r>
              <a:rPr lang="en-US" b="1" dirty="0"/>
              <a:t>TAHUNAN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CUTI </a:t>
            </a:r>
            <a:r>
              <a:rPr lang="en-US" b="1" dirty="0"/>
              <a:t>BESAR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CUTI </a:t>
            </a:r>
            <a:r>
              <a:rPr lang="en-US" b="1" dirty="0"/>
              <a:t>SAKIT  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CUTI </a:t>
            </a:r>
            <a:r>
              <a:rPr lang="en-US" b="1" dirty="0"/>
              <a:t>MELAHIRKAN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CUTI </a:t>
            </a:r>
            <a:r>
              <a:rPr lang="en-US" b="1" dirty="0"/>
              <a:t>KARENA ALASAN PENTING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CUTI BERSAMA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CUTI DILUAR TANGGUNGAN NEGARA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641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C</a:t>
            </a:r>
            <a:r>
              <a:rPr lang="id-ID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UTI </a:t>
            </a:r>
            <a:r>
              <a:rPr lang="id-ID" sz="5400" b="1" dirty="0">
                <a:solidFill>
                  <a:srgbClr val="FFFF00"/>
                </a:solidFill>
                <a:latin typeface="Arial" charset="0"/>
                <a:ea typeface="SimSun" charset="0"/>
              </a:rPr>
              <a:t>TAHUNAN (1)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id-ID" dirty="0">
                <a:latin typeface="Arial" charset="0"/>
                <a:ea typeface="SimSun" charset="0"/>
              </a:rPr>
              <a:t>PNS dan calon PNS yang telah bekerja paling kurang I (satu) tahun secara terus menerus berhak atas cuti tahunan.</a:t>
            </a:r>
          </a:p>
          <a:p>
            <a:pPr algn="just">
              <a:lnSpc>
                <a:spcPct val="170000"/>
              </a:lnSpc>
            </a:pPr>
            <a:r>
              <a:rPr lang="id-ID" dirty="0">
                <a:latin typeface="Arial" charset="0"/>
                <a:ea typeface="SimSun" charset="0"/>
              </a:rPr>
              <a:t>Lamanya hak atas cuti tahunan sebagaimana dimaksud pada ayat (1) adalah 12 (dua belas) hari kerja</a:t>
            </a:r>
            <a:r>
              <a:rPr lang="id-ID" dirty="0" smtClean="0">
                <a:latin typeface="Arial" charset="0"/>
                <a:ea typeface="SimSun" charset="0"/>
              </a:rPr>
              <a:t>.</a:t>
            </a:r>
            <a:endParaRPr lang="en-US" dirty="0" smtClean="0">
              <a:latin typeface="Arial" charset="0"/>
              <a:ea typeface="SimSun" charset="0"/>
            </a:endParaRPr>
          </a:p>
          <a:p>
            <a:pPr algn="just">
              <a:lnSpc>
                <a:spcPct val="170000"/>
              </a:lnSpc>
            </a:pPr>
            <a:r>
              <a:rPr lang="en-US" dirty="0" err="1" smtClean="0">
                <a:latin typeface="Arial" charset="0"/>
                <a:ea typeface="SimSun" charset="0"/>
              </a:rPr>
              <a:t>Permintaan</a:t>
            </a:r>
            <a:r>
              <a:rPr lang="en-US" dirty="0" smtClean="0">
                <a:latin typeface="Arial" charset="0"/>
                <a:ea typeface="SimSun" charset="0"/>
              </a:rPr>
              <a:t> </a:t>
            </a:r>
            <a:r>
              <a:rPr lang="en-US" dirty="0" err="1" smtClean="0">
                <a:latin typeface="Arial" charset="0"/>
                <a:ea typeface="SimSun" charset="0"/>
              </a:rPr>
              <a:t>cuti</a:t>
            </a:r>
            <a:r>
              <a:rPr lang="en-US" dirty="0" smtClean="0">
                <a:latin typeface="Arial" charset="0"/>
                <a:ea typeface="SimSun" charset="0"/>
              </a:rPr>
              <a:t> </a:t>
            </a:r>
            <a:r>
              <a:rPr lang="en-US" dirty="0" err="1" smtClean="0">
                <a:latin typeface="Arial" charset="0"/>
                <a:ea typeface="SimSun" charset="0"/>
              </a:rPr>
              <a:t>tahunan</a:t>
            </a:r>
            <a:r>
              <a:rPr lang="en-US" dirty="0" smtClean="0">
                <a:latin typeface="Arial" charset="0"/>
                <a:ea typeface="SimSun" charset="0"/>
              </a:rPr>
              <a:t> </a:t>
            </a:r>
            <a:r>
              <a:rPr lang="en-US" dirty="0" err="1" smtClean="0">
                <a:latin typeface="Arial" charset="0"/>
                <a:ea typeface="SimSun" charset="0"/>
              </a:rPr>
              <a:t>dapat</a:t>
            </a:r>
            <a:r>
              <a:rPr lang="en-US" dirty="0" smtClean="0">
                <a:latin typeface="Arial" charset="0"/>
                <a:ea typeface="SimSun" charset="0"/>
              </a:rPr>
              <a:t> </a:t>
            </a:r>
            <a:r>
              <a:rPr lang="en-US" dirty="0" err="1" smtClean="0">
                <a:latin typeface="Arial" charset="0"/>
                <a:ea typeface="SimSun" charset="0"/>
              </a:rPr>
              <a:t>diberikan</a:t>
            </a:r>
            <a:r>
              <a:rPr lang="en-US" dirty="0" smtClean="0">
                <a:latin typeface="Arial" charset="0"/>
                <a:ea typeface="SimSun" charset="0"/>
              </a:rPr>
              <a:t> </a:t>
            </a:r>
            <a:r>
              <a:rPr lang="en-US" dirty="0" err="1" smtClean="0">
                <a:latin typeface="Arial" charset="0"/>
                <a:ea typeface="SimSun" charset="0"/>
              </a:rPr>
              <a:t>untuk</a:t>
            </a:r>
            <a:r>
              <a:rPr lang="en-US" dirty="0" smtClean="0">
                <a:latin typeface="Arial" charset="0"/>
                <a:ea typeface="SimSun" charset="0"/>
              </a:rPr>
              <a:t> paling </a:t>
            </a:r>
            <a:r>
              <a:rPr lang="en-US" dirty="0" err="1" smtClean="0">
                <a:latin typeface="Arial" charset="0"/>
                <a:ea typeface="SimSun" charset="0"/>
              </a:rPr>
              <a:t>kurang</a:t>
            </a:r>
            <a:r>
              <a:rPr lang="en-US" dirty="0" smtClean="0">
                <a:latin typeface="Arial" charset="0"/>
                <a:ea typeface="SimSun" charset="0"/>
              </a:rPr>
              <a:t> 1 (</a:t>
            </a:r>
            <a:r>
              <a:rPr lang="en-US" dirty="0" err="1" smtClean="0">
                <a:latin typeface="Arial" charset="0"/>
                <a:ea typeface="SimSun" charset="0"/>
              </a:rPr>
              <a:t>satu</a:t>
            </a:r>
            <a:r>
              <a:rPr lang="en-US" dirty="0" smtClean="0">
                <a:latin typeface="Arial" charset="0"/>
                <a:ea typeface="SimSun" charset="0"/>
              </a:rPr>
              <a:t>) </a:t>
            </a:r>
            <a:r>
              <a:rPr lang="en-US" dirty="0" err="1" smtClean="0">
                <a:latin typeface="Arial" charset="0"/>
                <a:ea typeface="SimSun" charset="0"/>
              </a:rPr>
              <a:t>hari</a:t>
            </a:r>
            <a:r>
              <a:rPr lang="en-US" dirty="0" smtClean="0">
                <a:latin typeface="Arial" charset="0"/>
                <a:ea typeface="SimSun" charset="0"/>
              </a:rPr>
              <a:t> </a:t>
            </a:r>
            <a:endParaRPr lang="id-ID" dirty="0">
              <a:latin typeface="Arial" charset="0"/>
              <a:ea typeface="SimSun" charset="0"/>
            </a:endParaRPr>
          </a:p>
          <a:p>
            <a:pPr algn="just">
              <a:lnSpc>
                <a:spcPct val="170000"/>
              </a:lnSpc>
            </a:pPr>
            <a:r>
              <a:rPr lang="id-ID" dirty="0">
                <a:latin typeface="Arial" charset="0"/>
                <a:ea typeface="SimSun" charset="0"/>
              </a:rPr>
              <a:t>Untuk menggunakan hak atas cuti tahunan, PNS atau calon </a:t>
            </a:r>
            <a:r>
              <a:rPr lang="id-ID" dirty="0" smtClean="0">
                <a:latin typeface="Arial" charset="0"/>
                <a:ea typeface="SimSun" charset="0"/>
              </a:rPr>
              <a:t>PNS </a:t>
            </a:r>
            <a:r>
              <a:rPr lang="id-ID" dirty="0">
                <a:latin typeface="Arial" charset="0"/>
                <a:ea typeface="SimSun" charset="0"/>
              </a:rPr>
              <a:t>yang bersangkutan mengajukan permintaan secara tertulis kepada PPK atau pejabat yang menerima delegasi wewenang untuk memberikan hak atas cuti tahunan.</a:t>
            </a:r>
          </a:p>
          <a:p>
            <a:pPr algn="just">
              <a:lnSpc>
                <a:spcPct val="170000"/>
              </a:lnSpc>
            </a:pPr>
            <a:r>
              <a:rPr lang="id-ID" dirty="0">
                <a:latin typeface="Arial" charset="0"/>
                <a:ea typeface="SimSun" charset="0"/>
              </a:rPr>
              <a:t>Hak atas cuti tahunan diberikan secara tertulis oleh PPK atau pejabat yang menerima delegasi wewenang untuk memberikan hak atas cuti tahunan</a:t>
            </a:r>
            <a:r>
              <a:rPr lang="id-ID" dirty="0" smtClean="0">
                <a:latin typeface="Arial" charset="0"/>
                <a:ea typeface="SimSun" charset="0"/>
              </a:rPr>
              <a:t>.</a:t>
            </a:r>
            <a:endParaRPr lang="sv-SE" dirty="0">
              <a:latin typeface="Arial" charset="0"/>
              <a:ea typeface="SimSu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245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C</a:t>
            </a:r>
            <a:r>
              <a:rPr lang="id-ID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UTI </a:t>
            </a:r>
            <a:r>
              <a:rPr lang="id-ID" sz="5400" b="1" dirty="0">
                <a:solidFill>
                  <a:srgbClr val="FFFF00"/>
                </a:solidFill>
                <a:latin typeface="Arial" charset="0"/>
                <a:ea typeface="SimSun" charset="0"/>
              </a:rPr>
              <a:t>TAHUNAN </a:t>
            </a:r>
            <a:r>
              <a:rPr lang="id-ID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(2)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nn-NO" dirty="0" err="1">
                <a:latin typeface="Arial" charset="0"/>
                <a:ea typeface="SimSun" charset="0"/>
              </a:rPr>
              <a:t>Dalam</a:t>
            </a:r>
            <a:r>
              <a:rPr lang="nn-NO" dirty="0">
                <a:latin typeface="Arial" charset="0"/>
                <a:ea typeface="SimSun" charset="0"/>
              </a:rPr>
              <a:t> hal hak </a:t>
            </a:r>
            <a:r>
              <a:rPr lang="nn-NO" dirty="0" err="1">
                <a:latin typeface="Arial" charset="0"/>
                <a:ea typeface="SimSun" charset="0"/>
              </a:rPr>
              <a:t>atas</a:t>
            </a:r>
            <a:r>
              <a:rPr lang="nn-NO" dirty="0">
                <a:latin typeface="Arial" charset="0"/>
                <a:ea typeface="SimSun" charset="0"/>
              </a:rPr>
              <a:t> </a:t>
            </a:r>
            <a:r>
              <a:rPr lang="nn-NO" dirty="0" err="1">
                <a:latin typeface="Arial" charset="0"/>
                <a:ea typeface="SimSun" charset="0"/>
              </a:rPr>
              <a:t>cuti</a:t>
            </a:r>
            <a:r>
              <a:rPr lang="nn-NO" dirty="0">
                <a:latin typeface="Arial" charset="0"/>
                <a:ea typeface="SimSun" charset="0"/>
              </a:rPr>
              <a:t> </a:t>
            </a:r>
            <a:r>
              <a:rPr lang="nn-NO" dirty="0" err="1">
                <a:latin typeface="Arial" charset="0"/>
                <a:ea typeface="SimSun" charset="0"/>
              </a:rPr>
              <a:t>tahunan</a:t>
            </a:r>
            <a:r>
              <a:rPr lang="nn-NO" dirty="0">
                <a:latin typeface="Arial" charset="0"/>
                <a:ea typeface="SimSun" charset="0"/>
              </a:rPr>
              <a:t> </a:t>
            </a:r>
            <a:r>
              <a:rPr lang="nn-NO" dirty="0" err="1">
                <a:latin typeface="Arial" charset="0"/>
                <a:ea typeface="SimSun" charset="0"/>
              </a:rPr>
              <a:t>yang</a:t>
            </a:r>
            <a:r>
              <a:rPr lang="nn-NO" dirty="0">
                <a:latin typeface="Arial" charset="0"/>
                <a:ea typeface="SimSun" charset="0"/>
              </a:rPr>
              <a:t> akan </a:t>
            </a:r>
            <a:r>
              <a:rPr lang="nn-NO" dirty="0" err="1">
                <a:latin typeface="Arial" charset="0"/>
                <a:ea typeface="SimSun" charset="0"/>
              </a:rPr>
              <a:t>digunakan</a:t>
            </a:r>
            <a:r>
              <a:rPr lang="nn-NO" dirty="0">
                <a:latin typeface="Arial" charset="0"/>
                <a:ea typeface="SimSun" charset="0"/>
              </a:rPr>
              <a:t> di</a:t>
            </a:r>
            <a:r>
              <a:rPr lang="id-ID" dirty="0">
                <a:latin typeface="Arial" charset="0"/>
                <a:ea typeface="SimSun" charset="0"/>
              </a:rPr>
              <a:t> tempat yang sulit perhubungannya, jangka waktu cuti tahunan tersebut dapat ditambah untuk paling lama 12 (dua belas) hari kalender</a:t>
            </a:r>
          </a:p>
          <a:p>
            <a:pPr algn="just">
              <a:lnSpc>
                <a:spcPct val="170000"/>
              </a:lnSpc>
            </a:pPr>
            <a:r>
              <a:rPr lang="id-ID" dirty="0">
                <a:latin typeface="Arial" charset="0"/>
                <a:ea typeface="SimSun" charset="0"/>
              </a:rPr>
              <a:t>Hak atas cuti tahunan yang tidak digunakan dalam </a:t>
            </a:r>
            <a:r>
              <a:rPr lang="sv-SE" dirty="0" err="1">
                <a:latin typeface="Arial" charset="0"/>
                <a:ea typeface="SimSun" charset="0"/>
              </a:rPr>
              <a:t>tahun</a:t>
            </a:r>
            <a:r>
              <a:rPr lang="sv-SE" dirty="0">
                <a:latin typeface="Arial" charset="0"/>
                <a:ea typeface="SimSun" charset="0"/>
              </a:rPr>
              <a:t> yang </a:t>
            </a:r>
            <a:r>
              <a:rPr lang="sv-SE" dirty="0" err="1">
                <a:latin typeface="Arial" charset="0"/>
                <a:ea typeface="SimSun" charset="0"/>
              </a:rPr>
              <a:t>bersangkutan</a:t>
            </a:r>
            <a:r>
              <a:rPr lang="sv-SE" dirty="0">
                <a:latin typeface="Arial" charset="0"/>
                <a:ea typeface="SimSun" charset="0"/>
              </a:rPr>
              <a:t>, </a:t>
            </a:r>
            <a:r>
              <a:rPr lang="sv-SE" dirty="0" err="1">
                <a:latin typeface="Arial" charset="0"/>
                <a:ea typeface="SimSun" charset="0"/>
              </a:rPr>
              <a:t>dapat</a:t>
            </a:r>
            <a:r>
              <a:rPr lang="sv-SE" dirty="0">
                <a:latin typeface="Arial" charset="0"/>
                <a:ea typeface="SimSun" charset="0"/>
              </a:rPr>
              <a:t> </a:t>
            </a:r>
            <a:r>
              <a:rPr lang="sv-SE" dirty="0" err="1">
                <a:latin typeface="Arial" charset="0"/>
                <a:ea typeface="SimSun" charset="0"/>
              </a:rPr>
              <a:t>digunakan</a:t>
            </a:r>
            <a:r>
              <a:rPr lang="sv-SE" dirty="0">
                <a:latin typeface="Arial" charset="0"/>
                <a:ea typeface="SimSun" charset="0"/>
              </a:rPr>
              <a:t> </a:t>
            </a:r>
            <a:r>
              <a:rPr lang="sv-SE" dirty="0" err="1">
                <a:latin typeface="Arial" charset="0"/>
                <a:ea typeface="SimSun" charset="0"/>
              </a:rPr>
              <a:t>dalam</a:t>
            </a:r>
            <a:r>
              <a:rPr lang="id-ID" dirty="0">
                <a:latin typeface="Arial" charset="0"/>
                <a:ea typeface="SimSun" charset="0"/>
              </a:rPr>
              <a:t> </a:t>
            </a:r>
            <a:r>
              <a:rPr lang="sv-SE" dirty="0" err="1">
                <a:latin typeface="Arial" charset="0"/>
                <a:ea typeface="SimSun" charset="0"/>
              </a:rPr>
              <a:t>tahun</a:t>
            </a:r>
            <a:r>
              <a:rPr lang="sv-SE" dirty="0">
                <a:latin typeface="Arial" charset="0"/>
                <a:ea typeface="SimSun" charset="0"/>
              </a:rPr>
              <a:t> </a:t>
            </a:r>
            <a:r>
              <a:rPr lang="sv-SE" dirty="0" err="1">
                <a:latin typeface="Arial" charset="0"/>
                <a:ea typeface="SimSun" charset="0"/>
              </a:rPr>
              <a:t>berikutnya</a:t>
            </a:r>
            <a:r>
              <a:rPr lang="sv-SE" dirty="0">
                <a:latin typeface="Arial" charset="0"/>
                <a:ea typeface="SimSun" charset="0"/>
              </a:rPr>
              <a:t> </a:t>
            </a:r>
            <a:r>
              <a:rPr lang="sv-SE" dirty="0" err="1">
                <a:latin typeface="Arial" charset="0"/>
                <a:ea typeface="SimSun" charset="0"/>
              </a:rPr>
              <a:t>untuk</a:t>
            </a:r>
            <a:r>
              <a:rPr lang="sv-SE" dirty="0">
                <a:latin typeface="Arial" charset="0"/>
                <a:ea typeface="SimSun" charset="0"/>
              </a:rPr>
              <a:t> </a:t>
            </a:r>
            <a:r>
              <a:rPr lang="sv-SE" dirty="0" err="1">
                <a:latin typeface="Arial" charset="0"/>
                <a:ea typeface="SimSun" charset="0"/>
              </a:rPr>
              <a:t>paling</a:t>
            </a:r>
            <a:r>
              <a:rPr lang="sv-SE" dirty="0">
                <a:latin typeface="Arial" charset="0"/>
                <a:ea typeface="SimSun" charset="0"/>
              </a:rPr>
              <a:t> lama 18 (</a:t>
            </a:r>
            <a:r>
              <a:rPr lang="sv-SE" dirty="0" err="1">
                <a:latin typeface="Arial" charset="0"/>
                <a:ea typeface="SimSun" charset="0"/>
              </a:rPr>
              <a:t>delapan</a:t>
            </a:r>
            <a:r>
              <a:rPr lang="id-ID" dirty="0">
                <a:latin typeface="Arial" charset="0"/>
                <a:ea typeface="SimSun" charset="0"/>
              </a:rPr>
              <a:t> belas) hari kerja termasuk cuti tahunan dalam tahun berjalan. </a:t>
            </a:r>
          </a:p>
          <a:p>
            <a:pPr algn="just">
              <a:lnSpc>
                <a:spcPct val="170000"/>
              </a:lnSpc>
            </a:pPr>
            <a:r>
              <a:rPr lang="id-ID" dirty="0">
                <a:latin typeface="Arial" charset="0"/>
                <a:ea typeface="SimSun" charset="0"/>
              </a:rPr>
              <a:t>Hak atas cuti tahunan yang tidak digunakan 2 (dua) tahun atau lebih berturut-turut, dapat digunakan dalam tahun berikutnya untuk paling lama 24 (dua puluh empat) hari kerja termasuk hak atas cuti tahunan dalam tahun berjalan.</a:t>
            </a:r>
            <a:endParaRPr lang="sv-SE" dirty="0">
              <a:latin typeface="Arial" charset="0"/>
              <a:ea typeface="SimSu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987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C</a:t>
            </a:r>
            <a:r>
              <a:rPr lang="id-ID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UTI TAHUNAN (3)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  <a:spcBef>
                <a:spcPts val="1200"/>
              </a:spcBef>
            </a:pPr>
            <a:r>
              <a:rPr lang="sv-SE" dirty="0">
                <a:latin typeface="Arial" charset="0"/>
                <a:ea typeface="SimSun" charset="0"/>
              </a:rPr>
              <a:t>Hak </a:t>
            </a:r>
            <a:r>
              <a:rPr lang="sv-SE" dirty="0" err="1">
                <a:latin typeface="Arial" charset="0"/>
                <a:ea typeface="SimSun" charset="0"/>
              </a:rPr>
              <a:t>atas</a:t>
            </a:r>
            <a:r>
              <a:rPr lang="sv-SE" dirty="0">
                <a:latin typeface="Arial" charset="0"/>
                <a:ea typeface="SimSun" charset="0"/>
              </a:rPr>
              <a:t> </a:t>
            </a:r>
            <a:r>
              <a:rPr lang="sv-SE" dirty="0" err="1">
                <a:latin typeface="Arial" charset="0"/>
                <a:ea typeface="SimSun" charset="0"/>
              </a:rPr>
              <a:t>cuti</a:t>
            </a:r>
            <a:r>
              <a:rPr lang="sv-SE" dirty="0">
                <a:latin typeface="Arial" charset="0"/>
                <a:ea typeface="SimSun" charset="0"/>
              </a:rPr>
              <a:t> </a:t>
            </a:r>
            <a:r>
              <a:rPr lang="sv-SE" dirty="0" err="1">
                <a:latin typeface="Arial" charset="0"/>
                <a:ea typeface="SimSun" charset="0"/>
              </a:rPr>
              <a:t>tahunan</a:t>
            </a:r>
            <a:r>
              <a:rPr lang="sv-SE" dirty="0">
                <a:latin typeface="Arial" charset="0"/>
                <a:ea typeface="SimSun" charset="0"/>
              </a:rPr>
              <a:t> </a:t>
            </a:r>
            <a:r>
              <a:rPr lang="sv-SE" dirty="0" err="1">
                <a:latin typeface="Arial" charset="0"/>
                <a:ea typeface="SimSun" charset="0"/>
              </a:rPr>
              <a:t>dapat</a:t>
            </a:r>
            <a:r>
              <a:rPr lang="sv-SE" dirty="0">
                <a:latin typeface="Arial" charset="0"/>
                <a:ea typeface="SimSun" charset="0"/>
              </a:rPr>
              <a:t> </a:t>
            </a:r>
            <a:r>
              <a:rPr lang="sv-SE" dirty="0" err="1">
                <a:latin typeface="Arial" charset="0"/>
                <a:ea typeface="SimSun" charset="0"/>
              </a:rPr>
              <a:t>ditangguhkan</a:t>
            </a:r>
            <a:r>
              <a:rPr lang="id-ID" dirty="0">
                <a:latin typeface="Arial" charset="0"/>
                <a:ea typeface="SimSun" charset="0"/>
              </a:rPr>
              <a:t> penggunaannya oleh PPK atau pejabat yang menerima delegasi wewenang untuk memberikan hak atas cuti </a:t>
            </a:r>
            <a:r>
              <a:rPr lang="fi-FI" dirty="0" err="1">
                <a:latin typeface="Arial" charset="0"/>
                <a:ea typeface="SimSun" charset="0"/>
              </a:rPr>
              <a:t>untuk</a:t>
            </a:r>
            <a:r>
              <a:rPr lang="fi-FI" dirty="0">
                <a:latin typeface="Arial" charset="0"/>
                <a:ea typeface="SimSun" charset="0"/>
              </a:rPr>
              <a:t> </a:t>
            </a:r>
            <a:r>
              <a:rPr lang="fi-FI" dirty="0" err="1">
                <a:latin typeface="Arial" charset="0"/>
                <a:ea typeface="SimSun" charset="0"/>
              </a:rPr>
              <a:t>paling</a:t>
            </a:r>
            <a:r>
              <a:rPr lang="fi-FI" dirty="0">
                <a:latin typeface="Arial" charset="0"/>
                <a:ea typeface="SimSun" charset="0"/>
              </a:rPr>
              <a:t> lama 1 (satu) </a:t>
            </a:r>
            <a:r>
              <a:rPr lang="fi-FI" dirty="0" err="1">
                <a:latin typeface="Arial" charset="0"/>
                <a:ea typeface="SimSun" charset="0"/>
              </a:rPr>
              <a:t>tahun</a:t>
            </a:r>
            <a:r>
              <a:rPr lang="fi-FI" dirty="0">
                <a:latin typeface="Arial" charset="0"/>
                <a:ea typeface="SimSun" charset="0"/>
              </a:rPr>
              <a:t>, </a:t>
            </a:r>
            <a:r>
              <a:rPr lang="fi-FI" dirty="0" err="1">
                <a:latin typeface="Arial" charset="0"/>
                <a:ea typeface="SimSun" charset="0"/>
              </a:rPr>
              <a:t>apabila</a:t>
            </a:r>
            <a:r>
              <a:rPr lang="id-ID" dirty="0">
                <a:latin typeface="Arial" charset="0"/>
                <a:ea typeface="SimSun" charset="0"/>
              </a:rPr>
              <a:t> kepentingan dinas mendesak. </a:t>
            </a:r>
          </a:p>
          <a:p>
            <a:pPr algn="just">
              <a:lnSpc>
                <a:spcPct val="170000"/>
              </a:lnSpc>
              <a:spcBef>
                <a:spcPts val="1200"/>
              </a:spcBef>
            </a:pPr>
            <a:r>
              <a:rPr lang="id-ID" dirty="0">
                <a:latin typeface="Arial" charset="0"/>
                <a:ea typeface="SimSun" charset="0"/>
              </a:rPr>
              <a:t>Hak atas cuti tahunan yang ditangguhkan dapat digunakan dalam tahun berikutnya selama 24 (dua puluh empat) hari kerja termasuk hak atas cuti tahunan dalam tahun berjalan.</a:t>
            </a:r>
          </a:p>
          <a:p>
            <a:pPr algn="just">
              <a:lnSpc>
                <a:spcPct val="170000"/>
              </a:lnSpc>
              <a:spcBef>
                <a:spcPts val="1200"/>
              </a:spcBef>
            </a:pPr>
            <a:r>
              <a:rPr lang="id-ID" dirty="0">
                <a:latin typeface="Arial" charset="0"/>
                <a:ea typeface="SimSun" charset="0"/>
              </a:rPr>
              <a:t>PNS yang menduduki Jabatan guru pada sekolah dan Jabatan dosen pada perguruan tinggi yang mendapat liburan menurut peraturan perundang-undangan, disamakan dengan PNS yang telah menggunakan hak cuti tahunan.</a:t>
            </a:r>
            <a:endParaRPr lang="sv-SE" dirty="0">
              <a:latin typeface="Arial" charset="0"/>
              <a:ea typeface="SimSu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77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CUTI </a:t>
            </a:r>
            <a:r>
              <a:rPr lang="id-ID" sz="5400" b="1" dirty="0">
                <a:solidFill>
                  <a:srgbClr val="FFFF00"/>
                </a:solidFill>
                <a:latin typeface="Arial" charset="0"/>
                <a:ea typeface="SimSun" charset="0"/>
              </a:rPr>
              <a:t>BESAR (1)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defRPr/>
            </a:pPr>
            <a:r>
              <a:rPr lang="id-ID" altLang="id-ID" sz="1700" dirty="0"/>
              <a:t>PNS yang telah bekerja paling </a:t>
            </a:r>
            <a:r>
              <a:rPr lang="id-ID" altLang="id-ID" sz="1700" i="1" dirty="0">
                <a:solidFill>
                  <a:srgbClr val="FFFF00"/>
                </a:solidFill>
              </a:rPr>
              <a:t>singkat 5 (lima) tahun </a:t>
            </a:r>
            <a:r>
              <a:rPr lang="id-ID" altLang="id-ID" sz="1700" dirty="0"/>
              <a:t>secara terus menerus berhak atas cuti besar lama 3 (tiga) bulan</a:t>
            </a:r>
          </a:p>
          <a:p>
            <a:pPr algn="just">
              <a:defRPr/>
            </a:pPr>
            <a:r>
              <a:rPr lang="fi-FI" altLang="id-ID" sz="1700" dirty="0" err="1"/>
              <a:t>Ketentuan</a:t>
            </a:r>
            <a:r>
              <a:rPr lang="fi-FI" altLang="id-ID" sz="1700" dirty="0"/>
              <a:t> </a:t>
            </a:r>
            <a:r>
              <a:rPr lang="fi-FI" altLang="id-ID" sz="1700" dirty="0" err="1"/>
              <a:t>paling</a:t>
            </a:r>
            <a:r>
              <a:rPr lang="fi-FI" altLang="id-ID" sz="1700" dirty="0"/>
              <a:t> </a:t>
            </a:r>
            <a:r>
              <a:rPr lang="fi-FI" altLang="id-ID" sz="1700" dirty="0" err="1"/>
              <a:t>singkat</a:t>
            </a:r>
            <a:r>
              <a:rPr lang="fi-FI" altLang="id-ID" sz="1700" dirty="0"/>
              <a:t> 5 (lima) </a:t>
            </a:r>
            <a:r>
              <a:rPr lang="fi-FI" altLang="id-ID" sz="1700" dirty="0" err="1"/>
              <a:t>tahun</a:t>
            </a:r>
            <a:r>
              <a:rPr lang="fi-FI" altLang="id-ID" sz="1700" dirty="0"/>
              <a:t> </a:t>
            </a:r>
            <a:r>
              <a:rPr lang="fi-FI" altLang="id-ID" sz="1700" dirty="0" err="1"/>
              <a:t>secara</a:t>
            </a:r>
            <a:r>
              <a:rPr lang="fi-FI" altLang="id-ID" sz="1700" dirty="0"/>
              <a:t> </a:t>
            </a:r>
            <a:r>
              <a:rPr lang="fi-FI" altLang="id-ID" sz="1700" dirty="0" err="1"/>
              <a:t>terus</a:t>
            </a:r>
            <a:r>
              <a:rPr lang="id-ID" altLang="id-ID" sz="1700" dirty="0"/>
              <a:t> </a:t>
            </a:r>
            <a:r>
              <a:rPr lang="sv-SE" altLang="id-ID" sz="1700" dirty="0" err="1"/>
              <a:t>menerus</a:t>
            </a:r>
            <a:r>
              <a:rPr lang="sv-SE" altLang="id-ID" sz="1700" dirty="0"/>
              <a:t> </a:t>
            </a:r>
            <a:r>
              <a:rPr lang="sv-SE" altLang="id-ID" sz="1700" dirty="0" err="1"/>
              <a:t>dikecualikan</a:t>
            </a:r>
            <a:r>
              <a:rPr lang="sv-SE" altLang="id-ID" sz="1700" dirty="0"/>
              <a:t> </a:t>
            </a:r>
            <a:r>
              <a:rPr lang="sv-SE" altLang="id-ID" sz="1700" dirty="0" err="1"/>
              <a:t>bagi</a:t>
            </a:r>
            <a:r>
              <a:rPr lang="sv-SE" altLang="id-ID" sz="1700" dirty="0"/>
              <a:t> PNS yang masa </a:t>
            </a:r>
            <a:r>
              <a:rPr lang="sv-SE" altLang="id-ID" sz="1700" dirty="0" err="1"/>
              <a:t>kerjanya</a:t>
            </a:r>
            <a:r>
              <a:rPr lang="id-ID" altLang="id-ID" sz="1700" dirty="0"/>
              <a:t> belum 5 (lima) tahun, </a:t>
            </a:r>
            <a:r>
              <a:rPr lang="id-ID" altLang="id-ID" sz="1700" i="1" dirty="0">
                <a:solidFill>
                  <a:srgbClr val="FFFF00"/>
                </a:solidFill>
              </a:rPr>
              <a:t>untuk kepentingan agama</a:t>
            </a:r>
            <a:r>
              <a:rPr lang="id-ID" altLang="id-ID" sz="1700" dirty="0"/>
              <a:t>.</a:t>
            </a:r>
          </a:p>
          <a:p>
            <a:pPr algn="just">
              <a:defRPr/>
            </a:pPr>
            <a:r>
              <a:rPr lang="id-ID" altLang="id-ID" sz="1700" dirty="0"/>
              <a:t>PNS yang menggunakan hak atas cuti besar tidak berhak atas cuti tahunan dalam tahun yang bersangkutan.</a:t>
            </a:r>
          </a:p>
          <a:p>
            <a:pPr algn="just">
              <a:defRPr/>
            </a:pPr>
            <a:r>
              <a:rPr lang="id-ID" altLang="id-ID" sz="1700" dirty="0"/>
              <a:t>Untuk mendapatkan hak atas cuti besar, PNS yang </a:t>
            </a:r>
            <a:r>
              <a:rPr lang="fi-FI" altLang="id-ID" sz="1700" dirty="0" err="1"/>
              <a:t>bersangkutan</a:t>
            </a:r>
            <a:r>
              <a:rPr lang="fi-FI" altLang="id-ID" sz="1700" dirty="0"/>
              <a:t> </a:t>
            </a:r>
            <a:r>
              <a:rPr lang="fi-FI" altLang="id-ID" sz="1700" dirty="0" err="1"/>
              <a:t>mengajukan</a:t>
            </a:r>
            <a:r>
              <a:rPr lang="fi-FI" altLang="id-ID" sz="1700" dirty="0"/>
              <a:t> </a:t>
            </a:r>
            <a:r>
              <a:rPr lang="fi-FI" altLang="id-ID" sz="1700" dirty="0" err="1"/>
              <a:t>permintaan</a:t>
            </a:r>
            <a:r>
              <a:rPr lang="fi-FI" altLang="id-ID" sz="1700" dirty="0"/>
              <a:t> </a:t>
            </a:r>
            <a:r>
              <a:rPr lang="fi-FI" altLang="id-ID" sz="1700" dirty="0" err="1"/>
              <a:t>secara</a:t>
            </a:r>
            <a:r>
              <a:rPr lang="fi-FI" altLang="id-ID" sz="1700" dirty="0"/>
              <a:t> </a:t>
            </a:r>
            <a:r>
              <a:rPr lang="fi-FI" altLang="id-ID" sz="1700" dirty="0" err="1"/>
              <a:t>tertulis</a:t>
            </a:r>
            <a:r>
              <a:rPr lang="id-ID" altLang="id-ID" sz="1700" dirty="0"/>
              <a:t> kepada PPK atau pejabat yang menerima delegasi wewenang untuk memberikan hak atas cuti besar</a:t>
            </a:r>
            <a:r>
              <a:rPr lang="id-ID" altLang="id-ID" sz="17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471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646"/>
            <a:ext cx="8229600" cy="1143000"/>
          </a:xfrm>
        </p:spPr>
        <p:txBody>
          <a:bodyPr>
            <a:normAutofit/>
          </a:bodyPr>
          <a:lstStyle/>
          <a:p>
            <a:r>
              <a:rPr lang="id-ID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CUTI </a:t>
            </a:r>
            <a:r>
              <a:rPr lang="id-ID" sz="5400" b="1" dirty="0">
                <a:solidFill>
                  <a:srgbClr val="FFFF00"/>
                </a:solidFill>
                <a:latin typeface="Arial" charset="0"/>
                <a:ea typeface="SimSun" charset="0"/>
              </a:rPr>
              <a:t>BESAR (2)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439" y="1090354"/>
            <a:ext cx="8826476" cy="5374568"/>
          </a:xfrm>
        </p:spPr>
        <p:txBody>
          <a:bodyPr>
            <a:noAutofit/>
          </a:bodyPr>
          <a:lstStyle/>
          <a:p>
            <a:r>
              <a:rPr lang="sv-SE" sz="1800" spc="30" dirty="0" smtClean="0">
                <a:latin typeface="Arial" charset="0"/>
                <a:ea typeface="SimSun" charset="0"/>
              </a:rPr>
              <a:t>Hak </a:t>
            </a:r>
            <a:r>
              <a:rPr lang="sv-SE" sz="1800" spc="30" dirty="0">
                <a:latin typeface="Arial" charset="0"/>
                <a:ea typeface="SimSun" charset="0"/>
              </a:rPr>
              <a:t>cuti besar dapat ditangguhkan penggunaannya </a:t>
            </a:r>
            <a:r>
              <a:rPr lang="id-ID" sz="1800" spc="30" dirty="0">
                <a:latin typeface="Arial" charset="0"/>
                <a:ea typeface="SimSun" charset="0"/>
              </a:rPr>
              <a:t>untuk paling </a:t>
            </a:r>
            <a:r>
              <a:rPr lang="fi-FI" sz="1800" spc="30" dirty="0">
                <a:latin typeface="Arial" charset="0"/>
                <a:ea typeface="SimSun" charset="0"/>
              </a:rPr>
              <a:t>lama 1 (satu) </a:t>
            </a:r>
            <a:r>
              <a:rPr lang="fi-FI" sz="1800" spc="30" dirty="0" err="1">
                <a:latin typeface="Arial" charset="0"/>
                <a:ea typeface="SimSun" charset="0"/>
              </a:rPr>
              <a:t>tahun</a:t>
            </a:r>
            <a:r>
              <a:rPr lang="fi-FI" sz="1800" spc="30" dirty="0">
                <a:latin typeface="Arial" charset="0"/>
                <a:ea typeface="SimSun" charset="0"/>
              </a:rPr>
              <a:t> </a:t>
            </a:r>
            <a:r>
              <a:rPr lang="fi-FI" sz="1800" spc="30" dirty="0" err="1">
                <a:latin typeface="Arial" charset="0"/>
                <a:ea typeface="SimSun" charset="0"/>
              </a:rPr>
              <a:t>apabila</a:t>
            </a:r>
            <a:r>
              <a:rPr lang="fi-FI" sz="1800" spc="30" dirty="0">
                <a:latin typeface="Arial" charset="0"/>
                <a:ea typeface="SimSun" charset="0"/>
              </a:rPr>
              <a:t> </a:t>
            </a:r>
            <a:r>
              <a:rPr lang="fi-FI" sz="1800" spc="30" dirty="0" err="1">
                <a:latin typeface="Arial" charset="0"/>
                <a:ea typeface="SimSun" charset="0"/>
              </a:rPr>
              <a:t>kepentingan</a:t>
            </a:r>
            <a:r>
              <a:rPr lang="fi-FI" sz="1800" spc="30" dirty="0">
                <a:latin typeface="Arial" charset="0"/>
                <a:ea typeface="SimSun" charset="0"/>
              </a:rPr>
              <a:t> </a:t>
            </a:r>
            <a:r>
              <a:rPr lang="fi-FI" sz="1800" spc="30" dirty="0" err="1">
                <a:latin typeface="Arial" charset="0"/>
                <a:ea typeface="SimSun" charset="0"/>
              </a:rPr>
              <a:t>dinas</a:t>
            </a:r>
            <a:r>
              <a:rPr lang="id-ID" sz="1800" spc="30" dirty="0">
                <a:latin typeface="Arial" charset="0"/>
                <a:ea typeface="SimSun" charset="0"/>
              </a:rPr>
              <a:t> mendesak, kecuali untuk kepentingan agama</a:t>
            </a:r>
            <a:r>
              <a:rPr lang="id-ID" sz="1800" spc="30" dirty="0" smtClean="0">
                <a:latin typeface="Arial" charset="0"/>
                <a:ea typeface="SimSun" charset="0"/>
              </a:rPr>
              <a:t>.</a:t>
            </a:r>
            <a:endParaRPr lang="en-US" sz="1800" spc="30" dirty="0" smtClean="0">
              <a:latin typeface="Arial" charset="0"/>
              <a:ea typeface="SimSun" charset="0"/>
            </a:endParaRPr>
          </a:p>
          <a:p>
            <a:r>
              <a:rPr lang="en-US" sz="1800" spc="30" dirty="0" smtClean="0">
                <a:latin typeface="Arial" charset="0"/>
                <a:ea typeface="SimSun" charset="0"/>
              </a:rPr>
              <a:t>PNS yang 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menggunakan</a:t>
            </a:r>
            <a:r>
              <a:rPr lang="en-US" sz="1800" spc="30" dirty="0" smtClean="0">
                <a:latin typeface="Arial" charset="0"/>
                <a:ea typeface="SimSun" charset="0"/>
              </a:rPr>
              <a:t> 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cuti</a:t>
            </a:r>
            <a:r>
              <a:rPr lang="en-US" sz="1800" spc="30" dirty="0" smtClean="0">
                <a:latin typeface="Arial" charset="0"/>
                <a:ea typeface="SimSun" charset="0"/>
              </a:rPr>
              <a:t> 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besar</a:t>
            </a:r>
            <a:r>
              <a:rPr lang="en-US" sz="1800" spc="30" dirty="0" smtClean="0">
                <a:latin typeface="Arial" charset="0"/>
                <a:ea typeface="SimSun" charset="0"/>
              </a:rPr>
              <a:t> 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kurang</a:t>
            </a:r>
            <a:r>
              <a:rPr lang="en-US" sz="1800" spc="30" dirty="0" smtClean="0">
                <a:latin typeface="Arial" charset="0"/>
                <a:ea typeface="SimSun" charset="0"/>
              </a:rPr>
              <a:t> 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dari</a:t>
            </a:r>
            <a:r>
              <a:rPr lang="en-US" sz="1800" spc="30" dirty="0" smtClean="0">
                <a:latin typeface="Arial" charset="0"/>
                <a:ea typeface="SimSun" charset="0"/>
              </a:rPr>
              <a:t> 3 (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tiga</a:t>
            </a:r>
            <a:r>
              <a:rPr lang="en-US" sz="1800" spc="30" dirty="0" smtClean="0">
                <a:latin typeface="Arial" charset="0"/>
                <a:ea typeface="SimSun" charset="0"/>
              </a:rPr>
              <a:t>) 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bulan</a:t>
            </a:r>
            <a:r>
              <a:rPr lang="en-US" sz="1800" spc="30" dirty="0" smtClean="0">
                <a:latin typeface="Arial" charset="0"/>
                <a:ea typeface="SimSun" charset="0"/>
              </a:rPr>
              <a:t>, 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maka</a:t>
            </a:r>
            <a:r>
              <a:rPr lang="en-US" sz="1800" spc="30" dirty="0" smtClean="0">
                <a:latin typeface="Arial" charset="0"/>
                <a:ea typeface="SimSun" charset="0"/>
              </a:rPr>
              <a:t> 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sisa</a:t>
            </a:r>
            <a:r>
              <a:rPr lang="en-US" sz="1800" spc="30" dirty="0" smtClean="0">
                <a:latin typeface="Arial" charset="0"/>
                <a:ea typeface="SimSun" charset="0"/>
              </a:rPr>
              <a:t> 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cuti</a:t>
            </a:r>
            <a:r>
              <a:rPr lang="en-US" sz="1800" spc="30" dirty="0" smtClean="0">
                <a:latin typeface="Arial" charset="0"/>
                <a:ea typeface="SimSun" charset="0"/>
              </a:rPr>
              <a:t> 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besar</a:t>
            </a:r>
            <a:r>
              <a:rPr lang="en-US" sz="1800" spc="30" dirty="0" smtClean="0">
                <a:latin typeface="Arial" charset="0"/>
                <a:ea typeface="SimSun" charset="0"/>
              </a:rPr>
              <a:t> yang 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menjadi</a:t>
            </a:r>
            <a:r>
              <a:rPr lang="en-US" sz="1800" spc="30" dirty="0" smtClean="0">
                <a:latin typeface="Arial" charset="0"/>
                <a:ea typeface="SimSun" charset="0"/>
              </a:rPr>
              <a:t> 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haknya</a:t>
            </a:r>
            <a:r>
              <a:rPr lang="en-US" sz="1800" spc="30" dirty="0" smtClean="0">
                <a:latin typeface="Arial" charset="0"/>
                <a:ea typeface="SimSun" charset="0"/>
              </a:rPr>
              <a:t> </a:t>
            </a:r>
            <a:r>
              <a:rPr lang="en-US" sz="1800" spc="30" dirty="0" err="1" smtClean="0">
                <a:latin typeface="Arial" charset="0"/>
                <a:ea typeface="SimSun" charset="0"/>
              </a:rPr>
              <a:t>hapus</a:t>
            </a:r>
            <a:endParaRPr lang="id-ID" sz="1800" spc="30" dirty="0">
              <a:latin typeface="Arial" charset="0"/>
              <a:ea typeface="SimSun" charset="0"/>
            </a:endParaRPr>
          </a:p>
          <a:p>
            <a:r>
              <a:rPr lang="id-ID" sz="1800" spc="30" dirty="0">
                <a:latin typeface="Arial" charset="0"/>
                <a:ea typeface="SimSun" charset="0"/>
              </a:rPr>
              <a:t>Selama menggunakan hak atas cuti besar, PNS yang bersangkutan menerima penghasilan PNS.</a:t>
            </a:r>
            <a:endParaRPr lang="sv-SE" sz="1800" spc="30" dirty="0">
              <a:latin typeface="Arial" charset="0"/>
              <a:ea typeface="SimSu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567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647"/>
            <a:ext cx="8229600" cy="1143000"/>
          </a:xfrm>
        </p:spPr>
        <p:txBody>
          <a:bodyPr/>
          <a:lstStyle/>
          <a:p>
            <a:r>
              <a:rPr lang="id-ID" sz="5400" b="1" dirty="0">
                <a:solidFill>
                  <a:srgbClr val="FFFF00"/>
                </a:solidFill>
                <a:latin typeface="Arial" charset="0"/>
                <a:ea typeface="SimSun" charset="0"/>
              </a:rPr>
              <a:t>CUTI SAKIT (1)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609" y="1343647"/>
            <a:ext cx="8852135" cy="4890608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  <a:defRPr/>
            </a:pPr>
            <a:r>
              <a:rPr lang="id-ID" sz="1600" spc="50" dirty="0"/>
              <a:t>Setiap PNS yang menderita sakit berhak atas cuti sakit.</a:t>
            </a:r>
          </a:p>
          <a:p>
            <a:pPr algn="just">
              <a:lnSpc>
                <a:spcPct val="170000"/>
              </a:lnSpc>
              <a:defRPr/>
            </a:pPr>
            <a:r>
              <a:rPr lang="id-ID" sz="1600" spc="50" dirty="0"/>
              <a:t>PNS yang sakit lebih dari 1 (satu) hari sampai dengan </a:t>
            </a:r>
            <a:r>
              <a:rPr lang="sv-SE" sz="1600" spc="50" dirty="0"/>
              <a:t>14 (</a:t>
            </a:r>
            <a:r>
              <a:rPr lang="sv-SE" sz="1600" spc="50" dirty="0" err="1"/>
              <a:t>empat</a:t>
            </a:r>
            <a:r>
              <a:rPr lang="sv-SE" sz="1600" spc="50" dirty="0"/>
              <a:t> </a:t>
            </a:r>
            <a:r>
              <a:rPr lang="sv-SE" sz="1600" spc="50" dirty="0" err="1"/>
              <a:t>belas</a:t>
            </a:r>
            <a:r>
              <a:rPr lang="sv-SE" sz="1600" spc="50" dirty="0"/>
              <a:t>) </a:t>
            </a:r>
            <a:r>
              <a:rPr lang="sv-SE" sz="1600" spc="50" dirty="0" err="1"/>
              <a:t>hari</a:t>
            </a:r>
            <a:r>
              <a:rPr lang="sv-SE" sz="1600" spc="50" dirty="0"/>
              <a:t> </a:t>
            </a:r>
            <a:r>
              <a:rPr lang="sv-SE" sz="1600" spc="50" dirty="0" err="1"/>
              <a:t>berhak</a:t>
            </a:r>
            <a:r>
              <a:rPr lang="sv-SE" sz="1600" spc="50" dirty="0"/>
              <a:t> </a:t>
            </a:r>
            <a:r>
              <a:rPr lang="sv-SE" sz="1600" spc="50" dirty="0" err="1"/>
              <a:t>atas</a:t>
            </a:r>
            <a:r>
              <a:rPr lang="sv-SE" sz="1600" spc="50" dirty="0"/>
              <a:t> </a:t>
            </a:r>
            <a:r>
              <a:rPr lang="sv-SE" sz="1600" spc="50" dirty="0" err="1"/>
              <a:t>cuti</a:t>
            </a:r>
            <a:r>
              <a:rPr lang="sv-SE" sz="1600" spc="50" dirty="0"/>
              <a:t> </a:t>
            </a:r>
            <a:r>
              <a:rPr lang="sv-SE" sz="1600" spc="50" dirty="0" err="1"/>
              <a:t>sakit</a:t>
            </a:r>
            <a:r>
              <a:rPr lang="sv-SE" sz="1600" spc="50" dirty="0"/>
              <a:t>, </a:t>
            </a:r>
            <a:r>
              <a:rPr lang="sv-SE" sz="1600" spc="50" dirty="0" err="1"/>
              <a:t>dengan</a:t>
            </a:r>
            <a:r>
              <a:rPr lang="id-ID" sz="1600" spc="50" dirty="0"/>
              <a:t> ketentuan PNS yang bersangkutan harus mengajukan permintaan secara tertulis dengan melampirkan surat keterangan dokter.</a:t>
            </a:r>
          </a:p>
          <a:p>
            <a:pPr algn="just">
              <a:lnSpc>
                <a:spcPct val="170000"/>
              </a:lnSpc>
              <a:defRPr/>
            </a:pPr>
            <a:r>
              <a:rPr lang="sv-SE" sz="1600" spc="50" dirty="0"/>
              <a:t>PNS yang </a:t>
            </a:r>
            <a:r>
              <a:rPr lang="sv-SE" sz="1600" spc="50" dirty="0" err="1"/>
              <a:t>menderita</a:t>
            </a:r>
            <a:r>
              <a:rPr lang="sv-SE" sz="1600" spc="50" dirty="0"/>
              <a:t> </a:t>
            </a:r>
            <a:r>
              <a:rPr lang="sv-SE" sz="1600" spc="50" dirty="0" err="1"/>
              <a:t>sakit</a:t>
            </a:r>
            <a:r>
              <a:rPr lang="sv-SE" sz="1600" spc="50" dirty="0"/>
              <a:t> </a:t>
            </a:r>
            <a:r>
              <a:rPr lang="sv-SE" sz="1600" spc="50" dirty="0" err="1"/>
              <a:t>lebih</a:t>
            </a:r>
            <a:r>
              <a:rPr lang="sv-SE" sz="1600" spc="50" dirty="0"/>
              <a:t> dari 14 (</a:t>
            </a:r>
            <a:r>
              <a:rPr lang="sv-SE" sz="1600" spc="50" dirty="0" err="1"/>
              <a:t>empat</a:t>
            </a:r>
            <a:r>
              <a:rPr lang="sv-SE" sz="1600" spc="50" dirty="0"/>
              <a:t> </a:t>
            </a:r>
            <a:r>
              <a:rPr lang="sv-SE" sz="1600" spc="50" dirty="0" err="1"/>
              <a:t>belas</a:t>
            </a:r>
            <a:r>
              <a:rPr lang="sv-SE" sz="1600" spc="50" dirty="0"/>
              <a:t>)</a:t>
            </a:r>
            <a:r>
              <a:rPr lang="id-ID" sz="1600" spc="50" dirty="0"/>
              <a:t> hari berhak atas cuti sakit </a:t>
            </a:r>
            <a:r>
              <a:rPr lang="fi-FI" sz="1600" spc="50" dirty="0" err="1"/>
              <a:t>untuk</a:t>
            </a:r>
            <a:r>
              <a:rPr lang="fi-FI" sz="1600" spc="50" dirty="0"/>
              <a:t> </a:t>
            </a:r>
            <a:r>
              <a:rPr lang="fi-FI" sz="1600" spc="50" dirty="0" err="1"/>
              <a:t>waktu</a:t>
            </a:r>
            <a:r>
              <a:rPr lang="fi-FI" sz="1600" spc="50" dirty="0"/>
              <a:t> </a:t>
            </a:r>
            <a:r>
              <a:rPr lang="fi-FI" sz="1600" spc="50" dirty="0" err="1"/>
              <a:t>paling</a:t>
            </a:r>
            <a:r>
              <a:rPr lang="fi-FI" sz="1600" spc="50" dirty="0"/>
              <a:t> lama </a:t>
            </a:r>
            <a:r>
              <a:rPr lang="id-ID" sz="1600" spc="50" dirty="0"/>
              <a:t>1</a:t>
            </a:r>
            <a:r>
              <a:rPr lang="fi-FI" sz="1600" spc="50" dirty="0"/>
              <a:t> (satu) </a:t>
            </a:r>
            <a:r>
              <a:rPr lang="fi-FI" sz="1600" spc="50" dirty="0" err="1"/>
              <a:t>tahun</a:t>
            </a:r>
            <a:r>
              <a:rPr lang="fi-FI" sz="1600" spc="50" dirty="0"/>
              <a:t>.</a:t>
            </a:r>
            <a:r>
              <a:rPr lang="id-ID" sz="1600" spc="50" dirty="0"/>
              <a:t>, dengan ketentuan PNS yang bersangkutan harus mengajukan permintaan secara tertulis </a:t>
            </a:r>
            <a:r>
              <a:rPr lang="sv-SE" sz="1600" spc="50" dirty="0" err="1"/>
              <a:t>dengan</a:t>
            </a:r>
            <a:r>
              <a:rPr lang="sv-SE" sz="1600" spc="50" dirty="0"/>
              <a:t> </a:t>
            </a:r>
            <a:r>
              <a:rPr lang="sv-SE" sz="1600" spc="50" dirty="0" err="1"/>
              <a:t>melampirkan</a:t>
            </a:r>
            <a:r>
              <a:rPr lang="sv-SE" sz="1600" spc="50" dirty="0"/>
              <a:t> surat </a:t>
            </a:r>
            <a:r>
              <a:rPr lang="sv-SE" sz="1600" spc="50" dirty="0" err="1"/>
              <a:t>keterangan</a:t>
            </a:r>
            <a:r>
              <a:rPr lang="id-ID" sz="1600" spc="50" dirty="0"/>
              <a:t> dokter pemerintah.</a:t>
            </a:r>
          </a:p>
          <a:p>
            <a:pPr algn="just">
              <a:lnSpc>
                <a:spcPct val="170000"/>
              </a:lnSpc>
              <a:defRPr/>
            </a:pPr>
            <a:r>
              <a:rPr lang="id-ID" sz="1600" spc="50" dirty="0"/>
              <a:t>Apabila dalam jangka waktu 1 tahun belum sembuh, maka </a:t>
            </a:r>
            <a:r>
              <a:rPr lang="sv-SE" sz="1600" spc="50" dirty="0" err="1"/>
              <a:t>dapat</a:t>
            </a:r>
            <a:r>
              <a:rPr lang="sv-SE" sz="1600" spc="50" dirty="0"/>
              <a:t> </a:t>
            </a:r>
            <a:r>
              <a:rPr lang="id-ID" sz="1600" spc="50" dirty="0"/>
              <a:t>d</a:t>
            </a:r>
            <a:r>
              <a:rPr lang="sv-SE" sz="1600" spc="50" dirty="0" err="1"/>
              <a:t>itambah</a:t>
            </a:r>
            <a:r>
              <a:rPr lang="sv-SE" sz="1600" spc="50" dirty="0"/>
              <a:t> </a:t>
            </a:r>
            <a:r>
              <a:rPr lang="sv-SE" sz="1600" spc="50" dirty="0" err="1"/>
              <a:t>untuk</a:t>
            </a:r>
            <a:r>
              <a:rPr lang="sv-SE" sz="1600" spc="50" dirty="0"/>
              <a:t> </a:t>
            </a:r>
            <a:r>
              <a:rPr lang="sv-SE" sz="1600" spc="50" dirty="0" err="1"/>
              <a:t>paling</a:t>
            </a:r>
            <a:r>
              <a:rPr lang="sv-SE" sz="1600" spc="50" dirty="0"/>
              <a:t> lama 6 (</a:t>
            </a:r>
            <a:r>
              <a:rPr lang="sv-SE" sz="1600" spc="50" dirty="0" err="1"/>
              <a:t>enam</a:t>
            </a:r>
            <a:r>
              <a:rPr lang="sv-SE" sz="1600" spc="50" dirty="0"/>
              <a:t>)</a:t>
            </a:r>
            <a:r>
              <a:rPr lang="id-ID" sz="1600" spc="50" dirty="0"/>
              <a:t> </a:t>
            </a:r>
            <a:r>
              <a:rPr lang="sv-SE" sz="1600" spc="50" dirty="0"/>
              <a:t>bulan </a:t>
            </a:r>
            <a:r>
              <a:rPr lang="sv-SE" sz="1600" spc="50" dirty="0" err="1"/>
              <a:t>apabila</a:t>
            </a:r>
            <a:r>
              <a:rPr lang="sv-SE" sz="1600" spc="50" dirty="0"/>
              <a:t> </a:t>
            </a:r>
            <a:r>
              <a:rPr lang="sv-SE" sz="1600" spc="50" dirty="0" err="1"/>
              <a:t>diperlukan</a:t>
            </a:r>
            <a:r>
              <a:rPr lang="sv-SE" sz="1600" spc="50" dirty="0"/>
              <a:t>, </a:t>
            </a:r>
            <a:r>
              <a:rPr lang="sv-SE" sz="1600" spc="50" dirty="0" err="1"/>
              <a:t>berdasarkan</a:t>
            </a:r>
            <a:r>
              <a:rPr lang="sv-SE" sz="1600" spc="50" dirty="0"/>
              <a:t> surat</a:t>
            </a:r>
            <a:r>
              <a:rPr lang="id-ID" sz="1600" spc="50" dirty="0"/>
              <a:t> keterangan tim penguji kesehatan yang ditetapkan oleh menteri yang menyelenggarakan urusan pemerintahan di bidang kesehatan</a:t>
            </a:r>
            <a:r>
              <a:rPr lang="id-ID" sz="1600" spc="50" dirty="0" smtClean="0"/>
              <a:t>.</a:t>
            </a:r>
            <a:endParaRPr lang="id-ID" sz="1600" spc="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14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249"/>
            <a:ext cx="8229600" cy="1143000"/>
          </a:xfrm>
        </p:spPr>
        <p:txBody>
          <a:bodyPr/>
          <a:lstStyle/>
          <a:p>
            <a:r>
              <a:rPr lang="id-ID" sz="5400" b="1" dirty="0">
                <a:solidFill>
                  <a:srgbClr val="FFFF00"/>
                </a:solidFill>
                <a:latin typeface="Arial" charset="0"/>
                <a:ea typeface="SimSun" charset="0"/>
              </a:rPr>
              <a:t>CUTI SAKIT </a:t>
            </a:r>
            <a:r>
              <a:rPr lang="id-ID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(2)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609" y="1112747"/>
            <a:ext cx="8852135" cy="5108679"/>
          </a:xfrm>
        </p:spPr>
        <p:txBody>
          <a:bodyPr>
            <a:noAutofit/>
          </a:bodyPr>
          <a:lstStyle/>
          <a:p>
            <a:pPr algn="just"/>
            <a:r>
              <a:rPr lang="id-ID" sz="1700" spc="50" dirty="0">
                <a:latin typeface="Arial" charset="0"/>
                <a:ea typeface="SimSun" charset="0"/>
              </a:rPr>
              <a:t>PNS yang tidak sembuh dari penyakitnya dalam jangka waktu 1 1/2 tahun, harus diuji kembali kesehatannya oleh </a:t>
            </a:r>
            <a:r>
              <a:rPr lang="sv-SE" sz="1700" spc="50" dirty="0">
                <a:latin typeface="Arial" charset="0"/>
                <a:ea typeface="SimSun" charset="0"/>
              </a:rPr>
              <a:t>tim penguji kesehatan yang ditetapkan oleh menteri</a:t>
            </a:r>
            <a:r>
              <a:rPr lang="id-ID" sz="1700" spc="50" dirty="0">
                <a:latin typeface="Arial" charset="0"/>
                <a:ea typeface="SimSun" charset="0"/>
              </a:rPr>
              <a:t> </a:t>
            </a:r>
            <a:r>
              <a:rPr lang="fi-FI" sz="1700" spc="50" dirty="0" smtClean="0">
                <a:latin typeface="Arial" charset="0"/>
                <a:ea typeface="SimSun" charset="0"/>
              </a:rPr>
              <a:t>yang </a:t>
            </a:r>
            <a:r>
              <a:rPr lang="fi-FI" sz="1700" spc="50" dirty="0">
                <a:latin typeface="Arial" charset="0"/>
                <a:ea typeface="SimSun" charset="0"/>
              </a:rPr>
              <a:t>menyelenggarakan urusan pemerintahan di</a:t>
            </a:r>
            <a:r>
              <a:rPr lang="id-ID" sz="1700" spc="50" dirty="0">
                <a:latin typeface="Arial" charset="0"/>
                <a:ea typeface="SimSun" charset="0"/>
              </a:rPr>
              <a:t> bidang kesehatan.</a:t>
            </a:r>
          </a:p>
          <a:p>
            <a:pPr algn="just"/>
            <a:r>
              <a:rPr lang="id-ID" sz="1700" spc="50" dirty="0">
                <a:latin typeface="Arial" charset="0"/>
                <a:ea typeface="SimSun" charset="0"/>
              </a:rPr>
              <a:t>Apabila berdasarkan hasil pengujian kesehatan PNS belum sembuh dari penyakitnya, PNS yang bersangkutan </a:t>
            </a:r>
            <a:r>
              <a:rPr lang="sv-SE" sz="1700" spc="50" dirty="0" err="1">
                <a:latin typeface="Arial" charset="0"/>
                <a:ea typeface="SimSun" charset="0"/>
              </a:rPr>
              <a:t>diberhentikan</a:t>
            </a:r>
            <a:r>
              <a:rPr lang="sv-SE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dengan</a:t>
            </a:r>
            <a:r>
              <a:rPr lang="sv-SE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hormat</a:t>
            </a:r>
            <a:r>
              <a:rPr lang="sv-SE" sz="1700" spc="50" dirty="0">
                <a:latin typeface="Arial" charset="0"/>
                <a:ea typeface="SimSun" charset="0"/>
              </a:rPr>
              <a:t> dari </a:t>
            </a:r>
            <a:r>
              <a:rPr lang="sv-SE" sz="1700" spc="50" dirty="0" err="1">
                <a:latin typeface="Arial" charset="0"/>
                <a:ea typeface="SimSun" charset="0"/>
              </a:rPr>
              <a:t>Jabatannya</a:t>
            </a:r>
            <a:r>
              <a:rPr lang="id-ID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karena</a:t>
            </a:r>
            <a:r>
              <a:rPr lang="sv-SE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sakit</a:t>
            </a:r>
            <a:r>
              <a:rPr lang="sv-SE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dengan</a:t>
            </a:r>
            <a:r>
              <a:rPr lang="sv-SE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mendapat</a:t>
            </a:r>
            <a:r>
              <a:rPr lang="sv-SE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uang</a:t>
            </a:r>
            <a:r>
              <a:rPr lang="sv-SE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tunggu</a:t>
            </a:r>
            <a:r>
              <a:rPr lang="sv-SE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sesuai</a:t>
            </a:r>
            <a:r>
              <a:rPr lang="id-ID" sz="1700" spc="50" dirty="0">
                <a:latin typeface="Arial" charset="0"/>
                <a:ea typeface="SimSun" charset="0"/>
              </a:rPr>
              <a:t> dengan ketentuan peraturan perundang-undangan. </a:t>
            </a:r>
            <a:endParaRPr lang="en-US" sz="1700" spc="50" dirty="0">
              <a:latin typeface="Arial" charset="0"/>
              <a:ea typeface="SimSun" charset="0"/>
            </a:endParaRPr>
          </a:p>
          <a:p>
            <a:pPr algn="just"/>
            <a:r>
              <a:rPr lang="id-ID" sz="1700" spc="50" dirty="0">
                <a:latin typeface="Arial" charset="0"/>
                <a:ea typeface="SimSun" charset="0"/>
              </a:rPr>
              <a:t>PNS yang mengalami gugur kandungan berhak atas </a:t>
            </a:r>
            <a:r>
              <a:rPr lang="fi-FI" sz="1700" spc="50" dirty="0" err="1">
                <a:latin typeface="Arial" charset="0"/>
                <a:ea typeface="SimSun" charset="0"/>
              </a:rPr>
              <a:t>cuti</a:t>
            </a:r>
            <a:r>
              <a:rPr lang="fi-FI" sz="1700" spc="50" dirty="0">
                <a:latin typeface="Arial" charset="0"/>
                <a:ea typeface="SimSun" charset="0"/>
              </a:rPr>
              <a:t> sakit </a:t>
            </a:r>
            <a:r>
              <a:rPr lang="fi-FI" sz="1700" spc="50" dirty="0" err="1">
                <a:latin typeface="Arial" charset="0"/>
                <a:ea typeface="SimSun" charset="0"/>
              </a:rPr>
              <a:t>untuk</a:t>
            </a:r>
            <a:r>
              <a:rPr lang="fi-FI" sz="1700" spc="50" dirty="0">
                <a:latin typeface="Arial" charset="0"/>
                <a:ea typeface="SimSun" charset="0"/>
              </a:rPr>
              <a:t> </a:t>
            </a:r>
            <a:r>
              <a:rPr lang="fi-FI" sz="1700" spc="50" dirty="0" err="1">
                <a:latin typeface="Arial" charset="0"/>
                <a:ea typeface="SimSun" charset="0"/>
              </a:rPr>
              <a:t>paling</a:t>
            </a:r>
            <a:r>
              <a:rPr lang="fi-FI" sz="1700" spc="50" dirty="0">
                <a:latin typeface="Arial" charset="0"/>
                <a:ea typeface="SimSun" charset="0"/>
              </a:rPr>
              <a:t> lama 1 1/2 (satu </a:t>
            </a:r>
            <a:r>
              <a:rPr lang="fi-FI" sz="1700" spc="50" dirty="0" err="1">
                <a:latin typeface="Arial" charset="0"/>
                <a:ea typeface="SimSun" charset="0"/>
              </a:rPr>
              <a:t>setengah</a:t>
            </a:r>
            <a:r>
              <a:rPr lang="fi-FI" sz="1700" spc="50" dirty="0">
                <a:latin typeface="Arial" charset="0"/>
                <a:ea typeface="SimSun" charset="0"/>
              </a:rPr>
              <a:t>)</a:t>
            </a:r>
            <a:r>
              <a:rPr lang="id-ID" sz="1700" spc="50" dirty="0">
                <a:latin typeface="Arial" charset="0"/>
                <a:ea typeface="SimSun" charset="0"/>
              </a:rPr>
              <a:t> bulan. Dengan </a:t>
            </a:r>
            <a:r>
              <a:rPr lang="sv-SE" sz="1700" spc="50" dirty="0" err="1">
                <a:latin typeface="Arial" charset="0"/>
                <a:ea typeface="SimSun" charset="0"/>
              </a:rPr>
              <a:t>melampirkan</a:t>
            </a:r>
            <a:r>
              <a:rPr lang="sv-SE" sz="1700" spc="50" dirty="0">
                <a:latin typeface="Arial" charset="0"/>
                <a:ea typeface="SimSun" charset="0"/>
              </a:rPr>
              <a:t> surat </a:t>
            </a:r>
            <a:r>
              <a:rPr lang="sv-SE" sz="1700" spc="50" dirty="0" err="1">
                <a:latin typeface="Arial" charset="0"/>
                <a:ea typeface="SimSun" charset="0"/>
              </a:rPr>
              <a:t>keterangan</a:t>
            </a:r>
            <a:r>
              <a:rPr lang="sv-SE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dokter</a:t>
            </a:r>
            <a:r>
              <a:rPr lang="sv-SE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atau</a:t>
            </a:r>
            <a:r>
              <a:rPr lang="sv-SE" sz="1700" spc="50" dirty="0">
                <a:latin typeface="Arial" charset="0"/>
                <a:ea typeface="SimSun" charset="0"/>
              </a:rPr>
              <a:t> bidan.</a:t>
            </a:r>
            <a:endParaRPr lang="id-ID" sz="1700" spc="50" dirty="0">
              <a:latin typeface="Arial" charset="0"/>
              <a:ea typeface="SimSun" charset="0"/>
            </a:endParaRPr>
          </a:p>
          <a:p>
            <a:pPr algn="just"/>
            <a:r>
              <a:rPr lang="sv-SE" sz="1700" spc="50" dirty="0">
                <a:latin typeface="Arial" charset="0"/>
                <a:ea typeface="SimSun" charset="0"/>
              </a:rPr>
              <a:t>PNS yang </a:t>
            </a:r>
            <a:r>
              <a:rPr lang="sv-SE" sz="1700" spc="50" dirty="0" err="1">
                <a:latin typeface="Arial" charset="0"/>
                <a:ea typeface="SimSun" charset="0"/>
              </a:rPr>
              <a:t>mengalami</a:t>
            </a:r>
            <a:r>
              <a:rPr lang="sv-SE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kecelakaan</a:t>
            </a:r>
            <a:r>
              <a:rPr lang="sv-SE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dalam</a:t>
            </a:r>
            <a:r>
              <a:rPr lang="sv-SE" sz="1700" spc="50" dirty="0">
                <a:latin typeface="Arial" charset="0"/>
                <a:ea typeface="SimSun" charset="0"/>
              </a:rPr>
              <a:t> dan </a:t>
            </a:r>
            <a:r>
              <a:rPr lang="sv-SE" sz="1700" spc="50" dirty="0" err="1">
                <a:latin typeface="Arial" charset="0"/>
                <a:ea typeface="SimSun" charset="0"/>
              </a:rPr>
              <a:t>oleh</a:t>
            </a:r>
            <a:r>
              <a:rPr lang="sv-SE" sz="1700" spc="50" dirty="0">
                <a:latin typeface="Arial" charset="0"/>
                <a:ea typeface="SimSun" charset="0"/>
              </a:rPr>
              <a:t> </a:t>
            </a:r>
            <a:r>
              <a:rPr lang="sv-SE" sz="1700" spc="50" dirty="0" err="1">
                <a:latin typeface="Arial" charset="0"/>
                <a:ea typeface="SimSun" charset="0"/>
              </a:rPr>
              <a:t>karena</a:t>
            </a:r>
            <a:r>
              <a:rPr lang="id-ID" sz="1700" spc="50" dirty="0">
                <a:latin typeface="Arial" charset="0"/>
                <a:ea typeface="SimSun" charset="0"/>
              </a:rPr>
              <a:t> menjalankan tugas kewajibannya sehingga yang bersangkutan perlu mendapat perawatan berhak atas cuti sakit sampai yang bersangkutan sembuh dari penyakitnya</a:t>
            </a:r>
            <a:r>
              <a:rPr lang="id-ID" sz="1700" spc="50" dirty="0" smtClean="0">
                <a:latin typeface="Arial" charset="0"/>
                <a:ea typeface="SimSun" charset="0"/>
              </a:rPr>
              <a:t>.</a:t>
            </a:r>
            <a:endParaRPr lang="id-ID" sz="1700" spc="50" dirty="0">
              <a:latin typeface="Arial" charset="0"/>
              <a:ea typeface="SimSu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180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CUTI MELAHIRKAN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defRPr/>
            </a:pPr>
            <a:r>
              <a:rPr lang="id-ID" dirty="0"/>
              <a:t>Untuk kelahiran anak pertama sampai dengan kelahiran anak ketiga pada saat menjadi PNS, berhak atas cuti melahirkan.</a:t>
            </a:r>
          </a:p>
          <a:p>
            <a:pPr algn="just">
              <a:defRPr/>
            </a:pPr>
            <a:r>
              <a:rPr lang="id-ID" dirty="0"/>
              <a:t>Untuk kelahiran anak keempat dan seterusnya, kepada PNS diberikan cuti besar.</a:t>
            </a:r>
          </a:p>
          <a:p>
            <a:pPr algn="just">
              <a:defRPr/>
            </a:pPr>
            <a:r>
              <a:rPr lang="id-ID" dirty="0"/>
              <a:t>Lamanya cuti melahirkan 3 (tiga) bulan.</a:t>
            </a:r>
          </a:p>
          <a:p>
            <a:pPr algn="just">
              <a:defRPr/>
            </a:pPr>
            <a:r>
              <a:rPr lang="id-ID" dirty="0"/>
              <a:t>Selama cuti bersalin PNS menerima </a:t>
            </a:r>
            <a:r>
              <a:rPr lang="id-ID" dirty="0" smtClean="0"/>
              <a:t>penghasilan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66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1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d-ID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CUTI </a:t>
            </a:r>
            <a:r>
              <a:rPr lang="id-ID" sz="5400" b="1" dirty="0">
                <a:solidFill>
                  <a:srgbClr val="FFFF00"/>
                </a:solidFill>
                <a:latin typeface="Arial" charset="0"/>
                <a:ea typeface="SimSun" charset="0"/>
              </a:rPr>
              <a:t>KARENA ALASAN PENTING (1)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>
              <a:defRPr/>
            </a:pPr>
            <a:r>
              <a:rPr lang="id-ID" spc="50" dirty="0"/>
              <a:t>Diberikan kepada PNS karena :</a:t>
            </a:r>
          </a:p>
          <a:p>
            <a:pPr marL="711200" algn="just">
              <a:buFontTx/>
              <a:buAutoNum type="alphaLcPeriod"/>
              <a:defRPr/>
            </a:pPr>
            <a:r>
              <a:rPr lang="id-ID" spc="50" dirty="0"/>
              <a:t>ibu, bapak, isteri atau suami, anak, adik, kakak, </a:t>
            </a:r>
            <a:r>
              <a:rPr lang="fi-FI" spc="50" dirty="0" err="1"/>
              <a:t>mertua</a:t>
            </a:r>
            <a:r>
              <a:rPr lang="fi-FI" spc="50" dirty="0"/>
              <a:t>, </a:t>
            </a:r>
            <a:r>
              <a:rPr lang="fi-FI" spc="50" dirty="0" err="1"/>
              <a:t>atau</a:t>
            </a:r>
            <a:r>
              <a:rPr lang="fi-FI" spc="50" dirty="0"/>
              <a:t> </a:t>
            </a:r>
            <a:r>
              <a:rPr lang="fi-FI" spc="50" dirty="0" err="1"/>
              <a:t>menantu</a:t>
            </a:r>
            <a:r>
              <a:rPr lang="fi-FI" spc="50" dirty="0"/>
              <a:t> salit </a:t>
            </a:r>
            <a:r>
              <a:rPr lang="fi-FI" spc="50" dirty="0" err="1"/>
              <a:t>keras</a:t>
            </a:r>
            <a:r>
              <a:rPr lang="fi-FI" spc="50" dirty="0"/>
              <a:t> </a:t>
            </a:r>
            <a:r>
              <a:rPr lang="fi-FI" spc="50" dirty="0" err="1"/>
              <a:t>atau</a:t>
            </a:r>
            <a:r>
              <a:rPr lang="fi-FI" spc="50" dirty="0"/>
              <a:t> </a:t>
            </a:r>
            <a:r>
              <a:rPr lang="fi-FI" spc="50" dirty="0" err="1"/>
              <a:t>meninggal</a:t>
            </a:r>
            <a:r>
              <a:rPr lang="id-ID" spc="50" dirty="0"/>
              <a:t> dunia;</a:t>
            </a:r>
          </a:p>
          <a:p>
            <a:pPr marL="711200" algn="just">
              <a:buFontTx/>
              <a:buAutoNum type="alphaLcPeriod"/>
              <a:defRPr/>
            </a:pPr>
            <a:r>
              <a:rPr lang="id-ID" spc="50" dirty="0"/>
              <a:t>salah seorang anggota keluarga yang dimaksud pada huruf a meninggal dunia, dan menurut peraturan </a:t>
            </a:r>
            <a:r>
              <a:rPr lang="sv-SE" spc="50" dirty="0" err="1"/>
              <a:t>perundang-undangan</a:t>
            </a:r>
            <a:r>
              <a:rPr lang="sv-SE" spc="50" dirty="0"/>
              <a:t> PNS yang </a:t>
            </a:r>
            <a:r>
              <a:rPr lang="sv-SE" spc="50" dirty="0" err="1"/>
              <a:t>bersangkutan</a:t>
            </a:r>
            <a:r>
              <a:rPr lang="sv-SE" spc="50" dirty="0"/>
              <a:t> </a:t>
            </a:r>
            <a:r>
              <a:rPr lang="sv-SE" spc="50" dirty="0" err="1"/>
              <a:t>harus</a:t>
            </a:r>
            <a:r>
              <a:rPr lang="id-ID" spc="50" dirty="0"/>
              <a:t> mengurus hak-hak dari anggota keluarganya yang meninggal dunia; atau</a:t>
            </a:r>
          </a:p>
          <a:p>
            <a:pPr marL="711200" algn="just">
              <a:buFontTx/>
              <a:buAutoNum type="alphaLcPeriod"/>
              <a:defRPr/>
            </a:pPr>
            <a:r>
              <a:rPr lang="id-ID" i="1" spc="50" dirty="0"/>
              <a:t>Melangsungkan perkawinan</a:t>
            </a:r>
            <a:r>
              <a:rPr lang="id-ID" spc="50" dirty="0"/>
              <a:t>. </a:t>
            </a:r>
          </a:p>
          <a:p>
            <a:pPr algn="just">
              <a:defRPr/>
            </a:pPr>
            <a:r>
              <a:rPr lang="id-ID" spc="50" dirty="0"/>
              <a:t>PNS </a:t>
            </a:r>
            <a:r>
              <a:rPr lang="en-US" spc="50" dirty="0" err="1" smtClean="0"/>
              <a:t>laki-laki</a:t>
            </a:r>
            <a:r>
              <a:rPr lang="en-US" spc="50" dirty="0" smtClean="0"/>
              <a:t> </a:t>
            </a:r>
            <a:r>
              <a:rPr lang="id-ID" spc="50" dirty="0" smtClean="0"/>
              <a:t>yang</a:t>
            </a:r>
            <a:r>
              <a:rPr lang="en-US" spc="50" dirty="0" smtClean="0"/>
              <a:t> </a:t>
            </a:r>
            <a:r>
              <a:rPr lang="en-US" spc="50" dirty="0" err="1" smtClean="0"/>
              <a:t>istrinya</a:t>
            </a:r>
            <a:r>
              <a:rPr lang="en-US" spc="50" dirty="0" smtClean="0"/>
              <a:t> </a:t>
            </a:r>
            <a:r>
              <a:rPr lang="en-US" spc="50" dirty="0" err="1" smtClean="0"/>
              <a:t>melahirkan</a:t>
            </a:r>
            <a:r>
              <a:rPr lang="en-US" spc="50" dirty="0" smtClean="0"/>
              <a:t>/</a:t>
            </a:r>
            <a:r>
              <a:rPr lang="en-US" spc="50" dirty="0" err="1" smtClean="0"/>
              <a:t>operasi</a:t>
            </a:r>
            <a:r>
              <a:rPr lang="en-US" spc="50" dirty="0" smtClean="0"/>
              <a:t> Caesar </a:t>
            </a:r>
            <a:r>
              <a:rPr lang="en-US" spc="50" dirty="0" err="1" smtClean="0"/>
              <a:t>dapat</a:t>
            </a:r>
            <a:r>
              <a:rPr lang="en-US" spc="50" dirty="0" smtClean="0"/>
              <a:t> </a:t>
            </a:r>
            <a:r>
              <a:rPr lang="en-US" spc="50" dirty="0" err="1" smtClean="0"/>
              <a:t>diberikan</a:t>
            </a:r>
            <a:r>
              <a:rPr lang="en-US" spc="50" dirty="0" smtClean="0"/>
              <a:t> CAP </a:t>
            </a:r>
            <a:r>
              <a:rPr lang="en-US" spc="50" dirty="0" err="1" smtClean="0"/>
              <a:t>dengan</a:t>
            </a:r>
            <a:r>
              <a:rPr lang="en-US" spc="50" dirty="0" smtClean="0"/>
              <a:t> </a:t>
            </a:r>
            <a:r>
              <a:rPr lang="en-US" spc="50" dirty="0" err="1" smtClean="0"/>
              <a:t>melampirkan</a:t>
            </a:r>
            <a:r>
              <a:rPr lang="en-US" spc="50" dirty="0" smtClean="0"/>
              <a:t> </a:t>
            </a:r>
            <a:r>
              <a:rPr lang="en-US" spc="50" dirty="0" err="1" smtClean="0"/>
              <a:t>surat</a:t>
            </a:r>
            <a:r>
              <a:rPr lang="en-US" spc="50" dirty="0" smtClean="0"/>
              <a:t> </a:t>
            </a:r>
            <a:r>
              <a:rPr lang="en-US" spc="50" dirty="0" err="1" smtClean="0"/>
              <a:t>keterangan</a:t>
            </a:r>
            <a:r>
              <a:rPr lang="en-US" spc="50" dirty="0" smtClean="0"/>
              <a:t> </a:t>
            </a:r>
            <a:r>
              <a:rPr lang="en-US" spc="50" dirty="0" err="1" smtClean="0"/>
              <a:t>rawat</a:t>
            </a:r>
            <a:r>
              <a:rPr lang="en-US" spc="50" dirty="0" smtClean="0"/>
              <a:t> </a:t>
            </a:r>
            <a:r>
              <a:rPr lang="en-US" spc="50" dirty="0" err="1" smtClean="0"/>
              <a:t>inap</a:t>
            </a:r>
            <a:r>
              <a:rPr lang="en-US" spc="50" dirty="0" smtClean="0"/>
              <a:t> </a:t>
            </a:r>
            <a:r>
              <a:rPr lang="en-US" spc="50" dirty="0" err="1" smtClean="0"/>
              <a:t>dari</a:t>
            </a:r>
            <a:r>
              <a:rPr lang="en-US" spc="50" dirty="0" smtClean="0"/>
              <a:t> unit </a:t>
            </a:r>
            <a:r>
              <a:rPr lang="en-US" spc="50" dirty="0" err="1" smtClean="0"/>
              <a:t>pelayanan</a:t>
            </a:r>
            <a:r>
              <a:rPr lang="en-US" spc="50" dirty="0" smtClean="0"/>
              <a:t> </a:t>
            </a:r>
            <a:r>
              <a:rPr lang="en-US" spc="50" dirty="0" err="1" smtClean="0"/>
              <a:t>kesehatan</a:t>
            </a:r>
            <a:endParaRPr lang="en-US" spc="50" dirty="0" smtClean="0"/>
          </a:p>
          <a:p>
            <a:pPr algn="just">
              <a:defRPr/>
            </a:pPr>
            <a:r>
              <a:rPr lang="en-US" spc="50" dirty="0" smtClean="0"/>
              <a:t>PNS yang </a:t>
            </a:r>
            <a:r>
              <a:rPr lang="en-US" spc="50" dirty="0" err="1" smtClean="0"/>
              <a:t>mengalami</a:t>
            </a:r>
            <a:r>
              <a:rPr lang="en-US" spc="50" dirty="0" smtClean="0"/>
              <a:t> </a:t>
            </a:r>
            <a:r>
              <a:rPr lang="en-US" spc="50" dirty="0" err="1" smtClean="0"/>
              <a:t>musibah</a:t>
            </a:r>
            <a:r>
              <a:rPr lang="en-US" spc="50" dirty="0" smtClean="0"/>
              <a:t> </a:t>
            </a:r>
            <a:r>
              <a:rPr lang="en-US" spc="50" dirty="0" err="1" smtClean="0"/>
              <a:t>kebakaran</a:t>
            </a:r>
            <a:r>
              <a:rPr lang="en-US" spc="50" dirty="0" smtClean="0"/>
              <a:t> </a:t>
            </a:r>
            <a:r>
              <a:rPr lang="en-US" spc="50" dirty="0" err="1" smtClean="0"/>
              <a:t>rumah</a:t>
            </a:r>
            <a:r>
              <a:rPr lang="en-US" spc="50" dirty="0" smtClean="0"/>
              <a:t> </a:t>
            </a:r>
            <a:r>
              <a:rPr lang="en-US" spc="50" dirty="0" err="1" smtClean="0"/>
              <a:t>atau</a:t>
            </a:r>
            <a:r>
              <a:rPr lang="en-US" spc="50" dirty="0" smtClean="0"/>
              <a:t> </a:t>
            </a:r>
            <a:r>
              <a:rPr lang="en-US" spc="50" dirty="0" err="1" smtClean="0"/>
              <a:t>bencana</a:t>
            </a:r>
            <a:r>
              <a:rPr lang="en-US" spc="50" dirty="0" smtClean="0"/>
              <a:t> </a:t>
            </a:r>
            <a:r>
              <a:rPr lang="en-US" spc="50" dirty="0" err="1" smtClean="0"/>
              <a:t>alam</a:t>
            </a:r>
            <a:r>
              <a:rPr lang="en-US" spc="50" dirty="0" smtClean="0"/>
              <a:t> </a:t>
            </a:r>
            <a:r>
              <a:rPr lang="en-US" spc="50" dirty="0" err="1" smtClean="0"/>
              <a:t>dapat</a:t>
            </a:r>
            <a:r>
              <a:rPr lang="en-US" spc="50" dirty="0" smtClean="0"/>
              <a:t> </a:t>
            </a:r>
            <a:r>
              <a:rPr lang="en-US" spc="50" dirty="0" err="1" smtClean="0"/>
              <a:t>diberikan</a:t>
            </a:r>
            <a:r>
              <a:rPr lang="en-US" spc="50" dirty="0" smtClean="0"/>
              <a:t> CAP </a:t>
            </a:r>
            <a:r>
              <a:rPr lang="en-US" spc="50" dirty="0" err="1" smtClean="0"/>
              <a:t>dengan</a:t>
            </a:r>
            <a:r>
              <a:rPr lang="en-US" spc="50" dirty="0" smtClean="0"/>
              <a:t> </a:t>
            </a:r>
            <a:r>
              <a:rPr lang="en-US" spc="50" dirty="0" err="1" smtClean="0"/>
              <a:t>melampirkan</a:t>
            </a:r>
            <a:r>
              <a:rPr lang="en-US" spc="50" dirty="0" smtClean="0"/>
              <a:t> </a:t>
            </a:r>
            <a:r>
              <a:rPr lang="en-US" spc="50" dirty="0" err="1" smtClean="0"/>
              <a:t>surat</a:t>
            </a:r>
            <a:r>
              <a:rPr lang="en-US" spc="50" dirty="0" smtClean="0"/>
              <a:t> </a:t>
            </a:r>
            <a:r>
              <a:rPr lang="en-US" spc="50" dirty="0" err="1" smtClean="0"/>
              <a:t>keterangan</a:t>
            </a:r>
            <a:r>
              <a:rPr lang="en-US" spc="50" dirty="0" smtClean="0"/>
              <a:t> </a:t>
            </a:r>
            <a:r>
              <a:rPr lang="en-US" spc="50" dirty="0" err="1" smtClean="0"/>
              <a:t>dari</a:t>
            </a:r>
            <a:r>
              <a:rPr lang="en-US" spc="50" dirty="0" smtClean="0"/>
              <a:t> </a:t>
            </a:r>
            <a:r>
              <a:rPr lang="en-US" spc="50" dirty="0" err="1" smtClean="0"/>
              <a:t>Ketua</a:t>
            </a:r>
            <a:r>
              <a:rPr lang="en-US" spc="50" dirty="0" smtClean="0"/>
              <a:t> RT </a:t>
            </a:r>
            <a:endParaRPr lang="sv-SE" altLang="id-ID" spc="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318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1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d-ID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CUTI </a:t>
            </a:r>
            <a:r>
              <a:rPr lang="id-ID" sz="5400" b="1" dirty="0">
                <a:solidFill>
                  <a:srgbClr val="FFFF00"/>
                </a:solidFill>
                <a:latin typeface="Arial" charset="0"/>
                <a:ea typeface="SimSun" charset="0"/>
              </a:rPr>
              <a:t>KARENA ALASAN PENTING </a:t>
            </a:r>
            <a:r>
              <a:rPr lang="id-ID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(2)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41918"/>
          </a:xfrm>
        </p:spPr>
        <p:txBody>
          <a:bodyPr>
            <a:normAutofit fontScale="70000" lnSpcReduction="20000"/>
          </a:bodyPr>
          <a:lstStyle/>
          <a:p>
            <a:pPr algn="just">
              <a:defRPr/>
            </a:pPr>
            <a:r>
              <a:rPr lang="id-ID" dirty="0" smtClean="0"/>
              <a:t>PNS </a:t>
            </a:r>
            <a:r>
              <a:rPr lang="id-ID" dirty="0"/>
              <a:t>yang ditempatkan pada perwakilan Republik Indonesia yang rawan dan/ atau berbahaya dapat mengajukan cuti karena alasan penting guna memulihkan kondisi kejiwaan PNS yang bersangkutan</a:t>
            </a:r>
          </a:p>
          <a:p>
            <a:pPr algn="just">
              <a:defRPr/>
            </a:pPr>
            <a:r>
              <a:rPr lang="id-ID" altLang="id-ID" dirty="0"/>
              <a:t>Cuti karena alasan penting diberikan untuk paling lama 1 (satu) </a:t>
            </a:r>
            <a:r>
              <a:rPr lang="id-ID" altLang="id-ID" dirty="0" smtClean="0"/>
              <a:t>bulan</a:t>
            </a:r>
            <a:endParaRPr lang="en-US" altLang="id-ID" dirty="0" smtClean="0"/>
          </a:p>
          <a:p>
            <a:pPr algn="just">
              <a:defRPr/>
            </a:pPr>
            <a:r>
              <a:rPr lang="en-US" altLang="id-ID" dirty="0" err="1" smtClean="0"/>
              <a:t>Dalam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hal</a:t>
            </a:r>
            <a:r>
              <a:rPr lang="en-US" altLang="id-ID" dirty="0" smtClean="0"/>
              <a:t> yang </a:t>
            </a:r>
            <a:r>
              <a:rPr lang="en-US" altLang="id-ID" dirty="0" err="1" smtClean="0"/>
              <a:t>mendesak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sehingga</a:t>
            </a:r>
            <a:r>
              <a:rPr lang="en-US" altLang="id-ID" dirty="0" smtClean="0"/>
              <a:t> PNS yang </a:t>
            </a:r>
            <a:r>
              <a:rPr lang="en-US" altLang="id-ID" dirty="0" err="1" smtClean="0"/>
              <a:t>bersangkutan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tidak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dapat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menunggu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keputusan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pejabat</a:t>
            </a:r>
            <a:r>
              <a:rPr lang="en-US" altLang="id-ID" dirty="0" smtClean="0"/>
              <a:t> yang </a:t>
            </a:r>
            <a:r>
              <a:rPr lang="en-US" altLang="id-ID" dirty="0" err="1" smtClean="0"/>
              <a:t>berwenang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memberikan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cuti</a:t>
            </a:r>
            <a:r>
              <a:rPr lang="en-US" altLang="id-ID" dirty="0" smtClean="0"/>
              <a:t>, </a:t>
            </a:r>
            <a:r>
              <a:rPr lang="en-US" altLang="id-ID" dirty="0" err="1" smtClean="0"/>
              <a:t>pejabat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tertinggi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ditempat</a:t>
            </a:r>
            <a:r>
              <a:rPr lang="en-US" altLang="id-ID" dirty="0" smtClean="0"/>
              <a:t> PNS </a:t>
            </a:r>
            <a:r>
              <a:rPr lang="en-US" altLang="id-ID" dirty="0" err="1" smtClean="0"/>
              <a:t>bekerja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dapat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memberikan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izin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sementara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secara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tertulis</a:t>
            </a:r>
            <a:endParaRPr lang="sv-SE" alt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897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1113"/>
            <a:ext cx="8229600" cy="1143000"/>
          </a:xfrm>
        </p:spPr>
        <p:txBody>
          <a:bodyPr>
            <a:normAutofit/>
          </a:bodyPr>
          <a:lstStyle/>
          <a:p>
            <a:r>
              <a:rPr lang="id-ID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CUTI </a:t>
            </a:r>
            <a:r>
              <a:rPr lang="id-ID" sz="5400" b="1" dirty="0">
                <a:solidFill>
                  <a:srgbClr val="FFFF00"/>
                </a:solidFill>
                <a:latin typeface="Arial" charset="0"/>
                <a:ea typeface="SimSun" charset="0"/>
              </a:rPr>
              <a:t>BERSAMA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41918"/>
          </a:xfrm>
        </p:spPr>
        <p:txBody>
          <a:bodyPr>
            <a:normAutofit fontScale="62500" lnSpcReduction="20000"/>
          </a:bodyPr>
          <a:lstStyle/>
          <a:p>
            <a:pPr algn="just">
              <a:spcBef>
                <a:spcPts val="1800"/>
              </a:spcBef>
              <a:defRPr/>
            </a:pPr>
            <a:r>
              <a:rPr lang="id-ID" spc="300" dirty="0"/>
              <a:t>Presiden dapat menetapkan cuti bersama.</a:t>
            </a:r>
          </a:p>
          <a:p>
            <a:pPr algn="just">
              <a:spcBef>
                <a:spcPts val="1800"/>
              </a:spcBef>
              <a:defRPr/>
            </a:pPr>
            <a:r>
              <a:rPr lang="it-IT" spc="300" dirty="0"/>
              <a:t>Cuti </a:t>
            </a:r>
            <a:r>
              <a:rPr lang="it-IT" spc="300" dirty="0" err="1"/>
              <a:t>bersama</a:t>
            </a:r>
            <a:r>
              <a:rPr lang="it-IT" spc="300" dirty="0"/>
              <a:t> </a:t>
            </a:r>
            <a:r>
              <a:rPr lang="id-ID" spc="300" dirty="0"/>
              <a:t>tidak mengurangi hak cuti tahunan</a:t>
            </a:r>
            <a:r>
              <a:rPr lang="id-ID" spc="300" dirty="0" smtClean="0"/>
              <a:t>.</a:t>
            </a:r>
            <a:endParaRPr lang="en-US" spc="300" dirty="0" smtClean="0"/>
          </a:p>
          <a:p>
            <a:pPr algn="just">
              <a:spcBef>
                <a:spcPts val="1800"/>
              </a:spcBef>
              <a:defRPr/>
            </a:pPr>
            <a:r>
              <a:rPr lang="it-IT" spc="300" dirty="0" smtClean="0"/>
              <a:t>Cuti bersama </a:t>
            </a:r>
            <a:r>
              <a:rPr lang="id-ID" spc="300" dirty="0" smtClean="0"/>
              <a:t>ditetapkan dengan </a:t>
            </a:r>
            <a:r>
              <a:rPr lang="id-ID" i="1" spc="300" dirty="0" smtClean="0">
                <a:solidFill>
                  <a:srgbClr val="FFFF00"/>
                </a:solidFill>
              </a:rPr>
              <a:t>Keputusan Presiden</a:t>
            </a:r>
            <a:r>
              <a:rPr lang="id-ID" sz="2800" i="1" spc="300" dirty="0" smtClean="0">
                <a:solidFill>
                  <a:srgbClr val="FFFF00"/>
                </a:solidFill>
              </a:rPr>
              <a:t>.</a:t>
            </a:r>
            <a:endParaRPr lang="id-ID" spc="300" dirty="0"/>
          </a:p>
          <a:p>
            <a:pPr algn="just">
              <a:spcBef>
                <a:spcPts val="1800"/>
              </a:spcBef>
              <a:defRPr/>
            </a:pPr>
            <a:r>
              <a:rPr lang="sv-SE" spc="300" dirty="0" smtClean="0"/>
              <a:t>PNS </a:t>
            </a:r>
            <a:r>
              <a:rPr lang="sv-SE" spc="300" dirty="0"/>
              <a:t>yang karena Jabatannya tidak diberikan hak</a:t>
            </a:r>
            <a:r>
              <a:rPr lang="id-ID" spc="300" dirty="0"/>
              <a:t> atas cuti bersama, hak cuti tahunannya ditambah sesuai dengan jumlah cuti bersama yang tidak </a:t>
            </a:r>
            <a:r>
              <a:rPr lang="id-ID" spc="300" dirty="0" smtClean="0"/>
              <a:t>diberikan</a:t>
            </a:r>
            <a:r>
              <a:rPr lang="en-US" spc="300" dirty="0" smtClean="0"/>
              <a:t> </a:t>
            </a:r>
            <a:r>
              <a:rPr lang="en-US" spc="300" dirty="0" err="1" smtClean="0"/>
              <a:t>dan</a:t>
            </a:r>
            <a:r>
              <a:rPr lang="en-US" spc="300" dirty="0" smtClean="0"/>
              <a:t> </a:t>
            </a:r>
            <a:r>
              <a:rPr lang="en-US" spc="300" dirty="0" err="1" smtClean="0"/>
              <a:t>hanya</a:t>
            </a:r>
            <a:r>
              <a:rPr lang="en-US" spc="300" dirty="0" smtClean="0"/>
              <a:t> </a:t>
            </a:r>
            <a:r>
              <a:rPr lang="en-US" spc="300" dirty="0" err="1" smtClean="0"/>
              <a:t>dapat</a:t>
            </a:r>
            <a:r>
              <a:rPr lang="en-US" spc="300" dirty="0" smtClean="0"/>
              <a:t> </a:t>
            </a:r>
            <a:r>
              <a:rPr lang="en-US" spc="300" dirty="0" err="1" smtClean="0"/>
              <a:t>digunakan</a:t>
            </a:r>
            <a:r>
              <a:rPr lang="en-US" spc="300" dirty="0" smtClean="0"/>
              <a:t> </a:t>
            </a:r>
            <a:r>
              <a:rPr lang="en-US" spc="300" dirty="0" err="1" smtClean="0"/>
              <a:t>dalam</a:t>
            </a:r>
            <a:r>
              <a:rPr lang="en-US" spc="300" dirty="0" smtClean="0"/>
              <a:t> </a:t>
            </a:r>
            <a:r>
              <a:rPr lang="en-US" spc="300" dirty="0" err="1" smtClean="0"/>
              <a:t>tahun</a:t>
            </a:r>
            <a:r>
              <a:rPr lang="en-US" spc="300" dirty="0" smtClean="0"/>
              <a:t> </a:t>
            </a:r>
            <a:r>
              <a:rPr lang="en-US" spc="300" dirty="0" err="1" smtClean="0"/>
              <a:t>berjalan</a:t>
            </a:r>
            <a:r>
              <a:rPr lang="id-ID" spc="300" dirty="0" smtClean="0"/>
              <a:t>.</a:t>
            </a:r>
            <a:endParaRPr lang="id-ID" spc="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47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33" y="184560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it-IT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CUTI </a:t>
            </a:r>
            <a:r>
              <a:rPr lang="it-IT" sz="5400" b="1" dirty="0">
                <a:solidFill>
                  <a:srgbClr val="FFFF00"/>
                </a:solidFill>
                <a:latin typeface="Arial" charset="0"/>
                <a:ea typeface="SimSun" charset="0"/>
              </a:rPr>
              <a:t>DI LUAR TANGGUNGAN NEGARA</a:t>
            </a:r>
            <a:r>
              <a:rPr lang="id-ID" sz="5400" b="1" dirty="0">
                <a:solidFill>
                  <a:srgbClr val="FFFF00"/>
                </a:solidFill>
                <a:latin typeface="Arial" charset="0"/>
                <a:ea typeface="SimSun" charset="0"/>
              </a:rPr>
              <a:t> (1)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41918"/>
          </a:xfrm>
        </p:spPr>
        <p:txBody>
          <a:bodyPr>
            <a:normAutofit fontScale="55000" lnSpcReduction="20000"/>
          </a:bodyPr>
          <a:lstStyle/>
          <a:p>
            <a:pPr algn="just">
              <a:defRPr/>
            </a:pPr>
            <a:r>
              <a:rPr lang="id-ID" spc="70" dirty="0"/>
              <a:t>PNS yang telah bekerja paling singkat 5 (lima) tahun secara terus-menerus karena alasan pribadi dan </a:t>
            </a:r>
            <a:r>
              <a:rPr lang="it-IT" spc="70" dirty="0" err="1"/>
              <a:t>mendesak</a:t>
            </a:r>
            <a:r>
              <a:rPr lang="it-IT" spc="70" dirty="0"/>
              <a:t> </a:t>
            </a:r>
            <a:r>
              <a:rPr lang="it-IT" spc="70" dirty="0" err="1"/>
              <a:t>dapat</a:t>
            </a:r>
            <a:r>
              <a:rPr lang="it-IT" spc="70" dirty="0"/>
              <a:t> </a:t>
            </a:r>
            <a:r>
              <a:rPr lang="it-IT" spc="70" dirty="0" err="1"/>
              <a:t>diberikan</a:t>
            </a:r>
            <a:r>
              <a:rPr lang="it-IT" spc="70" dirty="0"/>
              <a:t> cuti di </a:t>
            </a:r>
            <a:r>
              <a:rPr lang="it-IT" spc="70" dirty="0" err="1"/>
              <a:t>luar</a:t>
            </a:r>
            <a:r>
              <a:rPr lang="it-IT" spc="70" dirty="0"/>
              <a:t> </a:t>
            </a:r>
            <a:r>
              <a:rPr lang="it-IT" spc="70" dirty="0" err="1"/>
              <a:t>tanggungan</a:t>
            </a:r>
            <a:r>
              <a:rPr lang="id-ID" spc="70" dirty="0"/>
              <a:t> negara.</a:t>
            </a:r>
          </a:p>
          <a:p>
            <a:pPr algn="just">
              <a:defRPr/>
            </a:pPr>
            <a:r>
              <a:rPr lang="it-IT" spc="70" dirty="0"/>
              <a:t>Cuti di </a:t>
            </a:r>
            <a:r>
              <a:rPr lang="it-IT" spc="70" dirty="0" err="1"/>
              <a:t>luar</a:t>
            </a:r>
            <a:r>
              <a:rPr lang="it-IT" spc="70" dirty="0"/>
              <a:t> </a:t>
            </a:r>
            <a:r>
              <a:rPr lang="it-IT" spc="70" dirty="0" err="1"/>
              <a:t>tanggungan</a:t>
            </a:r>
            <a:r>
              <a:rPr lang="it-IT" spc="70" dirty="0"/>
              <a:t> </a:t>
            </a:r>
            <a:r>
              <a:rPr lang="it-IT" spc="70" dirty="0" err="1"/>
              <a:t>negara</a:t>
            </a:r>
            <a:r>
              <a:rPr lang="it-IT" spc="70" dirty="0"/>
              <a:t> </a:t>
            </a:r>
            <a:r>
              <a:rPr lang="it-IT" spc="70" dirty="0" err="1"/>
              <a:t>dapat</a:t>
            </a:r>
            <a:r>
              <a:rPr lang="it-IT" spc="70" dirty="0"/>
              <a:t> </a:t>
            </a:r>
            <a:r>
              <a:rPr lang="it-IT" spc="70" dirty="0" err="1"/>
              <a:t>diberikan</a:t>
            </a:r>
            <a:r>
              <a:rPr lang="id-ID" spc="70" dirty="0"/>
              <a:t> untuk </a:t>
            </a:r>
            <a:r>
              <a:rPr lang="id-ID" i="1" spc="70" dirty="0">
                <a:solidFill>
                  <a:srgbClr val="FFFF00"/>
                </a:solidFill>
              </a:rPr>
              <a:t>paling lama 3 (tiga) tahun</a:t>
            </a:r>
            <a:r>
              <a:rPr lang="id-ID" spc="70" dirty="0"/>
              <a:t>.</a:t>
            </a:r>
          </a:p>
          <a:p>
            <a:pPr algn="just">
              <a:defRPr/>
            </a:pPr>
            <a:r>
              <a:rPr lang="it-IT" spc="70" dirty="0" err="1"/>
              <a:t>Jangka</a:t>
            </a:r>
            <a:r>
              <a:rPr lang="it-IT" spc="70" dirty="0"/>
              <a:t> </a:t>
            </a:r>
            <a:r>
              <a:rPr lang="it-IT" spc="70" dirty="0" err="1"/>
              <a:t>waktu</a:t>
            </a:r>
            <a:r>
              <a:rPr lang="it-IT" spc="70" dirty="0"/>
              <a:t> cuti di </a:t>
            </a:r>
            <a:r>
              <a:rPr lang="it-IT" spc="70" dirty="0" err="1"/>
              <a:t>luar</a:t>
            </a:r>
            <a:r>
              <a:rPr lang="it-IT" spc="70" dirty="0"/>
              <a:t> </a:t>
            </a:r>
            <a:r>
              <a:rPr lang="it-IT" spc="70" dirty="0" err="1"/>
              <a:t>tanggungan</a:t>
            </a:r>
            <a:r>
              <a:rPr lang="it-IT" spc="70" dirty="0"/>
              <a:t> </a:t>
            </a:r>
            <a:r>
              <a:rPr lang="it-IT" spc="70" dirty="0" err="1"/>
              <a:t>negara</a:t>
            </a:r>
            <a:r>
              <a:rPr lang="id-ID" spc="70" dirty="0"/>
              <a:t> dapat diperpanjang paling lama I (satu) tahun apabila ada alasan-alasan yang penting untuk memperpanjangnya.</a:t>
            </a:r>
          </a:p>
          <a:p>
            <a:pPr algn="just">
              <a:defRPr/>
            </a:pPr>
            <a:r>
              <a:rPr lang="it-IT" spc="70" dirty="0"/>
              <a:t>Cuti di </a:t>
            </a:r>
            <a:r>
              <a:rPr lang="it-IT" spc="70" dirty="0" err="1"/>
              <a:t>luar</a:t>
            </a:r>
            <a:r>
              <a:rPr lang="it-IT" spc="70" dirty="0"/>
              <a:t> </a:t>
            </a:r>
            <a:r>
              <a:rPr lang="it-IT" spc="70" dirty="0" err="1"/>
              <a:t>tanggungan</a:t>
            </a:r>
            <a:r>
              <a:rPr lang="it-IT" spc="70" dirty="0"/>
              <a:t> </a:t>
            </a:r>
            <a:r>
              <a:rPr lang="it-IT" spc="70" dirty="0" err="1"/>
              <a:t>negara</a:t>
            </a:r>
            <a:r>
              <a:rPr lang="it-IT" spc="70" dirty="0"/>
              <a:t> </a:t>
            </a:r>
            <a:r>
              <a:rPr lang="it-IT" spc="70" dirty="0" err="1"/>
              <a:t>mengakibatkan</a:t>
            </a:r>
            <a:r>
              <a:rPr lang="it-IT" spc="70" dirty="0"/>
              <a:t> PNS</a:t>
            </a:r>
            <a:r>
              <a:rPr lang="id-ID" spc="70" dirty="0"/>
              <a:t> yang bersangkutan diberhentikan dari Jabatannya.</a:t>
            </a:r>
          </a:p>
          <a:p>
            <a:pPr algn="just">
              <a:defRPr/>
            </a:pPr>
            <a:r>
              <a:rPr lang="id-ID" spc="70" dirty="0"/>
              <a:t>Jabatan yang menjadi lowong karena pemberian cuti di luar tanggungan negara harus diisi.</a:t>
            </a:r>
            <a:endParaRPr lang="sv-SE" altLang="id-ID" spc="7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487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33" y="184560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it-IT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CUTI </a:t>
            </a:r>
            <a:r>
              <a:rPr lang="it-IT" sz="5400" b="1" dirty="0">
                <a:solidFill>
                  <a:srgbClr val="FFFF00"/>
                </a:solidFill>
                <a:latin typeface="Arial" charset="0"/>
                <a:ea typeface="SimSun" charset="0"/>
              </a:rPr>
              <a:t>DI LUAR TANGGUNGAN NEGARA</a:t>
            </a:r>
            <a:r>
              <a:rPr lang="id-ID" sz="5400" b="1" dirty="0">
                <a:solidFill>
                  <a:srgbClr val="FFFF00"/>
                </a:solidFill>
                <a:latin typeface="Arial" charset="0"/>
                <a:ea typeface="SimSun" charset="0"/>
              </a:rPr>
              <a:t> </a:t>
            </a:r>
            <a:r>
              <a:rPr lang="id-ID" sz="5400" b="1" dirty="0" smtClean="0">
                <a:solidFill>
                  <a:srgbClr val="FFFF00"/>
                </a:solidFill>
                <a:latin typeface="Arial" charset="0"/>
                <a:ea typeface="SimSun" charset="0"/>
              </a:rPr>
              <a:t>(2)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41918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it-IT" spc="60" dirty="0" err="1">
                <a:latin typeface="Arial" charset="0"/>
                <a:ea typeface="SimSun" charset="0"/>
              </a:rPr>
              <a:t>Untuk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mendapatkan</a:t>
            </a:r>
            <a:r>
              <a:rPr lang="it-IT" spc="60" dirty="0">
                <a:latin typeface="Arial" charset="0"/>
                <a:ea typeface="SimSun" charset="0"/>
              </a:rPr>
              <a:t> cuti di </a:t>
            </a:r>
            <a:r>
              <a:rPr lang="it-IT" spc="60" dirty="0" err="1">
                <a:latin typeface="Arial" charset="0"/>
                <a:ea typeface="SimSun" charset="0"/>
              </a:rPr>
              <a:t>luar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tanggungan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negara</a:t>
            </a:r>
            <a:r>
              <a:rPr lang="it-IT" spc="60" dirty="0">
                <a:latin typeface="Arial" charset="0"/>
                <a:ea typeface="SimSun" charset="0"/>
              </a:rPr>
              <a:t>,</a:t>
            </a:r>
            <a:r>
              <a:rPr lang="id-ID" spc="60" dirty="0">
                <a:latin typeface="Arial" charset="0"/>
                <a:ea typeface="SimSun" charset="0"/>
              </a:rPr>
              <a:t> PNS yang bersangkutan mengajukan permintaan </a:t>
            </a:r>
            <a:r>
              <a:rPr lang="es-ES" spc="60" dirty="0">
                <a:latin typeface="Arial" charset="0"/>
                <a:ea typeface="SimSun" charset="0"/>
              </a:rPr>
              <a:t>secara </a:t>
            </a:r>
            <a:r>
              <a:rPr lang="es-ES" spc="60" dirty="0" err="1">
                <a:latin typeface="Arial" charset="0"/>
                <a:ea typeface="SimSun" charset="0"/>
              </a:rPr>
              <a:t>tertulis</a:t>
            </a:r>
            <a:r>
              <a:rPr lang="es-ES" spc="60" dirty="0">
                <a:latin typeface="Arial" charset="0"/>
                <a:ea typeface="SimSun" charset="0"/>
              </a:rPr>
              <a:t> </a:t>
            </a:r>
            <a:r>
              <a:rPr lang="es-ES" spc="60" dirty="0" err="1">
                <a:latin typeface="Arial" charset="0"/>
                <a:ea typeface="SimSun" charset="0"/>
              </a:rPr>
              <a:t>kepada</a:t>
            </a:r>
            <a:r>
              <a:rPr lang="es-ES" spc="60" dirty="0">
                <a:latin typeface="Arial" charset="0"/>
                <a:ea typeface="SimSun" charset="0"/>
              </a:rPr>
              <a:t> PPK </a:t>
            </a:r>
            <a:r>
              <a:rPr lang="es-ES" spc="60" dirty="0" err="1">
                <a:latin typeface="Arial" charset="0"/>
                <a:ea typeface="SimSun" charset="0"/>
              </a:rPr>
              <a:t>disertai</a:t>
            </a:r>
            <a:r>
              <a:rPr lang="es-ES" spc="60" dirty="0">
                <a:latin typeface="Arial" charset="0"/>
                <a:ea typeface="SimSun" charset="0"/>
              </a:rPr>
              <a:t> </a:t>
            </a:r>
            <a:r>
              <a:rPr lang="es-ES" spc="60" dirty="0" err="1">
                <a:latin typeface="Arial" charset="0"/>
                <a:ea typeface="SimSun" charset="0"/>
              </a:rPr>
              <a:t>dengan</a:t>
            </a:r>
            <a:r>
              <a:rPr lang="es-ES" spc="60" dirty="0">
                <a:latin typeface="Arial" charset="0"/>
                <a:ea typeface="SimSun" charset="0"/>
              </a:rPr>
              <a:t> </a:t>
            </a:r>
            <a:r>
              <a:rPr lang="es-ES" spc="60" dirty="0" err="1">
                <a:latin typeface="Arial" charset="0"/>
                <a:ea typeface="SimSun" charset="0"/>
              </a:rPr>
              <a:t>alasan</a:t>
            </a:r>
            <a:r>
              <a:rPr lang="es-ES" spc="60" dirty="0">
                <a:latin typeface="Arial" charset="0"/>
                <a:ea typeface="SimSun" charset="0"/>
              </a:rPr>
              <a:t>.</a:t>
            </a:r>
          </a:p>
          <a:p>
            <a:pPr algn="just"/>
            <a:r>
              <a:rPr lang="it-IT" spc="60" dirty="0">
                <a:latin typeface="Arial" charset="0"/>
                <a:ea typeface="SimSun" charset="0"/>
              </a:rPr>
              <a:t>Cuti di </a:t>
            </a:r>
            <a:r>
              <a:rPr lang="it-IT" spc="60" dirty="0" err="1">
                <a:latin typeface="Arial" charset="0"/>
                <a:ea typeface="SimSun" charset="0"/>
              </a:rPr>
              <a:t>luar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tanggungan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negara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hanya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dapat</a:t>
            </a:r>
            <a:r>
              <a:rPr lang="id-ID" spc="60" dirty="0">
                <a:latin typeface="Arial" charset="0"/>
                <a:ea typeface="SimSun" charset="0"/>
              </a:rPr>
              <a:t> diberikan dengan surat keputusan PPK setelah </a:t>
            </a:r>
            <a:r>
              <a:rPr lang="fi-FI" spc="60" dirty="0" err="1">
                <a:latin typeface="Arial" charset="0"/>
                <a:ea typeface="SimSun" charset="0"/>
              </a:rPr>
              <a:t>mendapat</a:t>
            </a:r>
            <a:r>
              <a:rPr lang="fi-FI" spc="60" dirty="0">
                <a:latin typeface="Arial" charset="0"/>
                <a:ea typeface="SimSun" charset="0"/>
              </a:rPr>
              <a:t> </a:t>
            </a:r>
            <a:r>
              <a:rPr lang="fi-FI" spc="60" dirty="0" err="1">
                <a:latin typeface="Arial" charset="0"/>
                <a:ea typeface="SimSun" charset="0"/>
              </a:rPr>
              <a:t>persetujuan</a:t>
            </a:r>
            <a:r>
              <a:rPr lang="fi-FI" spc="60" dirty="0">
                <a:latin typeface="Arial" charset="0"/>
                <a:ea typeface="SimSun" charset="0"/>
              </a:rPr>
              <a:t> dari </a:t>
            </a:r>
            <a:r>
              <a:rPr lang="fi-FI" spc="60" dirty="0" err="1">
                <a:latin typeface="Arial" charset="0"/>
                <a:ea typeface="SimSun" charset="0"/>
              </a:rPr>
              <a:t>Kepala</a:t>
            </a:r>
            <a:r>
              <a:rPr lang="fi-FI" spc="60" dirty="0">
                <a:latin typeface="Arial" charset="0"/>
                <a:ea typeface="SimSun" charset="0"/>
              </a:rPr>
              <a:t> BKN.</a:t>
            </a:r>
            <a:endParaRPr lang="id-ID" spc="60" dirty="0">
              <a:latin typeface="Arial" charset="0"/>
              <a:ea typeface="SimSun" charset="0"/>
            </a:endParaRPr>
          </a:p>
          <a:p>
            <a:pPr algn="just"/>
            <a:r>
              <a:rPr lang="sv-SE" spc="60" dirty="0">
                <a:latin typeface="Arial" charset="0"/>
                <a:ea typeface="SimSun" charset="0"/>
              </a:rPr>
              <a:t>PPK </a:t>
            </a:r>
            <a:r>
              <a:rPr lang="sv-SE" spc="60" dirty="0" err="1">
                <a:latin typeface="Arial" charset="0"/>
                <a:ea typeface="SimSun" charset="0"/>
              </a:rPr>
              <a:t>tidak</a:t>
            </a:r>
            <a:r>
              <a:rPr lang="sv-SE" spc="60" dirty="0">
                <a:latin typeface="Arial" charset="0"/>
                <a:ea typeface="SimSun" charset="0"/>
              </a:rPr>
              <a:t> </a:t>
            </a:r>
            <a:r>
              <a:rPr lang="sv-SE" spc="60" dirty="0" err="1">
                <a:latin typeface="Arial" charset="0"/>
                <a:ea typeface="SimSun" charset="0"/>
              </a:rPr>
              <a:t>dapat</a:t>
            </a:r>
            <a:r>
              <a:rPr lang="id-ID" spc="60" dirty="0">
                <a:latin typeface="Arial" charset="0"/>
                <a:ea typeface="SimSun" charset="0"/>
              </a:rPr>
              <a:t> mendelegasikan kewenangan pemberian cuti di luar tanggungan negara.</a:t>
            </a:r>
          </a:p>
          <a:p>
            <a:pPr algn="just"/>
            <a:r>
              <a:rPr lang="it-IT" spc="60" dirty="0" err="1">
                <a:latin typeface="Arial" charset="0"/>
                <a:ea typeface="SimSun" charset="0"/>
              </a:rPr>
              <a:t>Permohonan</a:t>
            </a:r>
            <a:r>
              <a:rPr lang="it-IT" spc="60" dirty="0">
                <a:latin typeface="Arial" charset="0"/>
                <a:ea typeface="SimSun" charset="0"/>
              </a:rPr>
              <a:t> cuti di </a:t>
            </a:r>
            <a:r>
              <a:rPr lang="it-IT" spc="60" dirty="0" err="1">
                <a:latin typeface="Arial" charset="0"/>
                <a:ea typeface="SimSun" charset="0"/>
              </a:rPr>
              <a:t>luar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tanggungan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negara</a:t>
            </a:r>
            <a:r>
              <a:rPr lang="id-ID" spc="60" dirty="0">
                <a:latin typeface="Arial" charset="0"/>
                <a:ea typeface="SimSun" charset="0"/>
              </a:rPr>
              <a:t> dapat ditolak.</a:t>
            </a:r>
          </a:p>
          <a:p>
            <a:pPr algn="just"/>
            <a:r>
              <a:rPr lang="it-IT" spc="60" dirty="0" err="1">
                <a:latin typeface="Arial" charset="0"/>
                <a:ea typeface="SimSun" charset="0"/>
              </a:rPr>
              <a:t>Selama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menjalankan</a:t>
            </a:r>
            <a:r>
              <a:rPr lang="it-IT" spc="60" dirty="0">
                <a:latin typeface="Arial" charset="0"/>
                <a:ea typeface="SimSun" charset="0"/>
              </a:rPr>
              <a:t> cuti di </a:t>
            </a:r>
            <a:r>
              <a:rPr lang="it-IT" spc="60" dirty="0" err="1">
                <a:latin typeface="Arial" charset="0"/>
                <a:ea typeface="SimSun" charset="0"/>
              </a:rPr>
              <a:t>luar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tanggungan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negara</a:t>
            </a:r>
            <a:r>
              <a:rPr lang="it-IT" spc="60" dirty="0">
                <a:latin typeface="Arial" charset="0"/>
                <a:ea typeface="SimSun" charset="0"/>
              </a:rPr>
              <a:t>,</a:t>
            </a:r>
            <a:r>
              <a:rPr lang="id-ID" spc="60" dirty="0">
                <a:latin typeface="Arial" charset="0"/>
                <a:ea typeface="SimSun" charset="0"/>
              </a:rPr>
              <a:t> PNS yang bersangkutan tidak menerima penghasilan PNS.</a:t>
            </a:r>
          </a:p>
          <a:p>
            <a:pPr algn="just"/>
            <a:r>
              <a:rPr lang="it-IT" spc="60" dirty="0" err="1">
                <a:latin typeface="Arial" charset="0"/>
                <a:ea typeface="SimSun" charset="0"/>
              </a:rPr>
              <a:t>Selama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menjalankan</a:t>
            </a:r>
            <a:r>
              <a:rPr lang="it-IT" spc="60" dirty="0">
                <a:latin typeface="Arial" charset="0"/>
                <a:ea typeface="SimSun" charset="0"/>
              </a:rPr>
              <a:t> cuti di </a:t>
            </a:r>
            <a:r>
              <a:rPr lang="it-IT" spc="60" dirty="0" err="1">
                <a:latin typeface="Arial" charset="0"/>
                <a:ea typeface="SimSun" charset="0"/>
              </a:rPr>
              <a:t>luar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tanggungan</a:t>
            </a:r>
            <a:r>
              <a:rPr lang="it-IT" spc="60" dirty="0">
                <a:latin typeface="Arial" charset="0"/>
                <a:ea typeface="SimSun" charset="0"/>
              </a:rPr>
              <a:t> </a:t>
            </a:r>
            <a:r>
              <a:rPr lang="it-IT" spc="60" dirty="0" err="1">
                <a:latin typeface="Arial" charset="0"/>
                <a:ea typeface="SimSun" charset="0"/>
              </a:rPr>
              <a:t>negara</a:t>
            </a:r>
            <a:r>
              <a:rPr lang="id-ID" spc="60" dirty="0">
                <a:latin typeface="Arial" charset="0"/>
                <a:ea typeface="SimSun" charset="0"/>
              </a:rPr>
              <a:t> tidak diperhitungkan sebagai masa kerja PNS.</a:t>
            </a:r>
            <a:endParaRPr lang="fi-FI" spc="60" dirty="0">
              <a:latin typeface="Arial" charset="0"/>
              <a:ea typeface="SimSu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697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75185"/>
            <a:ext cx="8229600" cy="4941918"/>
          </a:xfrm>
        </p:spPr>
        <p:txBody>
          <a:bodyPr>
            <a:noAutofit/>
          </a:bodyPr>
          <a:lstStyle/>
          <a:p>
            <a:pPr algn="just"/>
            <a:r>
              <a:rPr lang="en-US" sz="2400" spc="300" dirty="0" smtClean="0">
                <a:latin typeface="Arial" charset="0"/>
                <a:ea typeface="SimSun" charset="0"/>
              </a:rPr>
              <a:t>PNS yang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telah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selesai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menjalankan</a:t>
            </a:r>
            <a:r>
              <a:rPr lang="en-US" sz="2400" spc="300" dirty="0" smtClean="0">
                <a:latin typeface="Arial" charset="0"/>
                <a:ea typeface="SimSun" charset="0"/>
              </a:rPr>
              <a:t> CLTN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wajib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melaporkan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diri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secara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tertulis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kepada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instansi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induknya</a:t>
            </a:r>
            <a:r>
              <a:rPr lang="en-US" sz="2400" spc="300" dirty="0" smtClean="0">
                <a:latin typeface="Arial" charset="0"/>
                <a:ea typeface="SimSun" charset="0"/>
              </a:rPr>
              <a:t> paling lama 1 (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satu</a:t>
            </a:r>
            <a:r>
              <a:rPr lang="en-US" sz="2400" spc="300" dirty="0" smtClean="0">
                <a:latin typeface="Arial" charset="0"/>
                <a:ea typeface="SimSun" charset="0"/>
              </a:rPr>
              <a:t>)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bulan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setelah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selesai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menjalankan</a:t>
            </a:r>
            <a:r>
              <a:rPr lang="en-US" sz="2400" spc="300" dirty="0" smtClean="0">
                <a:latin typeface="Arial" charset="0"/>
                <a:ea typeface="SimSun" charset="0"/>
              </a:rPr>
              <a:t> CLTN</a:t>
            </a:r>
            <a:endParaRPr lang="id-ID" sz="2400" spc="300" dirty="0">
              <a:latin typeface="Arial" charset="0"/>
              <a:ea typeface="SimSun" charset="0"/>
            </a:endParaRPr>
          </a:p>
          <a:p>
            <a:pPr algn="just"/>
            <a:r>
              <a:rPr lang="en-US" sz="2400" spc="300" dirty="0" smtClean="0">
                <a:latin typeface="Arial" charset="0"/>
                <a:ea typeface="SimSun" charset="0"/>
              </a:rPr>
              <a:t>PPK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dalam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jangka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waktu</a:t>
            </a:r>
            <a:r>
              <a:rPr lang="en-US" sz="2400" spc="300" dirty="0" smtClean="0">
                <a:latin typeface="Arial" charset="0"/>
                <a:ea typeface="SimSun" charset="0"/>
              </a:rPr>
              <a:t> paling lama 1 (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satu</a:t>
            </a:r>
            <a:r>
              <a:rPr lang="en-US" sz="2400" spc="300" dirty="0" smtClean="0">
                <a:latin typeface="Arial" charset="0"/>
                <a:ea typeface="SimSun" charset="0"/>
              </a:rPr>
              <a:t>)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bulan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menerima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laporan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wajib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mengusulkan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persetujuan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dan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pengaktifan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kembali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kepada</a:t>
            </a:r>
            <a:r>
              <a:rPr lang="en-US" sz="2400" spc="300" dirty="0" smtClean="0">
                <a:latin typeface="Arial" charset="0"/>
                <a:ea typeface="SimSun" charset="0"/>
              </a:rPr>
              <a:t> 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Kepala</a:t>
            </a:r>
            <a:r>
              <a:rPr lang="en-US" sz="2400" spc="300" dirty="0" smtClean="0">
                <a:latin typeface="Arial" charset="0"/>
                <a:ea typeface="SimSun" charset="0"/>
              </a:rPr>
              <a:t> BKN/</a:t>
            </a:r>
            <a:r>
              <a:rPr lang="en-US" sz="2400" spc="300" dirty="0" err="1" smtClean="0">
                <a:latin typeface="Arial" charset="0"/>
                <a:ea typeface="SimSun" charset="0"/>
              </a:rPr>
              <a:t>Kepala</a:t>
            </a:r>
            <a:r>
              <a:rPr lang="en-US" sz="2400" spc="300" dirty="0" smtClean="0">
                <a:latin typeface="Arial" charset="0"/>
                <a:ea typeface="SimSun" charset="0"/>
              </a:rPr>
              <a:t> Kantor Regional</a:t>
            </a:r>
            <a:endParaRPr lang="id-ID" sz="2400" spc="300" dirty="0">
              <a:latin typeface="Arial" charset="0"/>
              <a:ea typeface="SimSu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787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Subtitle 5"/>
          <p:cNvSpPr>
            <a:spLocks noGrp="1"/>
          </p:cNvSpPr>
          <p:nvPr>
            <p:ph idx="1"/>
          </p:nvPr>
        </p:nvSpPr>
        <p:spPr>
          <a:xfrm>
            <a:off x="457200" y="188895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dirty="0" smtClean="0"/>
          </a:p>
          <a:p>
            <a:pPr algn="l"/>
            <a:r>
              <a:rPr lang="en-US" sz="5600" dirty="0" smtClean="0"/>
              <a:t>PNS yang </a:t>
            </a:r>
            <a:r>
              <a:rPr lang="en-US" sz="5600" dirty="0" err="1" smtClean="0"/>
              <a:t>sedang</a:t>
            </a:r>
            <a:r>
              <a:rPr lang="en-US" sz="5600" dirty="0" smtClean="0"/>
              <a:t> </a:t>
            </a:r>
            <a:r>
              <a:rPr lang="en-US" sz="5600" dirty="0" err="1" smtClean="0"/>
              <a:t>menggunakan</a:t>
            </a:r>
            <a:r>
              <a:rPr lang="en-US" sz="5600" dirty="0" smtClean="0"/>
              <a:t> </a:t>
            </a:r>
            <a:r>
              <a:rPr lang="en-US" sz="5600" dirty="0" err="1" smtClean="0"/>
              <a:t>hak</a:t>
            </a:r>
            <a:r>
              <a:rPr lang="en-US" sz="5600" dirty="0" smtClean="0"/>
              <a:t> </a:t>
            </a:r>
            <a:r>
              <a:rPr lang="en-US" sz="5600" dirty="0" err="1" smtClean="0"/>
              <a:t>atas</a:t>
            </a:r>
            <a:r>
              <a:rPr lang="en-US" sz="5600" dirty="0" smtClean="0"/>
              <a:t>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tahunan</a:t>
            </a:r>
            <a:r>
              <a:rPr lang="en-US" sz="5600" dirty="0" smtClean="0"/>
              <a:t>,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besar</a:t>
            </a:r>
            <a:r>
              <a:rPr lang="en-US" sz="5600" dirty="0" smtClean="0"/>
              <a:t>, CAP </a:t>
            </a:r>
            <a:r>
              <a:rPr lang="en-US" sz="5600" dirty="0" err="1" smtClean="0"/>
              <a:t>dan</a:t>
            </a:r>
            <a:r>
              <a:rPr lang="en-US" sz="5600" dirty="0" smtClean="0"/>
              <a:t>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bersama</a:t>
            </a:r>
            <a:r>
              <a:rPr lang="en-US" sz="5600" dirty="0" smtClean="0"/>
              <a:t> </a:t>
            </a:r>
            <a:r>
              <a:rPr lang="en-US" sz="5600" dirty="0" err="1" smtClean="0"/>
              <a:t>dapat</a:t>
            </a:r>
            <a:r>
              <a:rPr lang="en-US" sz="5600" dirty="0" smtClean="0"/>
              <a:t> </a:t>
            </a:r>
            <a:r>
              <a:rPr lang="en-US" sz="5600" dirty="0" err="1" smtClean="0"/>
              <a:t>dipanggil</a:t>
            </a:r>
            <a:r>
              <a:rPr lang="en-US" sz="5600" dirty="0" smtClean="0"/>
              <a:t> </a:t>
            </a:r>
            <a:r>
              <a:rPr lang="en-US" sz="5600" dirty="0" err="1" smtClean="0"/>
              <a:t>kembali</a:t>
            </a:r>
            <a:r>
              <a:rPr lang="en-US" sz="5600" dirty="0" smtClean="0"/>
              <a:t> </a:t>
            </a:r>
            <a:r>
              <a:rPr lang="en-US" sz="5600" dirty="0" err="1" smtClean="0"/>
              <a:t>bekerja</a:t>
            </a:r>
            <a:r>
              <a:rPr lang="en-US" sz="5600" dirty="0" smtClean="0"/>
              <a:t> </a:t>
            </a:r>
            <a:r>
              <a:rPr lang="en-US" sz="5600" dirty="0" err="1" smtClean="0"/>
              <a:t>apabila</a:t>
            </a:r>
            <a:r>
              <a:rPr lang="en-US" sz="5600" dirty="0" smtClean="0"/>
              <a:t> </a:t>
            </a:r>
            <a:r>
              <a:rPr lang="en-US" sz="5600" dirty="0" err="1" smtClean="0"/>
              <a:t>ada</a:t>
            </a:r>
            <a:r>
              <a:rPr lang="en-US" sz="5600" dirty="0" smtClean="0"/>
              <a:t> </a:t>
            </a:r>
            <a:r>
              <a:rPr lang="en-US" sz="5600" dirty="0" err="1" smtClean="0"/>
              <a:t>kepentingan</a:t>
            </a:r>
            <a:r>
              <a:rPr lang="en-US" sz="5600" dirty="0" smtClean="0"/>
              <a:t> yang </a:t>
            </a:r>
            <a:r>
              <a:rPr lang="en-US" sz="5600" dirty="0" err="1" smtClean="0"/>
              <a:t>mendesak</a:t>
            </a:r>
            <a:r>
              <a:rPr lang="en-US" sz="5600" dirty="0" smtClean="0"/>
              <a:t> </a:t>
            </a:r>
            <a:r>
              <a:rPr lang="en-US" sz="5600" dirty="0" err="1" smtClean="0"/>
              <a:t>dan</a:t>
            </a:r>
            <a:r>
              <a:rPr lang="en-US" sz="5600" dirty="0" smtClean="0"/>
              <a:t> </a:t>
            </a:r>
            <a:r>
              <a:rPr lang="en-US" sz="5600" dirty="0" err="1" smtClean="0"/>
              <a:t>jangka</a:t>
            </a:r>
            <a:r>
              <a:rPr lang="en-US" sz="5600" dirty="0" smtClean="0"/>
              <a:t> </a:t>
            </a:r>
            <a:r>
              <a:rPr lang="en-US" sz="5600" dirty="0" err="1" smtClean="0"/>
              <a:t>waktu</a:t>
            </a:r>
            <a:r>
              <a:rPr lang="en-US" sz="5600" dirty="0" smtClean="0"/>
              <a:t> </a:t>
            </a:r>
            <a:r>
              <a:rPr lang="en-US" sz="5600" dirty="0" err="1" smtClean="0"/>
              <a:t>cuti</a:t>
            </a:r>
            <a:r>
              <a:rPr lang="en-US" sz="5600" dirty="0" smtClean="0"/>
              <a:t> yang </a:t>
            </a:r>
            <a:r>
              <a:rPr lang="en-US" sz="5600" dirty="0" err="1" smtClean="0"/>
              <a:t>belum</a:t>
            </a:r>
            <a:r>
              <a:rPr lang="en-US" sz="5600" dirty="0" smtClean="0"/>
              <a:t> </a:t>
            </a:r>
            <a:r>
              <a:rPr lang="en-US" sz="5600" dirty="0" err="1" smtClean="0"/>
              <a:t>dijalankan</a:t>
            </a:r>
            <a:r>
              <a:rPr lang="en-US" sz="5600" dirty="0" smtClean="0"/>
              <a:t> </a:t>
            </a:r>
            <a:r>
              <a:rPr lang="en-US" sz="5600" dirty="0" err="1" smtClean="0"/>
              <a:t>tetap</a:t>
            </a:r>
            <a:r>
              <a:rPr lang="en-US" sz="5600" dirty="0" smtClean="0"/>
              <a:t> </a:t>
            </a:r>
            <a:r>
              <a:rPr lang="en-US" sz="5600" dirty="0" err="1" smtClean="0"/>
              <a:t>menjadi</a:t>
            </a:r>
            <a:r>
              <a:rPr lang="en-US" sz="5600" dirty="0" smtClean="0"/>
              <a:t> </a:t>
            </a:r>
            <a:r>
              <a:rPr lang="en-US" sz="5600" dirty="0" err="1" smtClean="0"/>
              <a:t>hak</a:t>
            </a:r>
            <a:r>
              <a:rPr lang="en-US" sz="5600" dirty="0" smtClean="0"/>
              <a:t> PNS yang </a:t>
            </a:r>
            <a:r>
              <a:rPr lang="en-US" sz="5600" dirty="0" err="1" smtClean="0"/>
              <a:t>bersangkutan</a:t>
            </a:r>
            <a:r>
              <a:rPr lang="en-US" sz="5600" dirty="0" smtClean="0"/>
              <a:t>.</a:t>
            </a:r>
          </a:p>
          <a:p>
            <a:pPr algn="just"/>
            <a:r>
              <a:rPr lang="en-US" sz="5600" dirty="0" err="1" smtClean="0"/>
              <a:t>Hak</a:t>
            </a:r>
            <a:r>
              <a:rPr lang="en-US" sz="5600" dirty="0" smtClean="0"/>
              <a:t> </a:t>
            </a:r>
            <a:r>
              <a:rPr lang="en-US" sz="5600" dirty="0" err="1" smtClean="0"/>
              <a:t>atas</a:t>
            </a:r>
            <a:r>
              <a:rPr lang="en-US" sz="5600" dirty="0" smtClean="0"/>
              <a:t>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tahunan</a:t>
            </a:r>
            <a:r>
              <a:rPr lang="en-US" sz="5600" dirty="0" smtClean="0"/>
              <a:t>,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besar</a:t>
            </a:r>
            <a:r>
              <a:rPr lang="en-US" sz="5600" dirty="0" smtClean="0"/>
              <a:t>,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sakit</a:t>
            </a:r>
            <a:r>
              <a:rPr lang="en-US" sz="5600" dirty="0" smtClean="0"/>
              <a:t>,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melahirkan</a:t>
            </a:r>
            <a:r>
              <a:rPr lang="en-US" sz="5600" dirty="0" smtClean="0"/>
              <a:t> </a:t>
            </a:r>
            <a:r>
              <a:rPr lang="en-US" sz="5600" dirty="0" err="1" smtClean="0"/>
              <a:t>dan</a:t>
            </a:r>
            <a:r>
              <a:rPr lang="en-US" sz="5600" dirty="0" smtClean="0"/>
              <a:t> CAP yang </a:t>
            </a:r>
            <a:r>
              <a:rPr lang="en-US" sz="5600" dirty="0" err="1" smtClean="0"/>
              <a:t>akan</a:t>
            </a:r>
            <a:r>
              <a:rPr lang="en-US" sz="5600" dirty="0" smtClean="0"/>
              <a:t> </a:t>
            </a:r>
            <a:r>
              <a:rPr lang="en-US" sz="5600" dirty="0" err="1" smtClean="0"/>
              <a:t>dijalankan</a:t>
            </a:r>
            <a:r>
              <a:rPr lang="en-US" sz="5600" dirty="0" smtClean="0"/>
              <a:t> </a:t>
            </a:r>
            <a:r>
              <a:rPr lang="en-US" sz="5600" dirty="0" err="1" smtClean="0"/>
              <a:t>di</a:t>
            </a:r>
            <a:r>
              <a:rPr lang="en-US" sz="5600" dirty="0" smtClean="0"/>
              <a:t>   </a:t>
            </a:r>
            <a:r>
              <a:rPr lang="en-US" sz="5600" dirty="0" err="1" smtClean="0"/>
              <a:t>luar</a:t>
            </a:r>
            <a:r>
              <a:rPr lang="en-US" sz="5600" dirty="0" smtClean="0"/>
              <a:t> </a:t>
            </a:r>
            <a:r>
              <a:rPr lang="en-US" sz="5600" dirty="0" err="1" smtClean="0"/>
              <a:t>negeri</a:t>
            </a:r>
            <a:r>
              <a:rPr lang="en-US" sz="5600" dirty="0" smtClean="0"/>
              <a:t> </a:t>
            </a:r>
            <a:r>
              <a:rPr lang="en-US" sz="5600" dirty="0" err="1" smtClean="0"/>
              <a:t>hanya</a:t>
            </a:r>
            <a:r>
              <a:rPr lang="en-US" sz="5600" dirty="0" smtClean="0"/>
              <a:t> </a:t>
            </a:r>
            <a:r>
              <a:rPr lang="en-US" sz="5600" dirty="0" err="1" smtClean="0"/>
              <a:t>dapat</a:t>
            </a:r>
            <a:r>
              <a:rPr lang="en-US" sz="5600" dirty="0" smtClean="0"/>
              <a:t> </a:t>
            </a:r>
            <a:r>
              <a:rPr lang="en-US" sz="5600" dirty="0" err="1" smtClean="0"/>
              <a:t>diberikan</a:t>
            </a:r>
            <a:r>
              <a:rPr lang="en-US" sz="5600" dirty="0" smtClean="0"/>
              <a:t> </a:t>
            </a:r>
            <a:r>
              <a:rPr lang="en-US" sz="5600" dirty="0" err="1" smtClean="0"/>
              <a:t>oleh</a:t>
            </a:r>
            <a:r>
              <a:rPr lang="en-US" sz="5600" dirty="0" smtClean="0"/>
              <a:t> PPK.</a:t>
            </a:r>
          </a:p>
          <a:p>
            <a:pPr algn="just"/>
            <a:r>
              <a:rPr lang="en-US" sz="5600" dirty="0" err="1" smtClean="0"/>
              <a:t>Dalam</a:t>
            </a:r>
            <a:r>
              <a:rPr lang="en-US" sz="5600" dirty="0" smtClean="0"/>
              <a:t> </a:t>
            </a:r>
            <a:r>
              <a:rPr lang="en-US" sz="5600" dirty="0" err="1" smtClean="0"/>
              <a:t>hal</a:t>
            </a:r>
            <a:r>
              <a:rPr lang="en-US" sz="5600" dirty="0" smtClean="0"/>
              <a:t> yang </a:t>
            </a:r>
            <a:r>
              <a:rPr lang="en-US" sz="5600" dirty="0" err="1" smtClean="0"/>
              <a:t>mendesak</a:t>
            </a:r>
            <a:r>
              <a:rPr lang="en-US" sz="5600" dirty="0" smtClean="0"/>
              <a:t> </a:t>
            </a:r>
            <a:r>
              <a:rPr lang="en-US" sz="5600" dirty="0" err="1" smtClean="0"/>
              <a:t>terhadap</a:t>
            </a:r>
            <a:r>
              <a:rPr lang="en-US" sz="5600" dirty="0" smtClean="0"/>
              <a:t> </a:t>
            </a:r>
            <a:r>
              <a:rPr lang="en-US" sz="5600" dirty="0" err="1" smtClean="0"/>
              <a:t>hak</a:t>
            </a:r>
            <a:r>
              <a:rPr lang="en-US" sz="5600" dirty="0" smtClean="0"/>
              <a:t>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di</a:t>
            </a:r>
            <a:r>
              <a:rPr lang="en-US" sz="5600" dirty="0" smtClean="0"/>
              <a:t> </a:t>
            </a:r>
            <a:r>
              <a:rPr lang="en-US" sz="5600" dirty="0" err="1" smtClean="0"/>
              <a:t>atas</a:t>
            </a:r>
            <a:r>
              <a:rPr lang="en-US" sz="5600" dirty="0" smtClean="0"/>
              <a:t>, </a:t>
            </a:r>
            <a:r>
              <a:rPr lang="en-US" sz="5600" dirty="0" err="1" smtClean="0"/>
              <a:t>sehingga</a:t>
            </a:r>
            <a:r>
              <a:rPr lang="en-US" sz="5600" dirty="0" smtClean="0"/>
              <a:t> PNS </a:t>
            </a:r>
            <a:r>
              <a:rPr lang="en-US" sz="5600" dirty="0" err="1" smtClean="0"/>
              <a:t>tidak</a:t>
            </a:r>
            <a:r>
              <a:rPr lang="en-US" sz="5600" dirty="0" smtClean="0"/>
              <a:t> </a:t>
            </a:r>
            <a:r>
              <a:rPr lang="en-US" sz="5600" dirty="0" err="1" smtClean="0"/>
              <a:t>dapat</a:t>
            </a:r>
            <a:r>
              <a:rPr lang="en-US" sz="5600" dirty="0" smtClean="0"/>
              <a:t> </a:t>
            </a:r>
            <a:r>
              <a:rPr lang="en-US" sz="5600" dirty="0" err="1" smtClean="0"/>
              <a:t>menunggu</a:t>
            </a:r>
            <a:r>
              <a:rPr lang="en-US" sz="5600" dirty="0" smtClean="0"/>
              <a:t> </a:t>
            </a:r>
            <a:r>
              <a:rPr lang="en-US" sz="5600" dirty="0" err="1" smtClean="0"/>
              <a:t>keputusan</a:t>
            </a:r>
            <a:r>
              <a:rPr lang="en-US" sz="5600" dirty="0" smtClean="0"/>
              <a:t> </a:t>
            </a:r>
            <a:r>
              <a:rPr lang="en-US" sz="5600" dirty="0" err="1" smtClean="0"/>
              <a:t>dari</a:t>
            </a:r>
            <a:r>
              <a:rPr lang="en-US" sz="5600" dirty="0" smtClean="0"/>
              <a:t> PPK, </a:t>
            </a:r>
            <a:r>
              <a:rPr lang="en-US" sz="5600" dirty="0" err="1" smtClean="0"/>
              <a:t>pejabat</a:t>
            </a:r>
            <a:r>
              <a:rPr lang="en-US" sz="5600" dirty="0" smtClean="0"/>
              <a:t> </a:t>
            </a:r>
            <a:r>
              <a:rPr lang="en-US" sz="5600" dirty="0" err="1" smtClean="0"/>
              <a:t>tertinggi</a:t>
            </a:r>
            <a:r>
              <a:rPr lang="en-US" sz="5600" dirty="0" smtClean="0"/>
              <a:t> </a:t>
            </a:r>
            <a:r>
              <a:rPr lang="en-US" sz="5600" dirty="0" err="1" smtClean="0"/>
              <a:t>ditempat</a:t>
            </a:r>
            <a:r>
              <a:rPr lang="en-US" sz="5600" dirty="0" smtClean="0"/>
              <a:t> PNS </a:t>
            </a:r>
            <a:r>
              <a:rPr lang="en-US" sz="5600" dirty="0" err="1" smtClean="0"/>
              <a:t>tersebut</a:t>
            </a:r>
            <a:r>
              <a:rPr lang="en-US" sz="5600" dirty="0" smtClean="0"/>
              <a:t> </a:t>
            </a:r>
            <a:r>
              <a:rPr lang="en-US" sz="5600" dirty="0" err="1" smtClean="0"/>
              <a:t>bekerja</a:t>
            </a:r>
            <a:r>
              <a:rPr lang="en-US" sz="5600" dirty="0" smtClean="0"/>
              <a:t> </a:t>
            </a:r>
            <a:r>
              <a:rPr lang="en-US" sz="5600" dirty="0" err="1" smtClean="0"/>
              <a:t>dapat</a:t>
            </a:r>
            <a:r>
              <a:rPr lang="en-US" sz="5600" dirty="0" smtClean="0"/>
              <a:t> </a:t>
            </a:r>
            <a:r>
              <a:rPr lang="en-US" sz="5600" dirty="0" err="1" smtClean="0"/>
              <a:t>memberikan</a:t>
            </a:r>
            <a:r>
              <a:rPr lang="en-US" sz="5600" dirty="0" smtClean="0"/>
              <a:t> </a:t>
            </a:r>
            <a:r>
              <a:rPr lang="en-US" sz="5600" dirty="0" err="1" smtClean="0"/>
              <a:t>izin</a:t>
            </a:r>
            <a:r>
              <a:rPr lang="en-US" sz="5600" dirty="0" smtClean="0"/>
              <a:t> </a:t>
            </a:r>
            <a:r>
              <a:rPr lang="en-US" sz="5600" dirty="0" err="1" smtClean="0"/>
              <a:t>sementara</a:t>
            </a:r>
            <a:r>
              <a:rPr lang="en-US" sz="5600" dirty="0" smtClean="0"/>
              <a:t> </a:t>
            </a:r>
            <a:r>
              <a:rPr lang="en-US" sz="5600" dirty="0" err="1" smtClean="0"/>
              <a:t>secara</a:t>
            </a:r>
            <a:r>
              <a:rPr lang="en-US" sz="5600" dirty="0" smtClean="0"/>
              <a:t> </a:t>
            </a:r>
            <a:r>
              <a:rPr lang="en-US" sz="5600" dirty="0" err="1" smtClean="0"/>
              <a:t>tertulis</a:t>
            </a:r>
            <a:r>
              <a:rPr lang="en-US" sz="5600" dirty="0" smtClean="0"/>
              <a:t> </a:t>
            </a:r>
            <a:r>
              <a:rPr lang="en-US" sz="5600" dirty="0" err="1" smtClean="0"/>
              <a:t>untuk</a:t>
            </a:r>
            <a:r>
              <a:rPr lang="en-US" sz="5600" dirty="0" smtClean="0"/>
              <a:t> </a:t>
            </a:r>
            <a:r>
              <a:rPr lang="en-US" sz="5600" dirty="0" err="1" smtClean="0"/>
              <a:t>menggunakan</a:t>
            </a:r>
            <a:r>
              <a:rPr lang="en-US" sz="5600" dirty="0" smtClean="0"/>
              <a:t> </a:t>
            </a:r>
            <a:r>
              <a:rPr lang="en-US" sz="5600" dirty="0" err="1" smtClean="0"/>
              <a:t>hak</a:t>
            </a:r>
            <a:r>
              <a:rPr lang="en-US" sz="5600" dirty="0" smtClean="0"/>
              <a:t> </a:t>
            </a:r>
            <a:r>
              <a:rPr lang="en-US" sz="5600" dirty="0" err="1" smtClean="0"/>
              <a:t>atas</a:t>
            </a:r>
            <a:r>
              <a:rPr lang="en-US" sz="5600" dirty="0" smtClean="0"/>
              <a:t>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dan</a:t>
            </a:r>
            <a:r>
              <a:rPr lang="en-US" sz="5600" dirty="0" smtClean="0"/>
              <a:t> </a:t>
            </a:r>
            <a:r>
              <a:rPr lang="en-US" sz="5600" dirty="0" err="1" smtClean="0"/>
              <a:t>izin</a:t>
            </a:r>
            <a:r>
              <a:rPr lang="en-US" sz="5600" dirty="0" smtClean="0"/>
              <a:t> </a:t>
            </a:r>
            <a:r>
              <a:rPr lang="en-US" sz="5600" dirty="0" err="1" smtClean="0"/>
              <a:t>sementara</a:t>
            </a:r>
            <a:r>
              <a:rPr lang="en-US" sz="5600" dirty="0" smtClean="0"/>
              <a:t> </a:t>
            </a:r>
            <a:r>
              <a:rPr lang="en-US" sz="5600" dirty="0" err="1" smtClean="0"/>
              <a:t>tersebut</a:t>
            </a:r>
            <a:r>
              <a:rPr lang="en-US" sz="5600" dirty="0" smtClean="0"/>
              <a:t> </a:t>
            </a:r>
            <a:r>
              <a:rPr lang="en-US" sz="5600" dirty="0" err="1" smtClean="0"/>
              <a:t>harus</a:t>
            </a:r>
            <a:r>
              <a:rPr lang="en-US" sz="5600" dirty="0" smtClean="0"/>
              <a:t> </a:t>
            </a:r>
            <a:r>
              <a:rPr lang="en-US" sz="5600" dirty="0" err="1" smtClean="0"/>
              <a:t>diberitahukan</a:t>
            </a:r>
            <a:r>
              <a:rPr lang="en-US" sz="5600" dirty="0" smtClean="0"/>
              <a:t> </a:t>
            </a:r>
            <a:r>
              <a:rPr lang="en-US" sz="5600" dirty="0" err="1" smtClean="0"/>
              <a:t>kepada</a:t>
            </a:r>
            <a:r>
              <a:rPr lang="en-US" sz="5600" dirty="0" smtClean="0"/>
              <a:t> </a:t>
            </a:r>
            <a:r>
              <a:rPr lang="en-US" sz="5600" dirty="0" err="1" smtClean="0"/>
              <a:t>PPk</a:t>
            </a:r>
            <a:r>
              <a:rPr lang="en-US" sz="5600" dirty="0" smtClean="0"/>
              <a:t> </a:t>
            </a:r>
            <a:r>
              <a:rPr lang="en-US" sz="5600" dirty="0" err="1" smtClean="0"/>
              <a:t>dan</a:t>
            </a:r>
            <a:r>
              <a:rPr lang="en-US" sz="5600" dirty="0" smtClean="0"/>
              <a:t> PPK </a:t>
            </a:r>
            <a:r>
              <a:rPr lang="en-US" sz="5600" dirty="0" err="1" smtClean="0"/>
              <a:t>setelah</a:t>
            </a:r>
            <a:r>
              <a:rPr lang="en-US" sz="5600" dirty="0" smtClean="0"/>
              <a:t> </a:t>
            </a:r>
            <a:r>
              <a:rPr lang="en-US" sz="5600" dirty="0" err="1" smtClean="0"/>
              <a:t>menerima</a:t>
            </a:r>
            <a:r>
              <a:rPr lang="en-US" sz="5600" dirty="0" smtClean="0"/>
              <a:t> </a:t>
            </a:r>
            <a:r>
              <a:rPr lang="en-US" sz="5600" dirty="0" err="1" smtClean="0"/>
              <a:t>pemberitahuan</a:t>
            </a:r>
            <a:r>
              <a:rPr lang="en-US" sz="5600" dirty="0" smtClean="0"/>
              <a:t> </a:t>
            </a:r>
            <a:r>
              <a:rPr lang="en-US" sz="5600" dirty="0" err="1" smtClean="0"/>
              <a:t>memberikan</a:t>
            </a:r>
            <a:r>
              <a:rPr lang="en-US" sz="5600" dirty="0" smtClean="0"/>
              <a:t> </a:t>
            </a:r>
            <a:r>
              <a:rPr lang="en-US" sz="5600" dirty="0" err="1" smtClean="0"/>
              <a:t>hak</a:t>
            </a:r>
            <a:r>
              <a:rPr lang="en-US" sz="5600" dirty="0" smtClean="0"/>
              <a:t> </a:t>
            </a:r>
            <a:r>
              <a:rPr lang="en-US" sz="5600" dirty="0" err="1" smtClean="0"/>
              <a:t>atas</a:t>
            </a:r>
            <a:r>
              <a:rPr lang="en-US" sz="5600" dirty="0" smtClean="0"/>
              <a:t>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kepada</a:t>
            </a:r>
            <a:r>
              <a:rPr lang="en-US" sz="5600" dirty="0" smtClean="0"/>
              <a:t> PNS yang </a:t>
            </a:r>
            <a:r>
              <a:rPr lang="en-US" sz="5600" dirty="0" err="1" smtClean="0"/>
              <a:t>bersangkutan</a:t>
            </a:r>
            <a:r>
              <a:rPr lang="en-US" sz="5600" dirty="0" smtClean="0"/>
              <a:t>.</a:t>
            </a:r>
          </a:p>
          <a:p>
            <a:pPr algn="just"/>
            <a:r>
              <a:rPr lang="en-US" sz="5600" dirty="0" err="1" smtClean="0"/>
              <a:t>Ketentuan</a:t>
            </a:r>
            <a:r>
              <a:rPr lang="en-US" sz="5600" dirty="0" smtClean="0"/>
              <a:t> </a:t>
            </a:r>
            <a:r>
              <a:rPr lang="en-US" sz="5600" dirty="0" err="1" smtClean="0"/>
              <a:t>mengenai</a:t>
            </a:r>
            <a:r>
              <a:rPr lang="en-US" sz="5600" dirty="0" smtClean="0"/>
              <a:t>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sakit</a:t>
            </a:r>
            <a:r>
              <a:rPr lang="en-US" sz="5600" dirty="0" smtClean="0"/>
              <a:t>,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melahirkan</a:t>
            </a:r>
            <a:r>
              <a:rPr lang="en-US" sz="5600" dirty="0" smtClean="0"/>
              <a:t> </a:t>
            </a:r>
            <a:r>
              <a:rPr lang="en-US" sz="5600" dirty="0" err="1" smtClean="0"/>
              <a:t>dan</a:t>
            </a:r>
            <a:r>
              <a:rPr lang="en-US" sz="5600" dirty="0" smtClean="0"/>
              <a:t> CAP </a:t>
            </a:r>
            <a:r>
              <a:rPr lang="en-US" sz="5600" dirty="0" err="1" smtClean="0"/>
              <a:t>berlaku</a:t>
            </a:r>
            <a:r>
              <a:rPr lang="en-US" sz="5600" dirty="0" smtClean="0"/>
              <a:t> </a:t>
            </a:r>
            <a:r>
              <a:rPr lang="en-US" sz="5600" dirty="0" err="1" smtClean="0"/>
              <a:t>secara</a:t>
            </a:r>
            <a:r>
              <a:rPr lang="en-US" sz="5600" dirty="0" smtClean="0"/>
              <a:t> mutatis mutandis </a:t>
            </a:r>
            <a:r>
              <a:rPr lang="en-US" sz="5600" dirty="0" err="1" smtClean="0"/>
              <a:t>terhadap</a:t>
            </a:r>
            <a:r>
              <a:rPr lang="en-US" sz="5600" dirty="0" smtClean="0"/>
              <a:t> CPNS.</a:t>
            </a:r>
          </a:p>
          <a:p>
            <a:pPr algn="just"/>
            <a:r>
              <a:rPr lang="en-US" sz="5600" dirty="0" smtClean="0"/>
              <a:t>PNS yang </a:t>
            </a:r>
            <a:r>
              <a:rPr lang="en-US" sz="5600" dirty="0" err="1" smtClean="0"/>
              <a:t>telah</a:t>
            </a:r>
            <a:r>
              <a:rPr lang="en-US" sz="5600" dirty="0" smtClean="0"/>
              <a:t> </a:t>
            </a:r>
            <a:r>
              <a:rPr lang="en-US" sz="5600" dirty="0" err="1" smtClean="0"/>
              <a:t>selesai</a:t>
            </a:r>
            <a:r>
              <a:rPr lang="en-US" sz="5600" dirty="0" smtClean="0"/>
              <a:t> CLTN </a:t>
            </a:r>
            <a:r>
              <a:rPr lang="en-US" sz="5600" dirty="0" err="1" smtClean="0"/>
              <a:t>dan</a:t>
            </a:r>
            <a:r>
              <a:rPr lang="en-US" sz="5600" dirty="0" smtClean="0"/>
              <a:t> </a:t>
            </a:r>
            <a:r>
              <a:rPr lang="en-US" sz="5600" dirty="0" err="1" smtClean="0"/>
              <a:t>telah</a:t>
            </a:r>
            <a:r>
              <a:rPr lang="en-US" sz="5600" dirty="0" smtClean="0"/>
              <a:t> </a:t>
            </a:r>
            <a:r>
              <a:rPr lang="en-US" sz="5600" dirty="0" err="1" smtClean="0"/>
              <a:t>diaktifkan</a:t>
            </a:r>
            <a:r>
              <a:rPr lang="en-US" sz="5600" dirty="0" smtClean="0"/>
              <a:t> </a:t>
            </a:r>
            <a:r>
              <a:rPr lang="en-US" sz="5600" dirty="0" err="1" smtClean="0"/>
              <a:t>kembali</a:t>
            </a:r>
            <a:r>
              <a:rPr lang="en-US" sz="5600" dirty="0" smtClean="0"/>
              <a:t> </a:t>
            </a:r>
            <a:r>
              <a:rPr lang="en-US" sz="5600" dirty="0" err="1" smtClean="0"/>
              <a:t>sebagai</a:t>
            </a:r>
            <a:r>
              <a:rPr lang="en-US" sz="5600" dirty="0" smtClean="0"/>
              <a:t> PNS </a:t>
            </a:r>
            <a:r>
              <a:rPr lang="en-US" sz="5600" dirty="0" err="1" smtClean="0"/>
              <a:t>dapat</a:t>
            </a:r>
            <a:r>
              <a:rPr lang="en-US" sz="5600" dirty="0" smtClean="0"/>
              <a:t> </a:t>
            </a:r>
            <a:r>
              <a:rPr lang="en-US" sz="5600" dirty="0" err="1" smtClean="0"/>
              <a:t>mengajukan</a:t>
            </a:r>
            <a:r>
              <a:rPr lang="en-US" sz="5600" dirty="0" smtClean="0"/>
              <a:t>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tahunan</a:t>
            </a:r>
            <a:r>
              <a:rPr lang="en-US" sz="5600" dirty="0" smtClean="0"/>
              <a:t> </a:t>
            </a:r>
            <a:r>
              <a:rPr lang="en-US" sz="5600" dirty="0" err="1" smtClean="0"/>
              <a:t>apabila</a:t>
            </a:r>
            <a:r>
              <a:rPr lang="en-US" sz="5600" dirty="0" smtClean="0"/>
              <a:t> </a:t>
            </a:r>
            <a:r>
              <a:rPr lang="en-US" sz="5600" dirty="0" err="1" smtClean="0"/>
              <a:t>telah</a:t>
            </a:r>
            <a:r>
              <a:rPr lang="en-US" sz="5600" dirty="0" smtClean="0"/>
              <a:t> </a:t>
            </a:r>
            <a:r>
              <a:rPr lang="en-US" sz="5600" dirty="0" err="1" smtClean="0"/>
              <a:t>bekerja</a:t>
            </a:r>
            <a:r>
              <a:rPr lang="en-US" sz="5600" dirty="0" smtClean="0"/>
              <a:t> </a:t>
            </a:r>
            <a:r>
              <a:rPr lang="en-US" sz="5600" dirty="0" err="1" smtClean="0"/>
              <a:t>secara</a:t>
            </a:r>
            <a:r>
              <a:rPr lang="en-US" sz="5600" dirty="0" smtClean="0"/>
              <a:t> </a:t>
            </a:r>
            <a:r>
              <a:rPr lang="en-US" sz="5600" dirty="0" err="1" smtClean="0"/>
              <a:t>terus</a:t>
            </a:r>
            <a:r>
              <a:rPr lang="en-US" sz="5600" dirty="0" smtClean="0"/>
              <a:t> </a:t>
            </a:r>
            <a:r>
              <a:rPr lang="en-US" sz="5600" dirty="0" err="1" smtClean="0"/>
              <a:t>menerus</a:t>
            </a:r>
            <a:r>
              <a:rPr lang="en-US" sz="5600" dirty="0" smtClean="0"/>
              <a:t> paling </a:t>
            </a:r>
            <a:r>
              <a:rPr lang="en-US" sz="5600" dirty="0" err="1" smtClean="0"/>
              <a:t>singkat</a:t>
            </a:r>
            <a:r>
              <a:rPr lang="en-US" sz="5600" dirty="0" smtClean="0"/>
              <a:t> 1 (</a:t>
            </a:r>
            <a:r>
              <a:rPr lang="en-US" sz="5600" dirty="0" err="1" smtClean="0"/>
              <a:t>satu</a:t>
            </a:r>
            <a:r>
              <a:rPr lang="en-US" sz="5600" dirty="0" smtClean="0"/>
              <a:t>) </a:t>
            </a:r>
            <a:r>
              <a:rPr lang="en-US" sz="5600" dirty="0" err="1" smtClean="0"/>
              <a:t>tahun</a:t>
            </a:r>
            <a:r>
              <a:rPr lang="en-US" sz="5600" dirty="0" smtClean="0"/>
              <a:t> </a:t>
            </a:r>
            <a:r>
              <a:rPr lang="en-US" sz="5600" dirty="0" err="1" smtClean="0"/>
              <a:t>sejak</a:t>
            </a:r>
            <a:r>
              <a:rPr lang="en-US" sz="5600" dirty="0" smtClean="0"/>
              <a:t> </a:t>
            </a:r>
            <a:r>
              <a:rPr lang="en-US" sz="5600" dirty="0" err="1" smtClean="0"/>
              <a:t>diaktifkan</a:t>
            </a:r>
            <a:r>
              <a:rPr lang="en-US" sz="5600" dirty="0" smtClean="0"/>
              <a:t> </a:t>
            </a:r>
            <a:r>
              <a:rPr lang="en-US" sz="5600" dirty="0" err="1" smtClean="0"/>
              <a:t>kembali</a:t>
            </a:r>
            <a:r>
              <a:rPr lang="en-US" sz="5600" dirty="0" smtClean="0"/>
              <a:t> </a:t>
            </a:r>
            <a:r>
              <a:rPr lang="en-US" sz="5600" dirty="0" err="1" smtClean="0"/>
              <a:t>sebagai</a:t>
            </a:r>
            <a:r>
              <a:rPr lang="en-US" sz="5600" dirty="0" smtClean="0"/>
              <a:t> PNS.</a:t>
            </a:r>
          </a:p>
          <a:p>
            <a:pPr algn="just"/>
            <a:r>
              <a:rPr lang="en-US" sz="5600" dirty="0" err="1" smtClean="0"/>
              <a:t>Penghasilan</a:t>
            </a:r>
            <a:r>
              <a:rPr lang="en-US" sz="5600" dirty="0" smtClean="0"/>
              <a:t> lain </a:t>
            </a:r>
            <a:r>
              <a:rPr lang="en-US" sz="5600" dirty="0" err="1" smtClean="0"/>
              <a:t>berupa</a:t>
            </a:r>
            <a:r>
              <a:rPr lang="en-US" sz="5600" dirty="0" smtClean="0"/>
              <a:t> </a:t>
            </a:r>
            <a:r>
              <a:rPr lang="en-US" sz="5600" dirty="0" err="1" smtClean="0"/>
              <a:t>tunjangan</a:t>
            </a:r>
            <a:r>
              <a:rPr lang="en-US" sz="5600" dirty="0" smtClean="0"/>
              <a:t> </a:t>
            </a:r>
            <a:r>
              <a:rPr lang="en-US" sz="5600" dirty="0" err="1" smtClean="0"/>
              <a:t>kinerja</a:t>
            </a:r>
            <a:r>
              <a:rPr lang="en-US" sz="5600" dirty="0" smtClean="0"/>
              <a:t>, </a:t>
            </a:r>
            <a:r>
              <a:rPr lang="en-US" sz="5600" dirty="0" err="1" smtClean="0"/>
              <a:t>dan</a:t>
            </a:r>
            <a:r>
              <a:rPr lang="en-US" sz="5600" dirty="0" smtClean="0"/>
              <a:t> </a:t>
            </a:r>
            <a:r>
              <a:rPr lang="en-US" sz="5600" dirty="0" err="1" smtClean="0"/>
              <a:t>tunjangan</a:t>
            </a:r>
            <a:r>
              <a:rPr lang="en-US" sz="5600" dirty="0" smtClean="0"/>
              <a:t> </a:t>
            </a:r>
            <a:r>
              <a:rPr lang="en-US" sz="5600" dirty="0" err="1" smtClean="0"/>
              <a:t>perbaikan</a:t>
            </a:r>
            <a:r>
              <a:rPr lang="en-US" sz="5600" dirty="0" smtClean="0"/>
              <a:t> </a:t>
            </a:r>
            <a:r>
              <a:rPr lang="en-US" sz="5600" dirty="0" err="1" smtClean="0"/>
              <a:t>penghasilan</a:t>
            </a:r>
            <a:r>
              <a:rPr lang="en-US" sz="5600" dirty="0" smtClean="0"/>
              <a:t> </a:t>
            </a:r>
            <a:r>
              <a:rPr lang="en-US" sz="5600" dirty="0" err="1" smtClean="0"/>
              <a:t>diberikan</a:t>
            </a:r>
            <a:r>
              <a:rPr lang="en-US" sz="5600" dirty="0" smtClean="0"/>
              <a:t> </a:t>
            </a:r>
            <a:r>
              <a:rPr lang="en-US" sz="5600" dirty="0" err="1" smtClean="0"/>
              <a:t>kepada</a:t>
            </a:r>
            <a:r>
              <a:rPr lang="en-US" sz="5600" dirty="0" smtClean="0"/>
              <a:t> PNS yang </a:t>
            </a:r>
            <a:r>
              <a:rPr lang="en-US" sz="5600" dirty="0" err="1" smtClean="0"/>
              <a:t>sedang</a:t>
            </a:r>
            <a:r>
              <a:rPr lang="en-US" sz="5600" dirty="0" smtClean="0"/>
              <a:t> </a:t>
            </a:r>
            <a:r>
              <a:rPr lang="en-US" sz="5600" dirty="0" err="1" smtClean="0"/>
              <a:t>menjalankan</a:t>
            </a:r>
            <a:r>
              <a:rPr lang="en-US" sz="5600" dirty="0" smtClean="0"/>
              <a:t> </a:t>
            </a:r>
            <a:r>
              <a:rPr lang="en-US" sz="5600" dirty="0" err="1" smtClean="0"/>
              <a:t>cuti</a:t>
            </a:r>
            <a:r>
              <a:rPr lang="en-US" sz="5600" dirty="0" smtClean="0"/>
              <a:t> </a:t>
            </a:r>
            <a:r>
              <a:rPr lang="en-US" sz="5600" dirty="0" err="1" smtClean="0"/>
              <a:t>sesuai</a:t>
            </a:r>
            <a:r>
              <a:rPr lang="en-US" sz="5600" dirty="0" smtClean="0"/>
              <a:t> </a:t>
            </a:r>
            <a:r>
              <a:rPr lang="en-US" sz="5600" dirty="0" err="1" smtClean="0"/>
              <a:t>ketentuan</a:t>
            </a:r>
            <a:r>
              <a:rPr lang="en-US" sz="5600" dirty="0" smtClean="0"/>
              <a:t> </a:t>
            </a:r>
            <a:r>
              <a:rPr lang="en-US" sz="5600" dirty="0" err="1" smtClean="0"/>
              <a:t>perundang-undangan</a:t>
            </a:r>
            <a:r>
              <a:rPr lang="en-US" sz="5600" dirty="0" smtClean="0"/>
              <a:t> 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>
              <a:buFont typeface="Arial" pitchFamily="34" charset="0"/>
              <a:buChar char="•"/>
            </a:pPr>
            <a:endParaRPr lang="en-US" dirty="0" smtClean="0"/>
          </a:p>
          <a:p>
            <a:pPr algn="just">
              <a:buFont typeface="Arial" pitchFamily="34" charset="0"/>
              <a:buChar char="•"/>
            </a:pPr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685800" y="41800"/>
            <a:ext cx="7772400" cy="9881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SimSun" charset="0"/>
                <a:cs typeface="+mj-cs"/>
              </a:rPr>
              <a:t>KETENTUAN LAIN-LAIN 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65903"/>
            <a:ext cx="8229600" cy="1143000"/>
          </a:xfrm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Formulir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629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11568" y="365125"/>
            <a:ext cx="8939654" cy="6362030"/>
            <a:chOff x="111568" y="365125"/>
            <a:chExt cx="8939654" cy="6362030"/>
          </a:xfrm>
        </p:grpSpPr>
        <p:pic>
          <p:nvPicPr>
            <p:cNvPr id="3" name="Picture 2" descr="CONTOH-KEPUTUSAN-PENDELEGASIAN-WEWENANG-PEMBERIAN-CUTI-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820777" y="365125"/>
              <a:ext cx="4230445" cy="6356350"/>
            </a:xfrm>
            <a:prstGeom prst="rect">
              <a:avLst/>
            </a:prstGeom>
            <a:ln w="3175" cmpd="sng">
              <a:solidFill>
                <a:schemeClr val="tx1"/>
              </a:solidFill>
            </a:ln>
          </p:spPr>
        </p:pic>
        <p:pic>
          <p:nvPicPr>
            <p:cNvPr id="5" name="Picture 4" descr="CONTOH-KEPUTUSAN-PENDELEGASIAN-WEWENANG-PEMBERIAN-CUTI-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1568" y="370804"/>
              <a:ext cx="4649401" cy="6356351"/>
            </a:xfrm>
            <a:prstGeom prst="rect">
              <a:avLst/>
            </a:prstGeom>
            <a:ln w="3175" cmpd="sng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xmlns="" val="323259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" name="Picture 2" descr="Jepretan Layar 2018-01-15 pada 22.46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4369" y="198446"/>
            <a:ext cx="4490230" cy="65230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22416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 descr="Jepretan Layar 2018-01-15 pada 22.50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7078" y="228600"/>
            <a:ext cx="4775200" cy="64928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30894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" name="Picture 2" descr="Jepretan Layar 2018-01-15 pada 22.52.0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0991" y="198446"/>
            <a:ext cx="4567982" cy="65230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32228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25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45508" y="132298"/>
            <a:ext cx="8889359" cy="6589177"/>
            <a:chOff x="145508" y="132298"/>
            <a:chExt cx="8889359" cy="6589177"/>
          </a:xfrm>
        </p:grpSpPr>
        <p:pic>
          <p:nvPicPr>
            <p:cNvPr id="3" name="Picture 2" descr="Jepretan Layar 2018-01-15 pada 22.53.52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5508" y="132298"/>
              <a:ext cx="4401403" cy="658917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Picture 3" descr="Jepretan Layar 2018-01-15 pada 22.54.16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39507" y="150422"/>
              <a:ext cx="4395360" cy="56261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xmlns="" val="2653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" name="Picture 2" descr="Jepretan Layar 2018-01-15 pada 22.56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59716" y="119070"/>
            <a:ext cx="4864100" cy="66167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46729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3" name="Picture 2" descr="Jepretan Layar 2018-01-15 pada 22.57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85278" y="198446"/>
            <a:ext cx="4665889" cy="65230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11518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28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38108" y="92606"/>
            <a:ext cx="8747154" cy="6686013"/>
            <a:chOff x="238108" y="92606"/>
            <a:chExt cx="8747154" cy="6686013"/>
          </a:xfrm>
        </p:grpSpPr>
        <p:pic>
          <p:nvPicPr>
            <p:cNvPr id="3" name="Picture 2" descr="Jepretan Layar 2018-01-15 pada 22.59.18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38108" y="92606"/>
              <a:ext cx="3994919" cy="66860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Picture 3" descr="Jepretan Layar 2018-01-15 pada 22.59.3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775385" y="105840"/>
              <a:ext cx="4209877" cy="66675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xmlns="" val="220111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3" name="Picture 2" descr="Jepretan Layar 2018-01-15 pada 23.02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1353" y="88767"/>
            <a:ext cx="5442222" cy="66327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18369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3" name="Picture 2" descr="Jepretan Layar 2018-01-15 pada 23.03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1790" y="264594"/>
            <a:ext cx="4158691" cy="64214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97595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31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85192" y="198444"/>
            <a:ext cx="8839756" cy="6527255"/>
            <a:chOff x="185192" y="198444"/>
            <a:chExt cx="8839756" cy="6527255"/>
          </a:xfrm>
        </p:grpSpPr>
        <p:pic>
          <p:nvPicPr>
            <p:cNvPr id="3" name="Picture 2" descr="Jepretan Layar 2018-01-15 pada 23.05.00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85192" y="198444"/>
              <a:ext cx="4505341" cy="65272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Picture 3" descr="Jepretan Layar 2018-01-15 pada 23.05.17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815070" y="207567"/>
              <a:ext cx="4209878" cy="5511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xmlns="" val="337041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3" name="Picture 2" descr="Jepretan Layar 2018-01-15 pada 23.07.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7630" y="158756"/>
            <a:ext cx="4314092" cy="65537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37709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2823"/>
            <a:ext cx="9144000" cy="61101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9603"/>
            <a:ext cx="8229600" cy="474942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SEKIAN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b="1" dirty="0" smtClean="0"/>
              <a:t>TERIMA </a:t>
            </a:r>
            <a:r>
              <a:rPr lang="en-US" b="1" dirty="0" smtClean="0"/>
              <a:t>KASIH</a:t>
            </a:r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Etprilita Surtiana,SH</a:t>
            </a:r>
            <a:br>
              <a:rPr lang="id-ID" b="1" dirty="0" smtClean="0"/>
            </a:br>
            <a:r>
              <a:rPr lang="id-ID" b="1" dirty="0" smtClean="0"/>
              <a:t>(082140906449)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FC44-E665-0F4B-A938-5C24D58196F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518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wilight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C70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419</TotalTime>
  <Words>1622</Words>
  <Application>Microsoft Office PowerPoint</Application>
  <PresentationFormat>On-screen Show (4:3)</PresentationFormat>
  <Paragraphs>150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Twilight</vt:lpstr>
      <vt:lpstr>Slide 1</vt:lpstr>
      <vt:lpstr>Slide 2</vt:lpstr>
      <vt:lpstr>Slide 3</vt:lpstr>
      <vt:lpstr>JENIS CUTI</vt:lpstr>
      <vt:lpstr>CUTI TAHUNAN (1)</vt:lpstr>
      <vt:lpstr>CUTI TAHUNAN (2)</vt:lpstr>
      <vt:lpstr>CUTI TAHUNAN (3)</vt:lpstr>
      <vt:lpstr>CUTI BESAR (1)</vt:lpstr>
      <vt:lpstr>CUTI BESAR (2)</vt:lpstr>
      <vt:lpstr>CUTI SAKIT (1)</vt:lpstr>
      <vt:lpstr>CUTI SAKIT (2)</vt:lpstr>
      <vt:lpstr>CUTI MELAHIRKAN</vt:lpstr>
      <vt:lpstr>CUTI KARENA ALASAN PENTING (1)</vt:lpstr>
      <vt:lpstr>CUTI KARENA ALASAN PENTING (2)</vt:lpstr>
      <vt:lpstr>CUTI BERSAMA</vt:lpstr>
      <vt:lpstr>CUTI DI LUAR TANGGUNGAN NEGARA (1)</vt:lpstr>
      <vt:lpstr>CUTI DI LUAR TANGGUNGAN NEGARA (2)</vt:lpstr>
      <vt:lpstr>Slide 18</vt:lpstr>
      <vt:lpstr>Slide 19</vt:lpstr>
      <vt:lpstr>Contoh berbagai Formulir 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SEKIAN TERIMA KASIH   Etprilita Surtiana,SH (082140906449)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LENOVO</cp:lastModifiedBy>
  <cp:revision>43</cp:revision>
  <cp:lastPrinted>2018-01-15T16:59:34Z</cp:lastPrinted>
  <dcterms:created xsi:type="dcterms:W3CDTF">2018-01-15T14:26:09Z</dcterms:created>
  <dcterms:modified xsi:type="dcterms:W3CDTF">2018-03-27T16:52:59Z</dcterms:modified>
</cp:coreProperties>
</file>