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821" r:id="rId2"/>
    <p:sldId id="813" r:id="rId3"/>
    <p:sldId id="812" r:id="rId4"/>
    <p:sldId id="820" r:id="rId5"/>
    <p:sldId id="818" r:id="rId6"/>
    <p:sldId id="819" r:id="rId7"/>
    <p:sldId id="815" r:id="rId8"/>
    <p:sldId id="817" r:id="rId9"/>
    <p:sldId id="816" r:id="rId10"/>
    <p:sldId id="814" r:id="rId11"/>
    <p:sldId id="811" r:id="rId12"/>
  </p:sldIdLst>
  <p:sldSz cx="9144000" cy="6858000" type="screen4x3"/>
  <p:notesSz cx="6797675" cy="992822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1B14AC"/>
    <a:srgbClr val="FF0066"/>
    <a:srgbClr val="FF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5" autoAdjust="0"/>
    <p:restoredTop sz="91608" autoAdjust="0"/>
  </p:normalViewPr>
  <p:slideViewPr>
    <p:cSldViewPr>
      <p:cViewPr varScale="1">
        <p:scale>
          <a:sx n="67" d="100"/>
          <a:sy n="67" d="100"/>
        </p:scale>
        <p:origin x="-1620" y="-108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60" cy="495937"/>
          </a:xfrm>
          <a:prstGeom prst="rect">
            <a:avLst/>
          </a:prstGeom>
        </p:spPr>
        <p:txBody>
          <a:bodyPr vert="horz" lIns="90979" tIns="45489" rIns="90979" bIns="454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5937"/>
          </a:xfrm>
          <a:prstGeom prst="rect">
            <a:avLst/>
          </a:prstGeom>
        </p:spPr>
        <p:txBody>
          <a:bodyPr vert="horz" lIns="90979" tIns="45489" rIns="90979" bIns="45489" rtlCol="0"/>
          <a:lstStyle>
            <a:lvl1pPr algn="r">
              <a:defRPr sz="1200"/>
            </a:lvl1pPr>
          </a:lstStyle>
          <a:p>
            <a:fld id="{E3D531F9-933D-43EC-B5B5-8CD89DBCE54A}" type="datetimeFigureOut">
              <a:rPr lang="en-US" smtClean="0"/>
              <a:pPr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704"/>
            <a:ext cx="2945660" cy="495937"/>
          </a:xfrm>
          <a:prstGeom prst="rect">
            <a:avLst/>
          </a:prstGeom>
        </p:spPr>
        <p:txBody>
          <a:bodyPr vert="horz" lIns="90979" tIns="45489" rIns="90979" bIns="454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704"/>
            <a:ext cx="2945660" cy="495937"/>
          </a:xfrm>
          <a:prstGeom prst="rect">
            <a:avLst/>
          </a:prstGeom>
        </p:spPr>
        <p:txBody>
          <a:bodyPr vert="horz" lIns="90979" tIns="45489" rIns="90979" bIns="45489" rtlCol="0" anchor="b"/>
          <a:lstStyle>
            <a:lvl1pPr algn="r">
              <a:defRPr sz="1200"/>
            </a:lvl1pPr>
          </a:lstStyle>
          <a:p>
            <a:fld id="{F1BB1EB1-2F5C-4C6A-85FB-5F17F9C58D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1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350" cy="496174"/>
          </a:xfrm>
          <a:prstGeom prst="rect">
            <a:avLst/>
          </a:prstGeom>
        </p:spPr>
        <p:txBody>
          <a:bodyPr vert="horz" lIns="92089" tIns="46042" rIns="92089" bIns="460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734" y="0"/>
            <a:ext cx="2946350" cy="496174"/>
          </a:xfrm>
          <a:prstGeom prst="rect">
            <a:avLst/>
          </a:prstGeom>
        </p:spPr>
        <p:txBody>
          <a:bodyPr vert="horz" lIns="92089" tIns="46042" rIns="92089" bIns="46042" rtlCol="0"/>
          <a:lstStyle>
            <a:lvl1pPr algn="r">
              <a:defRPr sz="1200"/>
            </a:lvl1pPr>
          </a:lstStyle>
          <a:p>
            <a:fld id="{8F9CE4D2-8E12-4E60-A670-2DF3DACFEBA2}" type="datetimeFigureOut">
              <a:rPr lang="en-US" smtClean="0"/>
              <a:pPr/>
              <a:t>3/15/2017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89" tIns="46042" rIns="92089" bIns="460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30" y="4716030"/>
            <a:ext cx="5437821" cy="4467146"/>
          </a:xfrm>
          <a:prstGeom prst="rect">
            <a:avLst/>
          </a:prstGeom>
        </p:spPr>
        <p:txBody>
          <a:bodyPr vert="horz" lIns="92089" tIns="46042" rIns="92089" bIns="4604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430469"/>
            <a:ext cx="2946350" cy="496172"/>
          </a:xfrm>
          <a:prstGeom prst="rect">
            <a:avLst/>
          </a:prstGeom>
        </p:spPr>
        <p:txBody>
          <a:bodyPr vert="horz" lIns="92089" tIns="46042" rIns="92089" bIns="460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734" y="9430469"/>
            <a:ext cx="2946350" cy="496172"/>
          </a:xfrm>
          <a:prstGeom prst="rect">
            <a:avLst/>
          </a:prstGeom>
        </p:spPr>
        <p:txBody>
          <a:bodyPr vert="horz" lIns="92089" tIns="46042" rIns="92089" bIns="46042" rtlCol="0" anchor="b"/>
          <a:lstStyle>
            <a:lvl1pPr algn="r">
              <a:defRPr sz="1200"/>
            </a:lvl1pPr>
          </a:lstStyle>
          <a:p>
            <a:fld id="{F330DB03-D364-40CB-B873-4340F4DB1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24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841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846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053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4910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6246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259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98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3317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41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09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6218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t="-17000" b="5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10F23-A673-4386-8234-7E3D4BB7701D}" type="datetimeFigureOut">
              <a:rPr lang="id-ID" smtClean="0"/>
              <a:pPr/>
              <a:t>15/03/2017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715C1-5A00-4CB8-847A-7F3F259A511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295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9" y="228600"/>
            <a:ext cx="938401" cy="1236500"/>
          </a:xfrm>
          <a:prstGeom prst="rect">
            <a:avLst/>
          </a:prstGeom>
        </p:spPr>
      </p:pic>
      <p:grpSp>
        <p:nvGrpSpPr>
          <p:cNvPr id="7" name="Group 19"/>
          <p:cNvGrpSpPr/>
          <p:nvPr/>
        </p:nvGrpSpPr>
        <p:grpSpPr>
          <a:xfrm>
            <a:off x="7620000" y="381000"/>
            <a:ext cx="1152128" cy="1057169"/>
            <a:chOff x="7884368" y="283599"/>
            <a:chExt cx="1152128" cy="1057169"/>
          </a:xfrm>
        </p:grpSpPr>
        <p:sp>
          <p:nvSpPr>
            <p:cNvPr id="8" name="Oval 7"/>
            <p:cNvSpPr/>
            <p:nvPr/>
          </p:nvSpPr>
          <p:spPr>
            <a:xfrm>
              <a:off x="7956376" y="332656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84368" y="283599"/>
              <a:ext cx="1152128" cy="1057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TextBox 9"/>
          <p:cNvSpPr txBox="1"/>
          <p:nvPr/>
        </p:nvSpPr>
        <p:spPr>
          <a:xfrm>
            <a:off x="0" y="25146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SELAMAT DATANG</a:t>
            </a:r>
          </a:p>
          <a:p>
            <a:pPr algn="ctr"/>
            <a:r>
              <a:rPr lang="en-US" sz="3000" b="1" dirty="0" smtClean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DI BADAN KEPEGAWAIAN DAERAH</a:t>
            </a:r>
          </a:p>
          <a:p>
            <a:pPr algn="ctr"/>
            <a:r>
              <a:rPr lang="en-US" sz="3000" b="1" dirty="0" smtClean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PEMERINTAH PROVINSI JAWA TIMUR</a:t>
            </a:r>
            <a:endParaRPr lang="en-US" sz="3000" b="1" dirty="0">
              <a:effectLst>
                <a:glow rad="50800">
                  <a:schemeClr val="bg1"/>
                </a:glow>
              </a:effectLst>
              <a:latin typeface="Cambria" pitchFamily="18" charset="0"/>
            </a:endParaRPr>
          </a:p>
        </p:txBody>
      </p:sp>
      <p:pic>
        <p:nvPicPr>
          <p:cNvPr id="11" name="Picture 2" descr="G:\red-carpet-path-powerpoint-templat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09"/>
          <a:stretch/>
        </p:blipFill>
        <p:spPr bwMode="auto">
          <a:xfrm>
            <a:off x="35496" y="5181600"/>
            <a:ext cx="911827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/>
          <a:stretch>
            <a:fillRect/>
          </a:stretch>
        </p:blipFill>
        <p:spPr bwMode="auto">
          <a:xfrm>
            <a:off x="0" y="2906118"/>
            <a:ext cx="1752600" cy="397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14" b="5931"/>
          <a:stretch/>
        </p:blipFill>
        <p:spPr bwMode="auto">
          <a:xfrm>
            <a:off x="7467600" y="2895600"/>
            <a:ext cx="1676400" cy="398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63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79512" y="2514600"/>
            <a:ext cx="8583488" cy="427540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US" sz="1800" b="1" dirty="0">
              <a:latin typeface="Cambr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104" y="2179637"/>
            <a:ext cx="8153400" cy="4144963"/>
          </a:xfrm>
        </p:spPr>
        <p:txBody>
          <a:bodyPr>
            <a:normAutofit/>
          </a:bodyPr>
          <a:lstStyle/>
          <a:p>
            <a:pPr marL="517525" indent="-517525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endParaRPr lang="en-AU" sz="2800" dirty="0">
              <a:latin typeface="Arial" pitchFamily="34" charset="0"/>
              <a:cs typeface="Arial" pitchFamily="34" charset="0"/>
            </a:endParaRPr>
          </a:p>
          <a:p>
            <a:pPr marL="517525" indent="-517525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endParaRPr lang="en-AU" sz="2800" dirty="0">
              <a:latin typeface="Arial" pitchFamily="34" charset="0"/>
              <a:cs typeface="Arial" pitchFamily="34" charset="0"/>
            </a:endParaRPr>
          </a:p>
          <a:p>
            <a:pPr marL="517525" indent="-517525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endParaRPr lang="en-AU" sz="2800" dirty="0">
              <a:latin typeface="Arial" pitchFamily="34" charset="0"/>
              <a:cs typeface="Arial" pitchFamily="34" charset="0"/>
            </a:endParaRPr>
          </a:p>
          <a:p>
            <a:pPr marL="517525" indent="-517525" algn="just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28600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b="1" spc="50" dirty="0">
                <a:ln w="11430">
                  <a:noFill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KETERLIBATAN PEMERINTAH DAERAH</a:t>
            </a:r>
            <a:br>
              <a:rPr lang="en-US" sz="3000" b="1" spc="50" dirty="0">
                <a:ln w="11430">
                  <a:noFill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</a:br>
            <a:r>
              <a:rPr lang="en-US" sz="3000" b="1" spc="50" dirty="0">
                <a:ln w="11430">
                  <a:noFill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DALAM PELAKSANAAN SPCP IPDN 2017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524000"/>
          <a:ext cx="83820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581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MENYEBARLUASKAN INFORMASI/SOSIALISASI SPCP IPDN.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MEMFASILITASI MASYARAKAT DALAM RANGKA KELANCARAN PENDAFTARAN CALON PRAJA IPDN TAHUN 2017.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PERSIAPAN 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PESERTA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SELEKSI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MEMBANTU PANITIA SPCP IPDN</a:t>
                      </a:r>
                      <a:r>
                        <a:rPr lang="en-AU" sz="1800" b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UNTUK PENENTUAN LOKASI TES  :</a:t>
                      </a:r>
                    </a:p>
                    <a:p>
                      <a:pPr marL="228600" indent="-228600" algn="just">
                        <a:spcAft>
                          <a:spcPts val="600"/>
                        </a:spcAft>
                        <a:buFont typeface="+mj-lt"/>
                        <a:buAutoNum type="alphaUcPeriod"/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TES KOMPETENSI DASAR (TKD) BAGI PROVINSI YANG BELUM MEMILIKI KANTOR BKN REGIONAL;</a:t>
                      </a:r>
                    </a:p>
                    <a:p>
                      <a:pPr marL="228600" indent="-228600" algn="just">
                        <a:spcAft>
                          <a:spcPts val="600"/>
                        </a:spcAft>
                        <a:buFont typeface="+mj-lt"/>
                        <a:buAutoNum type="alphaUcPeriod"/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TES KESEHATAN DAERAH; DAN</a:t>
                      </a:r>
                    </a:p>
                    <a:p>
                      <a:pPr marL="228600" indent="-228600" algn="just">
                        <a:spcAft>
                          <a:spcPts val="1200"/>
                        </a:spcAft>
                        <a:buFont typeface="+mj-lt"/>
                        <a:buAutoNum type="alphaUcPeriod"/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TES PSIKOLOGI, INTEGRITAS DAN KEJUJURAN.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PENDAMPINGAN PADA SETIAP TAHAPAN SELEKSI.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6.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INFORMASI HOTEL YANG KONDUSIF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BAGI  PENGINAPAN PANITIA TES.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AU" sz="18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MEMBANTU PESERTA PANTUKHIR UNTUK PEMBERANGKATAN KE IPDN JATINANGOR.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9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red-carpet-path-powerpoint-templat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9"/>
          <a:stretch/>
        </p:blipFill>
        <p:spPr bwMode="auto">
          <a:xfrm>
            <a:off x="755576" y="4005064"/>
            <a:ext cx="7632848" cy="28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pancasil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79245"/>
            <a:ext cx="3235052" cy="210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43834" y="3200400"/>
            <a:ext cx="5636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err="1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Institut</a:t>
            </a:r>
            <a:r>
              <a:rPr lang="en-US" sz="3600" b="1" cap="none" spc="50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 </a:t>
            </a:r>
            <a:r>
              <a:rPr lang="en-US" sz="3600" b="1" cap="none" spc="50" dirty="0" err="1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Pemerintahan</a:t>
            </a:r>
            <a:r>
              <a:rPr lang="en-US" sz="3600" b="1" cap="none" spc="50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 </a:t>
            </a:r>
            <a:r>
              <a:rPr lang="en-US" sz="3600" b="1" cap="none" spc="50" dirty="0" err="1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Dalam</a:t>
            </a:r>
            <a:r>
              <a:rPr lang="en-US" sz="3600" b="1" cap="none" spc="50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 </a:t>
            </a:r>
            <a:r>
              <a:rPr lang="en-US" sz="3600" b="1" cap="none" spc="50" dirty="0" err="1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  <a:cs typeface="Shonar Bangla" pitchFamily="34" charset="0"/>
              </a:rPr>
              <a:t>Negeri</a:t>
            </a:r>
            <a:endParaRPr lang="id-ID" sz="3600" b="1" cap="none" spc="50" dirty="0">
              <a:ln w="1143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Edwardian Script ITC" pitchFamily="66" charset="0"/>
              <a:cs typeface="Shonar Bangl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5916" y="4171145"/>
            <a:ext cx="1512168" cy="1440160"/>
            <a:chOff x="7884368" y="332656"/>
            <a:chExt cx="1098665" cy="1008112"/>
          </a:xfrm>
        </p:grpSpPr>
        <p:sp>
          <p:nvSpPr>
            <p:cNvPr id="11" name="Oval 10"/>
            <p:cNvSpPr/>
            <p:nvPr/>
          </p:nvSpPr>
          <p:spPr>
            <a:xfrm>
              <a:off x="7956376" y="332656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84368" y="332656"/>
              <a:ext cx="1098665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/>
          <a:stretch>
            <a:fillRect/>
          </a:stretch>
        </p:blipFill>
        <p:spPr bwMode="auto">
          <a:xfrm>
            <a:off x="0" y="1444162"/>
            <a:ext cx="1979712" cy="544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14" b="5931"/>
          <a:stretch/>
        </p:blipFill>
        <p:spPr bwMode="auto">
          <a:xfrm>
            <a:off x="7164288" y="1174687"/>
            <a:ext cx="1979712" cy="5710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880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F:\DSC_4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" t="69298" r="3093"/>
          <a:stretch>
            <a:fillRect/>
          </a:stretch>
        </p:blipFill>
        <p:spPr bwMode="auto">
          <a:xfrm>
            <a:off x="1066800" y="3429000"/>
            <a:ext cx="7010400" cy="175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G:\red-carpet-path-powerpoint-templat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09"/>
          <a:stretch/>
        </p:blipFill>
        <p:spPr bwMode="auto">
          <a:xfrm>
            <a:off x="35496" y="5181600"/>
            <a:ext cx="911827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9"/>
          <p:cNvGrpSpPr/>
          <p:nvPr/>
        </p:nvGrpSpPr>
        <p:grpSpPr>
          <a:xfrm>
            <a:off x="7620000" y="283599"/>
            <a:ext cx="1152128" cy="1057169"/>
            <a:chOff x="7884368" y="283599"/>
            <a:chExt cx="1152128" cy="1057169"/>
          </a:xfrm>
        </p:grpSpPr>
        <p:sp>
          <p:nvSpPr>
            <p:cNvPr id="18" name="Oval 17"/>
            <p:cNvSpPr/>
            <p:nvPr/>
          </p:nvSpPr>
          <p:spPr>
            <a:xfrm>
              <a:off x="7956376" y="332656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84368" y="283599"/>
              <a:ext cx="1152128" cy="1057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/>
          <a:stretch>
            <a:fillRect/>
          </a:stretch>
        </p:blipFill>
        <p:spPr bwMode="auto">
          <a:xfrm>
            <a:off x="0" y="2906118"/>
            <a:ext cx="1752600" cy="397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14" b="5931"/>
          <a:stretch/>
        </p:blipFill>
        <p:spPr bwMode="auto">
          <a:xfrm>
            <a:off x="7467600" y="2895600"/>
            <a:ext cx="1676400" cy="398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58" y="627471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SURABAYA, 15 MARET 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14021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RAPAT KOORDINASI DAN SOSIALISASI </a:t>
            </a:r>
          </a:p>
          <a:p>
            <a:pPr algn="ctr"/>
            <a:r>
              <a:rPr lang="en-US" sz="2400" b="1" dirty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PELAKSANAAN SELEKSI PENERIMAAN CALON PRAJA (SPCP)</a:t>
            </a:r>
          </a:p>
          <a:p>
            <a:pPr algn="ctr"/>
            <a:r>
              <a:rPr lang="en-US" sz="2400" b="1" dirty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INSTITUT PEMERINTAHAN DALAM NEGERI</a:t>
            </a:r>
          </a:p>
          <a:p>
            <a:pPr algn="ctr"/>
            <a:r>
              <a:rPr lang="en-US" sz="2400" b="1" dirty="0">
                <a:effectLst>
                  <a:glow rad="50800">
                    <a:schemeClr val="bg1"/>
                  </a:glow>
                </a:effectLst>
                <a:latin typeface="Cambria" pitchFamily="18" charset="0"/>
              </a:rPr>
              <a:t>TAHUN 2017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9" y="304800"/>
            <a:ext cx="938401" cy="123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8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7884368" y="283599"/>
            <a:ext cx="1152128" cy="1057169"/>
            <a:chOff x="7884368" y="283599"/>
            <a:chExt cx="1152128" cy="1057169"/>
          </a:xfrm>
        </p:grpSpPr>
        <p:sp>
          <p:nvSpPr>
            <p:cNvPr id="18" name="Oval 17"/>
            <p:cNvSpPr/>
            <p:nvPr/>
          </p:nvSpPr>
          <p:spPr>
            <a:xfrm>
              <a:off x="7956376" y="332656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84368" y="283599"/>
              <a:ext cx="1152128" cy="1057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/>
          <a:stretch>
            <a:fillRect/>
          </a:stretch>
        </p:blipFill>
        <p:spPr bwMode="auto">
          <a:xfrm>
            <a:off x="0" y="1444162"/>
            <a:ext cx="1979712" cy="544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14" b="5931"/>
          <a:stretch/>
        </p:blipFill>
        <p:spPr bwMode="auto">
          <a:xfrm>
            <a:off x="7164288" y="1174687"/>
            <a:ext cx="1979712" cy="5710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180528" y="546787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latin typeface="Edwardian Script ITC" pitchFamily="66" charset="0"/>
              </a:rPr>
              <a:t>Selamat Datang Di</a:t>
            </a:r>
            <a:endParaRPr lang="en-US" sz="4400" b="1" dirty="0">
              <a:latin typeface="Edwardian Script ITC" pitchFamily="66" charset="0"/>
            </a:endParaRPr>
          </a:p>
        </p:txBody>
      </p:sp>
      <p:pic>
        <p:nvPicPr>
          <p:cNvPr id="13" name="Picture 12" descr="garud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4624"/>
            <a:ext cx="1349172" cy="1433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90" y="61368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latin typeface="Cambria" pitchFamily="18" charset="0"/>
              </a:rPr>
              <a:t>INSTITUT PEMERINTAHAN DALAM NEGERI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90" y="6433591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rgbClr val="C00000"/>
                </a:solidFill>
                <a:latin typeface="Cambria" pitchFamily="18" charset="0"/>
              </a:rPr>
              <a:t>KAMPUS PELOPOR PENGGERAK KADER REVOLUSI MENTAL</a:t>
            </a:r>
            <a:endParaRPr lang="en-US" sz="1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347864" y="1700808"/>
            <a:ext cx="2448272" cy="36724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9" y="363700"/>
            <a:ext cx="938401" cy="123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8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4200"/>
            <a:ext cx="9144000" cy="3733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Kementerian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diselenggarakan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berdasarkan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Peraturan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Menteri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Nomor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...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Tentang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Standar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Operasional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Prosedur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Seleksi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 </a:t>
            </a:r>
            <a:b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</a:b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Lampiran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: 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Pedoman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Keputusan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Menteri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Nomor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892.1-2075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Tentang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Pembentukan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Panitia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Seleksi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Keputusan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Menteri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Nomor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892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Tentang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Penetapan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Kebutuhan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Pada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Seleksi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Keputusan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Menteri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Nomor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892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Tentang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Pedoman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Seleksi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endParaRPr lang="en-US" b="1" dirty="0">
              <a:effectLst>
                <a:glow rad="127000">
                  <a:schemeClr val="bg1"/>
                </a:glow>
              </a:effectLst>
              <a:latin typeface="Arial Narrow" panose="020B0606020202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Surat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Edaran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Menteri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Nomor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892.1-811-SJ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Tentang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Seleksi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Penerimaan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Calon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Praja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Institut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Pemerintahan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Dalam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Negeri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en-US" b="1" dirty="0" err="1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Tahun</a:t>
            </a:r>
            <a:r>
              <a:rPr lang="en-US" b="1" dirty="0"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</a:rPr>
              <a:t> 2017</a:t>
            </a:r>
          </a:p>
          <a:p>
            <a:pPr marL="0" indent="0">
              <a:buNone/>
            </a:pPr>
            <a:endParaRPr lang="en-US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03886"/>
            <a:ext cx="9144000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b="1" cap="none" spc="50" dirty="0">
                <a:ln w="11430"/>
                <a:solidFill>
                  <a:srgbClr val="FFFF00"/>
                </a:solidFill>
                <a:effectLst>
                  <a:glow rad="1016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DASAR </a:t>
            </a:r>
            <a:r>
              <a:rPr lang="en-US" sz="3000" b="1" spc="50" dirty="0">
                <a:ln w="11430"/>
                <a:solidFill>
                  <a:srgbClr val="FFFF00"/>
                </a:solidFill>
                <a:effectLst>
                  <a:glow rad="1016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HUKUM SELEKSI CAPRA IPDN 2017</a:t>
            </a:r>
            <a:endParaRPr lang="en-US" sz="3000" b="1" cap="none" spc="50" dirty="0">
              <a:ln w="11430"/>
              <a:solidFill>
                <a:srgbClr val="FFFF00"/>
              </a:solidFill>
              <a:effectLst>
                <a:glow rad="1016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8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4200"/>
            <a:ext cx="9144000" cy="3733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dirty="0" err="1"/>
              <a:t>Pendaftaran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Elektronik</a:t>
            </a:r>
            <a:r>
              <a:rPr lang="en-US" b="1" dirty="0"/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Kompetensi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en-US" b="1" dirty="0"/>
              <a:t> (TKD)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Computer Assisted Test (CAT);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Kesehatan</a:t>
            </a:r>
            <a:r>
              <a:rPr lang="en-US" b="1" dirty="0"/>
              <a:t> Daerah;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Psikologi</a:t>
            </a:r>
            <a:r>
              <a:rPr lang="en-US" b="1" dirty="0"/>
              <a:t>, </a:t>
            </a:r>
            <a:r>
              <a:rPr lang="en-US" b="1" dirty="0" err="1"/>
              <a:t>Integritas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Kejujuran</a:t>
            </a:r>
            <a:r>
              <a:rPr lang="en-US" b="1" dirty="0"/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Pantukhir</a:t>
            </a:r>
            <a:r>
              <a:rPr lang="en-US" b="1" dirty="0"/>
              <a:t> (di IPDN </a:t>
            </a:r>
            <a:r>
              <a:rPr lang="en-US" b="1" dirty="0" err="1"/>
              <a:t>Jatinangor</a:t>
            </a:r>
            <a:r>
              <a:rPr lang="en-US" b="1" dirty="0"/>
              <a:t>) </a:t>
            </a:r>
            <a:r>
              <a:rPr lang="en-US" b="1" dirty="0" err="1"/>
              <a:t>meliputi</a:t>
            </a:r>
            <a:r>
              <a:rPr lang="en-US" b="1" dirty="0"/>
              <a:t> :</a:t>
            </a:r>
          </a:p>
          <a:p>
            <a:pPr lvl="1"/>
            <a:r>
              <a:rPr lang="en-US" b="1" dirty="0" err="1"/>
              <a:t>Verifikasi</a:t>
            </a:r>
            <a:r>
              <a:rPr lang="en-US" b="1" dirty="0"/>
              <a:t> </a:t>
            </a:r>
            <a:r>
              <a:rPr lang="en-US" b="1" dirty="0" err="1"/>
              <a:t>Faktual</a:t>
            </a:r>
            <a:r>
              <a:rPr lang="en-US" b="1" dirty="0"/>
              <a:t> </a:t>
            </a:r>
            <a:r>
              <a:rPr lang="en-US" b="1" dirty="0" err="1"/>
              <a:t>Dokumen</a:t>
            </a:r>
            <a:r>
              <a:rPr lang="en-US" b="1" dirty="0"/>
              <a:t> </a:t>
            </a:r>
            <a:r>
              <a:rPr lang="en-US" b="1" dirty="0" err="1"/>
              <a:t>Administrasi</a:t>
            </a:r>
            <a:endParaRPr lang="en-US" b="1" dirty="0"/>
          </a:p>
          <a:p>
            <a:pPr lvl="1"/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Kesehatan</a:t>
            </a:r>
            <a:r>
              <a:rPr lang="en-US" b="1" dirty="0"/>
              <a:t> </a:t>
            </a:r>
            <a:r>
              <a:rPr lang="en-US" b="1" dirty="0" err="1"/>
              <a:t>Pusat</a:t>
            </a:r>
            <a:endParaRPr lang="en-US" b="1" dirty="0"/>
          </a:p>
          <a:p>
            <a:pPr lvl="1"/>
            <a:r>
              <a:rPr lang="en-US" b="1" dirty="0" err="1"/>
              <a:t>Tes</a:t>
            </a:r>
            <a:r>
              <a:rPr lang="en-US" b="1" dirty="0"/>
              <a:t> </a:t>
            </a:r>
            <a:r>
              <a:rPr lang="en-US" b="1" dirty="0" err="1"/>
              <a:t>Kesamaptaan</a:t>
            </a:r>
            <a:endParaRPr lang="en-US" b="1" dirty="0"/>
          </a:p>
          <a:p>
            <a:pPr lvl="1"/>
            <a:r>
              <a:rPr lang="en-US" b="1" dirty="0" err="1"/>
              <a:t>Wawancara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Selanjutnya</a:t>
            </a:r>
            <a:r>
              <a:rPr lang="en-US" b="1" dirty="0"/>
              <a:t>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diakses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http://spcp.ipdn.ac.id/spcp/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7200" y="360402"/>
            <a:ext cx="8229600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b="1" spc="50" dirty="0">
                <a:ln w="11430"/>
                <a:solidFill>
                  <a:srgbClr val="FFFF00"/>
                </a:solidFill>
                <a:effectLst>
                  <a:glow rad="1016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TAHAPAN SPCP IPDN TAHUN 2017</a:t>
            </a:r>
            <a:endParaRPr lang="en-US" sz="3000" b="1" cap="none" spc="50" dirty="0">
              <a:ln w="11430"/>
              <a:solidFill>
                <a:srgbClr val="FFFF00"/>
              </a:solidFill>
              <a:effectLst>
                <a:glow rad="1016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8534400" cy="563569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b="1" spc="50" dirty="0">
                <a:ln w="11430"/>
                <a:solidFill>
                  <a:srgbClr val="FFFF00"/>
                </a:solidFill>
                <a:effectLst>
                  <a:glow rad="1016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TAHAPAN SPCP IPDN TAHUN 2017</a:t>
            </a:r>
            <a:endParaRPr lang="en-US" sz="3000" b="1" cap="none" spc="50" dirty="0">
              <a:ln w="11430"/>
              <a:solidFill>
                <a:srgbClr val="FFFF00"/>
              </a:solidFill>
              <a:effectLst>
                <a:glow rad="1016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66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3886"/>
            <a:ext cx="9144000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b="1" spc="50" dirty="0">
                <a:ln w="11430"/>
                <a:solidFill>
                  <a:srgbClr val="FFFF00"/>
                </a:solidFill>
                <a:effectLst>
                  <a:glow rad="1016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TAHAPAN DAN JADUAL SPCP IPDN TAHUN 2017</a:t>
            </a:r>
            <a:endParaRPr lang="en-US" sz="3000" b="1" cap="none" spc="50" dirty="0">
              <a:ln w="11430"/>
              <a:solidFill>
                <a:srgbClr val="FFFF00"/>
              </a:solidFill>
              <a:effectLst>
                <a:glow rad="1016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03978"/>
              </p:ext>
            </p:extLst>
          </p:nvPr>
        </p:nvGraphicFramePr>
        <p:xfrm>
          <a:off x="152400" y="939564"/>
          <a:ext cx="8839201" cy="576071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93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689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560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05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7519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URAIAN KEGIATAN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TANGGAL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TEMPAT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98333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Pendaftaran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Calon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Peserta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Pendidikan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Kedinasan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 – 31 Maret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KEMENPAN-RB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panselnas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2216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Memasukkan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Dokumen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Persyaratan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Seleksi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Administrasi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Calon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Praja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9 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Maret –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 April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IPDN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Lulus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Seleksi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Administrasi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Calon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Praja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April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IPDN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610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Pelaksanaan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Kompetensi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Dasar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(TKD)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17 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April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Ibukota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Provinsi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610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TKD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29 April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IPDN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610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6.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Pelaksanaan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Kesehatan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Daerah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17 </a:t>
                      </a:r>
                      <a:r>
                        <a:rPr lang="id-ID" sz="140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 20 Mei 2017</a:t>
                      </a:r>
                      <a:endParaRPr lang="en-US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Ibukota Provinsi</a:t>
                      </a:r>
                      <a:endParaRPr lang="en-US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610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7.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Kesehatan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Daerah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29 Mei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IPDN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8.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Pelaksanaan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Psikologi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Integritas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Kejujuran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11 </a:t>
                      </a:r>
                      <a:r>
                        <a:rPr lang="id-ID" sz="140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13 Juli 2017</a:t>
                      </a:r>
                      <a:endParaRPr lang="en-US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Ibukota Provinsi</a:t>
                      </a:r>
                      <a:endParaRPr lang="en-US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9.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Psikologi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Integritas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Kejujuran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19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Juli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Website IPDN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610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10.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Penerimaan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Peserta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Pantukhir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Verifikasi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Faktual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Dokumen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9 - 12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IPDN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Jatinangor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11.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Verifikasi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Faktual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Dokumen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14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Kesehatan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15 - 21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13.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Kesamaptaan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16 - 22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8888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14.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Tes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Wawancara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- 2</a:t>
                      </a:r>
                      <a:r>
                        <a:rPr lang="id-ID" sz="14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532216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15.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Pengumuman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Pantukhir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Kesehatan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Kesamaptaan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Wawancara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27 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Agustus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10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KEGIATAN SPCP IPDN TAHUN 2017</a:t>
            </a:r>
            <a:endParaRPr lang="en-US" sz="32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4432" y="1295400"/>
          <a:ext cx="8763000" cy="51716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33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823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NO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URAIAN KEGIATAN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PELAKSANA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4094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1.</a:t>
                      </a:r>
                      <a:r>
                        <a:rPr lang="en-US" sz="1800" baseline="0" dirty="0">
                          <a:latin typeface="+mn-lt"/>
                          <a:cs typeface="Arial" pitchFamily="34" charset="0"/>
                        </a:rPr>
                        <a:t> 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Pendaftaran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Calon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Peserta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Pendidikan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Kedinasan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KEMENPAN-RB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2.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Lulus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Seleksi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Administrasi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Calon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Praja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latin typeface="+mn-lt"/>
                          <a:cs typeface="Arial" pitchFamily="34" charset="0"/>
                        </a:rPr>
                        <a:t>IPDN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3.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Pelaksanaan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Kompetensi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Dasar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(TKD)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</a:rPr>
                        <a:t>BKN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4.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TKD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5.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Pelaksanaan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Kesehatan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Daerah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PUSAT KESEHATAN TNI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6.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Kesehatan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Daerah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7.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Pelaksanaan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Psikologi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Integritas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Kejujuran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DINAS PSIKOLOGI TNI AD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8.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Psikologi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Integritas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Kejujuran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9.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Penerimaan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Peserta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Pantukhir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Verifikasi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Faktual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Dokumen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10.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Verifikasi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Faktual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Dokumen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11.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Kesehatan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Pusat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PUSAT KESEHATAN TNI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12.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Kesamaptaan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DINAS JASMANI TNI AD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2047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13.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Tes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Wawancara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</a:rPr>
                        <a:t>TIM WAWANCARA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484094">
                <a:tc>
                  <a:txBody>
                    <a:bodyPr/>
                    <a:lstStyle/>
                    <a:p>
                      <a:pPr marL="34290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14.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Pengumuman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Hasil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Pantukhir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(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Kesehatan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Kesamaptaan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dan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cs typeface="Arial" pitchFamily="34" charset="0"/>
                        </a:rPr>
                        <a:t>Wawancara</a:t>
                      </a:r>
                      <a:r>
                        <a:rPr lang="en-US" sz="1800" dirty="0">
                          <a:latin typeface="+mn-lt"/>
                          <a:cs typeface="Arial" pitchFamily="34" charset="0"/>
                        </a:rPr>
                        <a:t>)</a:t>
                      </a:r>
                      <a:endParaRPr lang="en-US" sz="18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</a:rPr>
                        <a:t>IPDN</a:t>
                      </a:r>
                    </a:p>
                  </a:txBody>
                  <a:tcPr marL="44934" marR="4493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44624"/>
            <a:ext cx="9144000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000" spc="50" dirty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USULAN KEBUTUHAN </a:t>
            </a:r>
            <a:r>
              <a:rPr lang="id-ID" sz="3000" spc="50" dirty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CAPRA</a:t>
            </a:r>
            <a:r>
              <a:rPr lang="en-US" sz="3000" spc="50" dirty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id-ID" sz="3000" spc="50" dirty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IPDN </a:t>
            </a:r>
            <a:r>
              <a:rPr lang="en-US" sz="3000" spc="50" dirty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TAHUN 2017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703135"/>
            <a:ext cx="8239748" cy="27759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DASAR PERHITUNGAN PERMENDAGRI NO</a:t>
            </a:r>
            <a:r>
              <a:rPr lang="id-ID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.</a:t>
            </a:r>
            <a:r>
              <a:rPr lang="en-US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 39 TAHUN 2014 </a:t>
            </a:r>
          </a:p>
          <a:p>
            <a:r>
              <a:rPr lang="en-US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TENTANG </a:t>
            </a:r>
            <a:r>
              <a:rPr lang="id-ID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PEDOMAN PENENTUAN</a:t>
            </a:r>
            <a:r>
              <a:rPr lang="en-US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127000">
                    <a:schemeClr val="tx2"/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 KEBUTUHAN CALON PRAJA IPDN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017714"/>
              </p:ext>
            </p:extLst>
          </p:nvPr>
        </p:nvGraphicFramePr>
        <p:xfrm>
          <a:off x="220577" y="1275352"/>
          <a:ext cx="8710863" cy="5388287"/>
        </p:xfrm>
        <a:graphic>
          <a:graphicData uri="http://schemas.openxmlformats.org/drawingml/2006/table">
            <a:tbl>
              <a:tblPr firstRow="1" firstCol="1" bandRow="1"/>
              <a:tblGrid>
                <a:gridCol w="427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62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496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07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193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6905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7983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NO.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PROVINSI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KEBUTUHAN CAPRA</a:t>
                      </a:r>
                      <a:r>
                        <a:rPr lang="en-US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SESUAI PERSETUJUAN KEMENTERIAN PAN-RB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1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NO.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PROVINSI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KEBUTUHAN CAPRA SESUAI PERSETUJUAN KEMENTERIAN PAN-RB</a:t>
                      </a:r>
                      <a:endParaRPr lang="en-A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3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(1)</a:t>
                      </a:r>
                      <a:endParaRPr lang="en-AU" sz="12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(2)</a:t>
                      </a:r>
                      <a:endParaRPr lang="en-AU" sz="12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(3)</a:t>
                      </a:r>
                      <a:endParaRPr lang="en-AU" sz="12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2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(4)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2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(5)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2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(6)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ACEH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71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18.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KALIMANTAN TENGAH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SUMATERA  UTARA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19.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KALIMANTAN TIMUR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SUMATERA 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57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KALIMANTAN SELATAN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 I A U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21.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BALI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KEPULAUAN  RIAU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NUSA TENGGARA 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J A M B I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NUSA TENGGARA TIMUR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72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SUMATERA  SELATAN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24.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SULAWESI  SELATAN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73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KEP. BANGKA BELITUNG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SULAWESI  TENGAH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BENGKULU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26.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SULAWESI  UTARA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LAMPUNG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27.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GORONTALO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DKI  JAKARTA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28.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SULAWESI TENGGARA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JAWA 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87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29.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MALUKU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BANTEN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MALUKU  UTARA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JAWA  TENGAH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109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31.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PAPUA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93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D. I. YOGYAKARTA</a:t>
                      </a:r>
                      <a:endParaRPr lang="en-AU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PAPUA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JAWA TIMUR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113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33.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SULAWESI 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KALIMANTAN  BARAT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5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34.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KALIMANTAN UTARA</a:t>
                      </a:r>
                      <a:endParaRPr lang="en-A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2546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</a:t>
                      </a:r>
                      <a:r>
                        <a:rPr lang="en-US" sz="1400" b="1" baseline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 T A L</a:t>
                      </a:r>
                      <a:endParaRPr lang="en-AU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1689</a:t>
                      </a:r>
                      <a:endParaRPr lang="en-AU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6528" marR="16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6528" marR="16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A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6528" marR="16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4307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7328</TotalTime>
  <Words>845</Words>
  <Application>Microsoft Office PowerPoint</Application>
  <PresentationFormat>On-screen Show (4:3)</PresentationFormat>
  <Paragraphs>280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TAHAPAN SPCP IPDN TAHUN 2017</vt:lpstr>
      <vt:lpstr>TAHAPAN SPCP IPDN TAHUN 2017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 A42F Series</dc:creator>
  <cp:lastModifiedBy>yuni</cp:lastModifiedBy>
  <cp:revision>778</cp:revision>
  <cp:lastPrinted>2014-04-17T06:08:47Z</cp:lastPrinted>
  <dcterms:created xsi:type="dcterms:W3CDTF">2014-01-28T15:40:54Z</dcterms:created>
  <dcterms:modified xsi:type="dcterms:W3CDTF">2017-03-15T06:03:12Z</dcterms:modified>
</cp:coreProperties>
</file>