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306" r:id="rId2"/>
    <p:sldId id="311" r:id="rId3"/>
    <p:sldId id="312" r:id="rId4"/>
    <p:sldId id="322" r:id="rId5"/>
    <p:sldId id="295" r:id="rId6"/>
    <p:sldId id="296" r:id="rId7"/>
    <p:sldId id="298" r:id="rId8"/>
    <p:sldId id="297" r:id="rId9"/>
    <p:sldId id="299" r:id="rId10"/>
    <p:sldId id="304" r:id="rId11"/>
    <p:sldId id="265" r:id="rId12"/>
    <p:sldId id="323" r:id="rId13"/>
    <p:sldId id="324" r:id="rId14"/>
    <p:sldId id="325" r:id="rId15"/>
    <p:sldId id="328" r:id="rId16"/>
    <p:sldId id="329" r:id="rId17"/>
    <p:sldId id="330" r:id="rId18"/>
    <p:sldId id="331" r:id="rId19"/>
    <p:sldId id="333" r:id="rId20"/>
    <p:sldId id="326" r:id="rId2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1110" y="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AFA21-1B8F-4EA5-B6CA-EEC94AB10182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E19B4-27C6-43EE-8A2C-EBA8B3C31D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5569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54CD3-7480-4616-A4D7-ECCE71DA5455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50710-010E-4CB8-B770-56E4C12ED33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1852506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4213"/>
            <a:ext cx="4575175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FC1CC6-9A83-4B53-B837-266C33D3EA67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id-ID" smtClean="0"/>
          </a:p>
        </p:txBody>
      </p:sp>
    </p:spTree>
    <p:extLst>
      <p:ext uri="{BB962C8B-B14F-4D97-AF65-F5344CB8AC3E}">
        <p14:creationId xmlns="" xmlns:p14="http://schemas.microsoft.com/office/powerpoint/2010/main" val="3569525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50710-010E-4CB8-B770-56E4C12ED33D}" type="slidenum">
              <a:rPr lang="id-ID" smtClean="0"/>
              <a:pPr/>
              <a:t>12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4E0E658-59DA-4029-A93C-78DDBF43087E}" type="datetimeFigureOut">
              <a:rPr lang="id-ID" smtClean="0"/>
              <a:pPr/>
              <a:t>11/11/2015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D378A48-0A70-45CE-837B-95664898D2A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/>
              <a:t>UU 23 / 14 ??</a:t>
            </a:r>
            <a:endParaRPr lang="id-ID" b="1" dirty="0"/>
          </a:p>
        </p:txBody>
      </p:sp>
      <p:pic>
        <p:nvPicPr>
          <p:cNvPr id="4098" name="Picture 2" descr="C:\Users\DELL\Desktop\QuuIa82j1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8640960" cy="4320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94103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4311" y="272284"/>
            <a:ext cx="64059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KONDISI PENDIDIKAN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7559952"/>
              </p:ext>
            </p:extLst>
          </p:nvPr>
        </p:nvGraphicFramePr>
        <p:xfrm>
          <a:off x="281882" y="1760546"/>
          <a:ext cx="8610598" cy="1051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7960"/>
                <a:gridCol w="871533"/>
                <a:gridCol w="871533"/>
                <a:gridCol w="871533"/>
                <a:gridCol w="871533"/>
                <a:gridCol w="759151"/>
                <a:gridCol w="759151"/>
                <a:gridCol w="788204"/>
              </a:tblGrid>
              <a:tr h="2349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 err="1" smtClean="0">
                          <a:solidFill>
                            <a:schemeClr val="bg1"/>
                          </a:solidFill>
                          <a:effectLst/>
                        </a:rPr>
                        <a:t>Lembaga</a:t>
                      </a:r>
                      <a:r>
                        <a:rPr lang="en-US" sz="1500" dirty="0" smtClean="0">
                          <a:solidFill>
                            <a:schemeClr val="bg1"/>
                          </a:solidFill>
                          <a:effectLst/>
                        </a:rPr>
                        <a:t> SMA, SMK </a:t>
                      </a:r>
                      <a:r>
                        <a:rPr lang="en-US" sz="1500" dirty="0" err="1" smtClean="0">
                          <a:solidFill>
                            <a:schemeClr val="bg1"/>
                          </a:solidFill>
                          <a:effectLst/>
                        </a:rPr>
                        <a:t>dan</a:t>
                      </a:r>
                      <a:r>
                        <a:rPr lang="en-US" sz="1500" dirty="0" smtClean="0">
                          <a:solidFill>
                            <a:schemeClr val="bg1"/>
                          </a:solidFill>
                          <a:effectLst/>
                        </a:rPr>
                        <a:t> SLB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6920" marR="5692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SMA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SMK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SLB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JML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416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931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280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1.334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182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3.162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err="1" smtClean="0">
                          <a:solidFill>
                            <a:schemeClr val="bg1"/>
                          </a:solidFill>
                          <a:effectLst/>
                        </a:rPr>
                        <a:t>Jumlah</a:t>
                      </a:r>
                      <a:endParaRPr lang="en-US" sz="1500" b="1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1.347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1.614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20" marR="5692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9072252"/>
              </p:ext>
            </p:extLst>
          </p:nvPr>
        </p:nvGraphicFramePr>
        <p:xfrm>
          <a:off x="304800" y="3140968"/>
          <a:ext cx="8610601" cy="14521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0404"/>
                <a:gridCol w="724256"/>
                <a:gridCol w="721552"/>
                <a:gridCol w="557695"/>
                <a:gridCol w="645693"/>
                <a:gridCol w="685800"/>
                <a:gridCol w="609600"/>
                <a:gridCol w="533400"/>
                <a:gridCol w="685800"/>
                <a:gridCol w="457200"/>
                <a:gridCol w="515318"/>
                <a:gridCol w="703883"/>
              </a:tblGrid>
              <a:tr h="32561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Jumlah </a:t>
                      </a:r>
                      <a:r>
                        <a:rPr lang="en-US" sz="15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Pendidik</a:t>
                      </a:r>
                      <a:r>
                        <a:rPr lang="id-ID" sz="15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Provinsi Jawa Timur Tahun 2014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SMA NEGERI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SMA SWASTA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SMK NEGERI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>
                          <a:solidFill>
                            <a:schemeClr val="bg1"/>
                          </a:solidFill>
                          <a:effectLst/>
                        </a:rPr>
                        <a:t>SMK SWASTA</a:t>
                      </a:r>
                      <a:endParaRPr lang="en-US" sz="15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>
                          <a:solidFill>
                            <a:schemeClr val="bg1"/>
                          </a:solidFill>
                          <a:effectLst/>
                        </a:rPr>
                        <a:t>SLB</a:t>
                      </a:r>
                      <a:endParaRPr lang="en-US" sz="15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solidFill>
                            <a:schemeClr val="bg1"/>
                          </a:solidFill>
                          <a:effectLst/>
                        </a:rPr>
                        <a:t>JUMLAH GURU TOTAL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756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PNS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NON PNS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PNS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NON PNS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PNS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NON PNS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PNS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NON PNS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06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err="1" smtClean="0">
                          <a:solidFill>
                            <a:schemeClr val="bg1"/>
                          </a:solidFill>
                          <a:effectLst/>
                        </a:rPr>
                        <a:t>Jumlah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16.018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4.025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946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18.014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16.712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6.862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1.921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27.014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896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1.177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93.585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045" marR="3504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80683669"/>
              </p:ext>
            </p:extLst>
          </p:nvPr>
        </p:nvGraphicFramePr>
        <p:xfrm>
          <a:off x="323528" y="4852078"/>
          <a:ext cx="8614143" cy="1169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1457"/>
                <a:gridCol w="813334"/>
                <a:gridCol w="812517"/>
                <a:gridCol w="812517"/>
                <a:gridCol w="813334"/>
                <a:gridCol w="813334"/>
                <a:gridCol w="812517"/>
                <a:gridCol w="1045133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Jumlah Staf PNS (Tenaga Kependidikan) Provinsi Jawa Timur Tahun 2014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SMA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SMK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SLB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JUMLAH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766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NEGERI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SWASTA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NEGERI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SWASTA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NEGERI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SWASTA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err="1" smtClean="0">
                          <a:solidFill>
                            <a:schemeClr val="bg1"/>
                          </a:solidFill>
                          <a:effectLst/>
                        </a:rPr>
                        <a:t>Jumlah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1.970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1.124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3.148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995" marR="34995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73422"/>
            <a:ext cx="64059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KONDISI PENDIDIKAN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900935"/>
              </p:ext>
            </p:extLst>
          </p:nvPr>
        </p:nvGraphicFramePr>
        <p:xfrm>
          <a:off x="286074" y="1951441"/>
          <a:ext cx="8534397" cy="12615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4258"/>
                <a:gridCol w="793972"/>
                <a:gridCol w="793972"/>
                <a:gridCol w="793972"/>
                <a:gridCol w="793972"/>
                <a:gridCol w="785364"/>
                <a:gridCol w="700130"/>
                <a:gridCol w="758757"/>
              </a:tblGrid>
              <a:tr h="29698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Jumlah Staf Non PNS (Tenaga Kependidikan) Provinsi Jawa Timur Tahun 2014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SMA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SMK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SLB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solidFill>
                            <a:schemeClr val="bg1"/>
                          </a:solidFill>
                          <a:effectLst/>
                        </a:rPr>
                        <a:t>JUMLAH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939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NEGERI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SWASTA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NEGERI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SWASTA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solidFill>
                            <a:schemeClr val="bg1"/>
                          </a:solidFill>
                          <a:effectLst/>
                        </a:rPr>
                        <a:t>NEGERI</a:t>
                      </a:r>
                      <a:endParaRPr lang="en-US" sz="15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>
                          <a:solidFill>
                            <a:schemeClr val="bg1"/>
                          </a:solidFill>
                          <a:effectLst/>
                        </a:rPr>
                        <a:t>SWASTA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Jumlah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3.780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2.368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3.566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4.035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35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53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13.837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130" marR="3413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22268290"/>
              </p:ext>
            </p:extLst>
          </p:nvPr>
        </p:nvGraphicFramePr>
        <p:xfrm>
          <a:off x="286074" y="3662536"/>
          <a:ext cx="8534398" cy="14226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6534"/>
                <a:gridCol w="936116"/>
                <a:gridCol w="936959"/>
                <a:gridCol w="936116"/>
                <a:gridCol w="936959"/>
                <a:gridCol w="1181714"/>
              </a:tblGrid>
              <a:tr h="9484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Jumlah Pengawas Pendidikan SMA/SMK/SLB di Kabupaten/Kota Tahun 2014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SMA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SMK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SLB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NULL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JUMLAH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742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 smtClean="0">
                          <a:solidFill>
                            <a:schemeClr val="bg1"/>
                          </a:solidFill>
                          <a:effectLst/>
                        </a:rPr>
                        <a:t>J</a:t>
                      </a:r>
                      <a:r>
                        <a:rPr lang="en-US" sz="1500" b="1" dirty="0" err="1" smtClean="0">
                          <a:solidFill>
                            <a:schemeClr val="bg1"/>
                          </a:solidFill>
                          <a:effectLst/>
                        </a:rPr>
                        <a:t>umlah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236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163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>
                          <a:solidFill>
                            <a:schemeClr val="bg1"/>
                          </a:solidFill>
                          <a:effectLst/>
                        </a:rPr>
                        <a:t>399</a:t>
                      </a:r>
                      <a:endParaRPr lang="en-US" sz="15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776" marR="37776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63875"/>
            <a:ext cx="9144000" cy="7302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1003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b="1" dirty="0" err="1">
                <a:solidFill>
                  <a:srgbClr val="08A1D9">
                    <a:lumMod val="75000"/>
                  </a:srgbClr>
                </a:solidFill>
              </a:rPr>
              <a:t>Pe</a:t>
            </a:r>
            <a:r>
              <a:rPr lang="id-ID" sz="4800" b="1" dirty="0">
                <a:solidFill>
                  <a:srgbClr val="08A1D9">
                    <a:lumMod val="75000"/>
                  </a:srgbClr>
                </a:solidFill>
              </a:rPr>
              <a:t>ngalihan Kewenangan </a:t>
            </a:r>
            <a:endParaRPr lang="en-US" sz="4800" b="1" dirty="0" smtClean="0">
              <a:solidFill>
                <a:srgbClr val="08A1D9">
                  <a:lumMod val="75000"/>
                </a:srgbClr>
              </a:solidFill>
            </a:endParaRPr>
          </a:p>
          <a:p>
            <a:pPr algn="ctr">
              <a:defRPr/>
            </a:pPr>
            <a:r>
              <a:rPr lang="id-ID" sz="4800" b="1" dirty="0" smtClean="0">
                <a:solidFill>
                  <a:srgbClr val="08A1D9">
                    <a:lumMod val="75000"/>
                  </a:srgbClr>
                </a:solidFill>
              </a:rPr>
              <a:t>Pendidikan Menengah</a:t>
            </a:r>
            <a:endParaRPr lang="en-US" sz="4800" b="1" dirty="0" smtClean="0">
              <a:solidFill>
                <a:srgbClr val="08A1D9">
                  <a:lumMod val="75000"/>
                </a:srgbClr>
              </a:solidFill>
            </a:endParaRPr>
          </a:p>
          <a:p>
            <a:pPr algn="ctr">
              <a:defRPr/>
            </a:pPr>
            <a:endParaRPr lang="id-ID" sz="2954" b="1" dirty="0">
              <a:solidFill>
                <a:srgbClr val="08A1D9">
                  <a:lumMod val="75000"/>
                </a:srgbClr>
              </a:solidFill>
            </a:endParaRPr>
          </a:p>
          <a:p>
            <a:pPr algn="ctr">
              <a:defRPr/>
            </a:pPr>
            <a:r>
              <a:rPr lang="id-ID" sz="3200" b="1" dirty="0">
                <a:solidFill>
                  <a:srgbClr val="08A1D9">
                    <a:lumMod val="75000"/>
                  </a:srgbClr>
                </a:solidFill>
              </a:rPr>
              <a:t>Sesuai Undang-undang 23 tahun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PERUBAHAN PEMBAGIAN URUSAN PEMERINTAH </a:t>
            </a:r>
            <a:br>
              <a:rPr lang="en-US" sz="2800" b="1" dirty="0" smtClean="0">
                <a:solidFill>
                  <a:schemeClr val="tx2"/>
                </a:solidFill>
              </a:rPr>
            </a:br>
            <a:r>
              <a:rPr lang="en-US" sz="2800" b="1" dirty="0" smtClean="0">
                <a:solidFill>
                  <a:schemeClr val="tx2"/>
                </a:solidFill>
              </a:rPr>
              <a:t>(1. MANAJEMEN PENDIDIKAN)</a:t>
            </a:r>
            <a:endParaRPr lang="id-ID" sz="2800" b="1" dirty="0">
              <a:solidFill>
                <a:schemeClr val="tx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4676" y="1600204"/>
            <a:ext cx="2895600" cy="1117243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Pusat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Pengelolaan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Dikti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4676" y="2917062"/>
            <a:ext cx="2895600" cy="2035938"/>
          </a:xfrm>
          <a:prstGeom prst="roundRect">
            <a:avLst/>
          </a:prstGeom>
          <a:noFill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Provinsi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Koordinasi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Pengelolaan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Dikdas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Dikmen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Pengelolaan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Pendidikan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Khusus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/>
            <a:endParaRPr lang="en-US" sz="200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24676" y="5105400"/>
            <a:ext cx="2895600" cy="16002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Kab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./Kota: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Pengelolaan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PAUDN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Pengelolaan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Dikdas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Pengelolaan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Dikmen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564581" y="1611090"/>
            <a:ext cx="2895600" cy="1117243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Pusat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Pengelolaan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Dikti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577676" y="2917062"/>
            <a:ext cx="2895600" cy="203593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Provinsi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Koordinasi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Pengelolaan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Dikdas</a:t>
            </a:r>
            <a:endParaRPr lang="en-US" sz="2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Pengelolaan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Pendidikan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Khusus</a:t>
            </a:r>
            <a:endParaRPr lang="en-US" sz="2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Pengelolaan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Dikmen</a:t>
            </a:r>
            <a:endParaRPr lang="en-US" sz="2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577676" y="5105400"/>
            <a:ext cx="2895600" cy="164184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Kab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./Kota:</a:t>
            </a:r>
          </a:p>
          <a:p>
            <a:pPr marL="342900" indent="-342900" algn="just">
              <a:buFontTx/>
              <a:buAutoNum type="arabicPeriod"/>
            </a:pP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Pengelolaan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PAUDN</a:t>
            </a:r>
          </a:p>
          <a:p>
            <a:pPr marL="342900" indent="-342900" algn="just">
              <a:buFontTx/>
              <a:buAutoNum type="arabicPeriod"/>
            </a:pP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Pengelolaan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Dikdas</a:t>
            </a:r>
            <a:endParaRPr lang="en-US" sz="2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" y="6172200"/>
            <a:ext cx="2895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410200" y="4557486"/>
            <a:ext cx="2895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62296" y="6382124"/>
            <a:ext cx="2133600" cy="365125"/>
          </a:xfrm>
        </p:spPr>
        <p:txBody>
          <a:bodyPr/>
          <a:lstStyle/>
          <a:p>
            <a:fld id="{3C9A92A4-ECD9-43AC-922B-2F8216B22D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4676" y="1147921"/>
            <a:ext cx="3235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70C0"/>
                </a:solidFill>
              </a:rPr>
              <a:t>Lampiran</a:t>
            </a:r>
            <a:r>
              <a:rPr lang="en-US" sz="2000" b="1" dirty="0" smtClean="0">
                <a:solidFill>
                  <a:srgbClr val="0070C0"/>
                </a:solidFill>
              </a:rPr>
              <a:t> I PP 38 </a:t>
            </a:r>
            <a:r>
              <a:rPr lang="en-US" sz="2000" b="1" dirty="0" err="1" smtClean="0">
                <a:solidFill>
                  <a:srgbClr val="0070C0"/>
                </a:solidFill>
              </a:rPr>
              <a:t>Tahun</a:t>
            </a:r>
            <a:r>
              <a:rPr lang="en-US" sz="2000" b="1" dirty="0" smtClean="0">
                <a:solidFill>
                  <a:srgbClr val="0070C0"/>
                </a:solidFill>
              </a:rPr>
              <a:t> 2007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64045" y="1118520"/>
            <a:ext cx="3296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prstClr val="black"/>
                </a:solidFill>
              </a:rPr>
              <a:t>Lampiran</a:t>
            </a:r>
            <a:r>
              <a:rPr lang="en-US" sz="2000" b="1" dirty="0" smtClean="0">
                <a:solidFill>
                  <a:prstClr val="black"/>
                </a:solidFill>
              </a:rPr>
              <a:t> I UU 23 </a:t>
            </a:r>
            <a:r>
              <a:rPr lang="en-US" sz="2000" b="1" dirty="0" err="1" smtClean="0">
                <a:solidFill>
                  <a:prstClr val="black"/>
                </a:solidFill>
              </a:rPr>
              <a:t>Tahun</a:t>
            </a:r>
            <a:r>
              <a:rPr lang="en-US" sz="2000" b="1" dirty="0" smtClean="0">
                <a:solidFill>
                  <a:prstClr val="black"/>
                </a:solidFill>
              </a:rPr>
              <a:t> 2014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33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6" rIns="91370" bIns="45686" rtlCol="0" anchor="ctr"/>
          <a:lstStyle/>
          <a:p>
            <a:pPr algn="ctr"/>
            <a:endParaRPr lang="id-ID" dirty="0"/>
          </a:p>
        </p:txBody>
      </p:sp>
      <p:sp>
        <p:nvSpPr>
          <p:cNvPr id="22" name="Right Arrow 21"/>
          <p:cNvSpPr/>
          <p:nvPr/>
        </p:nvSpPr>
        <p:spPr>
          <a:xfrm>
            <a:off x="3810000" y="3429000"/>
            <a:ext cx="1524000" cy="16764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66346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PERUBAHAN PEMBAGIAN URUSAN PEMERINTAH </a:t>
            </a:r>
            <a:br>
              <a:rPr lang="en-US" sz="2800" b="1" dirty="0" smtClean="0">
                <a:solidFill>
                  <a:schemeClr val="tx2"/>
                </a:solidFill>
              </a:rPr>
            </a:br>
            <a:r>
              <a:rPr lang="en-US" sz="2800" b="1" dirty="0" smtClean="0">
                <a:solidFill>
                  <a:schemeClr val="tx2"/>
                </a:solidFill>
              </a:rPr>
              <a:t>(2. KURIKULUM)</a:t>
            </a:r>
            <a:endParaRPr lang="id-ID" sz="2800" b="1" dirty="0">
              <a:solidFill>
                <a:schemeClr val="tx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0400" y="1600200"/>
            <a:ext cx="2895600" cy="12954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Pusat</a:t>
            </a:r>
            <a:r>
              <a:rPr lang="en-US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Penetapan</a:t>
            </a:r>
            <a:r>
              <a:rPr lang="en-US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Kurikulum</a:t>
            </a:r>
            <a:r>
              <a:rPr lang="en-US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nasional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60400" y="2971800"/>
            <a:ext cx="2895600" cy="16764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Provinsi</a:t>
            </a:r>
            <a:r>
              <a:rPr lang="en-US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:</a:t>
            </a:r>
          </a:p>
          <a:p>
            <a:pPr marL="342900" indent="-342900">
              <a:buFontTx/>
              <a:buAutoNum type="arabicPeriod"/>
            </a:pPr>
            <a:r>
              <a:rPr lang="en-US" sz="1600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Koordinasi</a:t>
            </a:r>
            <a:r>
              <a:rPr lang="en-US" sz="16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dan</a:t>
            </a:r>
            <a:r>
              <a:rPr lang="en-US" sz="16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supervisi</a:t>
            </a:r>
            <a:r>
              <a:rPr lang="en-US" sz="16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Pengembangan</a:t>
            </a:r>
            <a:r>
              <a:rPr lang="en-US" sz="16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Kurikulum</a:t>
            </a:r>
            <a:r>
              <a:rPr lang="en-US" sz="16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Tingkat </a:t>
            </a:r>
            <a:r>
              <a:rPr lang="en-US" sz="1600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Satuan</a:t>
            </a:r>
            <a:r>
              <a:rPr lang="en-US" sz="16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Pendidikan</a:t>
            </a:r>
            <a:r>
              <a:rPr lang="en-US" sz="16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(KTSP), </a:t>
            </a:r>
            <a:r>
              <a:rPr lang="en-US" sz="1600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Jenjang</a:t>
            </a:r>
            <a:r>
              <a:rPr lang="en-US" sz="16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Pendidikan</a:t>
            </a:r>
            <a:r>
              <a:rPr lang="en-US" sz="16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Menengah</a:t>
            </a:r>
            <a:endParaRPr lang="en-US" sz="16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/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60400" y="4800600"/>
            <a:ext cx="2895600" cy="19050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Kab</a:t>
            </a:r>
            <a:r>
              <a:rPr lang="en-US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./Kota:</a:t>
            </a:r>
          </a:p>
          <a:p>
            <a:pPr marL="342900" indent="-342900">
              <a:buFontTx/>
              <a:buAutoNum type="arabicPeriod"/>
            </a:pPr>
            <a:r>
              <a:rPr lang="en-US" sz="16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Koordinasi</a:t>
            </a:r>
            <a:r>
              <a:rPr lang="en-US" sz="16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dan</a:t>
            </a:r>
            <a:r>
              <a:rPr lang="en-US" sz="16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supervisi</a:t>
            </a:r>
            <a:r>
              <a:rPr lang="en-US" sz="16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Pengembangan</a:t>
            </a:r>
            <a:r>
              <a:rPr lang="en-US" sz="16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Kurikulum</a:t>
            </a:r>
            <a:r>
              <a:rPr lang="en-US" sz="16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Tingkat </a:t>
            </a:r>
            <a:r>
              <a:rPr lang="en-US" sz="16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Satuan</a:t>
            </a:r>
            <a:r>
              <a:rPr lang="en-US" sz="16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Pendidikan</a:t>
            </a:r>
            <a:r>
              <a:rPr lang="en-US" sz="16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(KTSP), </a:t>
            </a:r>
            <a:r>
              <a:rPr lang="en-US" sz="16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Jenjang</a:t>
            </a:r>
            <a:r>
              <a:rPr lang="en-US" sz="16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Pendidikan</a:t>
            </a:r>
            <a:r>
              <a:rPr lang="en-US" sz="16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Dasar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613400" y="1600200"/>
            <a:ext cx="2895600" cy="12954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Pusat</a:t>
            </a:r>
            <a:r>
              <a:rPr lang="en-US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Penetapan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Kurikulum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nasional</a:t>
            </a:r>
            <a:endParaRPr 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613400" y="2971800"/>
            <a:ext cx="2895600" cy="19050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Provinsi</a:t>
            </a:r>
            <a:r>
              <a:rPr lang="en-US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:</a:t>
            </a:r>
          </a:p>
          <a:p>
            <a:pPr marL="342900" indent="-342900">
              <a:buFontTx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Penetapan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Kurikulum</a:t>
            </a:r>
            <a:r>
              <a:rPr lang="en-US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mulok</a:t>
            </a:r>
            <a:r>
              <a:rPr lang="en-US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Pendidikan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Khusus</a:t>
            </a:r>
            <a:endParaRPr 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Penetapan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Kurikulum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 </a:t>
            </a:r>
            <a:r>
              <a:rPr lang="en-US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mulok</a:t>
            </a:r>
            <a:r>
              <a:rPr lang="en-US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dikmen</a:t>
            </a:r>
            <a:endParaRPr 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562600" y="4953000"/>
            <a:ext cx="2895600" cy="17526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Kab</a:t>
            </a:r>
            <a:r>
              <a:rPr lang="en-US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./Kota: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Penetapan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Kurikulum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mulok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PAUDN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Penetapan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Kurikulum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mulok</a:t>
            </a:r>
            <a:r>
              <a:rPr lang="en-US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Dikdas</a:t>
            </a:r>
            <a:endParaRPr 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62296" y="6382124"/>
            <a:ext cx="2133600" cy="365125"/>
          </a:xfrm>
        </p:spPr>
        <p:txBody>
          <a:bodyPr/>
          <a:lstStyle/>
          <a:p>
            <a:fld id="{3C9A92A4-ECD9-43AC-922B-2F8216B22D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4676" y="1147921"/>
            <a:ext cx="330693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70C0"/>
                </a:solidFill>
              </a:rPr>
              <a:t>Lampiran</a:t>
            </a:r>
            <a:r>
              <a:rPr lang="en-US" sz="2000" b="1" dirty="0" smtClean="0">
                <a:solidFill>
                  <a:srgbClr val="0070C0"/>
                </a:solidFill>
              </a:rPr>
              <a:t> I PP 38 </a:t>
            </a:r>
            <a:r>
              <a:rPr lang="en-US" sz="2000" b="1" dirty="0" err="1" smtClean="0">
                <a:solidFill>
                  <a:srgbClr val="0070C0"/>
                </a:solidFill>
              </a:rPr>
              <a:t>Tahun</a:t>
            </a:r>
            <a:r>
              <a:rPr lang="en-US" sz="2000" b="1" dirty="0" smtClean="0">
                <a:solidFill>
                  <a:srgbClr val="0070C0"/>
                </a:solidFill>
              </a:rPr>
              <a:t> 2007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64045" y="1118520"/>
            <a:ext cx="3296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prstClr val="black"/>
                </a:solidFill>
              </a:rPr>
              <a:t>Lampiran</a:t>
            </a:r>
            <a:r>
              <a:rPr lang="en-US" sz="2000" b="1" dirty="0" smtClean="0">
                <a:solidFill>
                  <a:prstClr val="black"/>
                </a:solidFill>
              </a:rPr>
              <a:t> I UU 23 </a:t>
            </a:r>
            <a:r>
              <a:rPr lang="en-US" sz="2000" b="1" dirty="0" err="1" smtClean="0">
                <a:solidFill>
                  <a:prstClr val="black"/>
                </a:solidFill>
              </a:rPr>
              <a:t>Tahun</a:t>
            </a:r>
            <a:r>
              <a:rPr lang="en-US" sz="2000" b="1" dirty="0" smtClean="0">
                <a:solidFill>
                  <a:prstClr val="black"/>
                </a:solidFill>
              </a:rPr>
              <a:t> 2014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33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6" rIns="91370" bIns="45686" rtlCol="0" anchor="ctr"/>
          <a:lstStyle/>
          <a:p>
            <a:pPr algn="ctr"/>
            <a:endParaRPr lang="id-ID" dirty="0"/>
          </a:p>
        </p:txBody>
      </p:sp>
      <p:sp>
        <p:nvSpPr>
          <p:cNvPr id="21" name="Right Arrow 20"/>
          <p:cNvSpPr/>
          <p:nvPr/>
        </p:nvSpPr>
        <p:spPr>
          <a:xfrm>
            <a:off x="3810000" y="3505200"/>
            <a:ext cx="1524000" cy="14478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87585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PERUBAHAN PEMBAGIAN URUSAN PEMERINTAH </a:t>
            </a:r>
            <a:br>
              <a:rPr lang="en-US" sz="2800" b="1" dirty="0" smtClean="0">
                <a:solidFill>
                  <a:schemeClr val="tx2"/>
                </a:solidFill>
              </a:rPr>
            </a:br>
            <a:r>
              <a:rPr lang="en-US" sz="2800" b="1" dirty="0" smtClean="0">
                <a:solidFill>
                  <a:schemeClr val="tx2"/>
                </a:solidFill>
              </a:rPr>
              <a:t>(3. AKREDITASI)</a:t>
            </a:r>
            <a:endParaRPr lang="id-ID" sz="2800" b="1" dirty="0">
              <a:solidFill>
                <a:schemeClr val="tx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1941489"/>
            <a:ext cx="2895600" cy="22479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Pusat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Akreditasi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PT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Akreditasi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Dikmen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Akreditasi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Dikdas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Akreditasi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PAUD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Akreditasi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Nonformal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042" y="1247537"/>
            <a:ext cx="3235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70C0"/>
                </a:solidFill>
              </a:rPr>
              <a:t>Lampiran</a:t>
            </a:r>
            <a:r>
              <a:rPr lang="en-US" sz="2000" b="1" dirty="0" smtClean="0">
                <a:solidFill>
                  <a:srgbClr val="0070C0"/>
                </a:solidFill>
              </a:rPr>
              <a:t> I PP 38 </a:t>
            </a:r>
            <a:r>
              <a:rPr lang="en-US" sz="2000" b="1" dirty="0" err="1" smtClean="0">
                <a:solidFill>
                  <a:srgbClr val="0070C0"/>
                </a:solidFill>
              </a:rPr>
              <a:t>Tahun</a:t>
            </a:r>
            <a:r>
              <a:rPr lang="en-US" sz="2000" b="1" dirty="0" smtClean="0">
                <a:solidFill>
                  <a:srgbClr val="0070C0"/>
                </a:solidFill>
              </a:rPr>
              <a:t> 2007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64045" y="1221552"/>
            <a:ext cx="3296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prstClr val="black"/>
                </a:solidFill>
              </a:rPr>
              <a:t>Lampiran</a:t>
            </a:r>
            <a:r>
              <a:rPr lang="en-US" sz="2000" b="1" dirty="0" smtClean="0">
                <a:solidFill>
                  <a:prstClr val="black"/>
                </a:solidFill>
              </a:rPr>
              <a:t> I UU 23 </a:t>
            </a:r>
            <a:r>
              <a:rPr lang="en-US" sz="2000" b="1" dirty="0" err="1" smtClean="0">
                <a:solidFill>
                  <a:prstClr val="black"/>
                </a:solidFill>
              </a:rPr>
              <a:t>Tahun</a:t>
            </a:r>
            <a:r>
              <a:rPr lang="en-US" sz="2000" b="1" dirty="0" smtClean="0">
                <a:solidFill>
                  <a:prstClr val="black"/>
                </a:solidFill>
              </a:rPr>
              <a:t> 2014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562600" y="2133600"/>
            <a:ext cx="2895600" cy="38862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Pusat</a:t>
            </a:r>
            <a:r>
              <a:rPr lang="en-US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sz="2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Akreditasi</a:t>
            </a: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 PT</a:t>
            </a:r>
          </a:p>
          <a:p>
            <a:pPr marL="342900" indent="-342900" algn="just">
              <a:buFontTx/>
              <a:buAutoNum type="arabicPeriod"/>
            </a:pPr>
            <a:r>
              <a:rPr lang="en-US" sz="2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Akreditasi</a:t>
            </a: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Dikmen</a:t>
            </a:r>
            <a:endParaRPr lang="en-US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sz="2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Akreditasi</a:t>
            </a: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Dikdas</a:t>
            </a:r>
            <a:endParaRPr lang="en-US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sz="2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Akreditasi</a:t>
            </a: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 PAUD</a:t>
            </a:r>
          </a:p>
          <a:p>
            <a:pPr marL="342900" indent="-342900" algn="just">
              <a:buFontTx/>
              <a:buAutoNum type="arabicPeriod"/>
            </a:pPr>
            <a:r>
              <a:rPr lang="en-US" sz="2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Akreditasi</a:t>
            </a: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Nonformal</a:t>
            </a:r>
            <a:endParaRPr lang="en-US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733800" y="3581400"/>
            <a:ext cx="1524000" cy="14478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92A4-ECD9-43AC-922B-2F8216B22D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4305300"/>
            <a:ext cx="2895600" cy="10668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Provinsi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Membantu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Akreditasi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Dikmen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/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9600" y="5460642"/>
            <a:ext cx="2895600" cy="124495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Kab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./Kota: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Membantu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Akreditasi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Dikdas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33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6" rIns="91370" bIns="45686" rtlCol="0" anchor="ctr"/>
          <a:lstStyle/>
          <a:p>
            <a:pPr algn="ctr"/>
            <a:endParaRPr lang="id-ID" dirty="0"/>
          </a:p>
        </p:txBody>
      </p:sp>
    </p:spTree>
    <p:extLst>
      <p:ext uri="{BB962C8B-B14F-4D97-AF65-F5344CB8AC3E}">
        <p14:creationId xmlns="" xmlns:p14="http://schemas.microsoft.com/office/powerpoint/2010/main" val="4499334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PERUBAHAN PEMBAGIAN URUSAN PEMERINTAH </a:t>
            </a:r>
            <a:br>
              <a:rPr lang="en-US" sz="2800" b="1" dirty="0" smtClean="0">
                <a:solidFill>
                  <a:schemeClr val="tx2"/>
                </a:solidFill>
              </a:rPr>
            </a:br>
            <a:r>
              <a:rPr lang="en-US" sz="2800" b="1" dirty="0" smtClean="0">
                <a:solidFill>
                  <a:schemeClr val="tx2"/>
                </a:solidFill>
              </a:rPr>
              <a:t>(4. PENDIDIK DAN TENAGA KEPENDIDIKAN)</a:t>
            </a:r>
            <a:endParaRPr lang="id-ID" sz="2800" b="1" dirty="0">
              <a:solidFill>
                <a:schemeClr val="tx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1600200"/>
            <a:ext cx="2895600" cy="1967248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Pusat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accent1"/>
                </a:solidFill>
                <a:latin typeface="Arial Narrow" panose="020B0606020202030204" pitchFamily="34" charset="0"/>
              </a:rPr>
              <a:t>Pengembangan</a:t>
            </a:r>
            <a:r>
              <a:rPr lang="en-US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PTK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Pemindahan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PTK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lintas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provinsi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9600" y="3652233"/>
            <a:ext cx="2895600" cy="1371600"/>
          </a:xfrm>
          <a:prstGeom prst="roundRect">
            <a:avLst/>
          </a:prstGeom>
          <a:noFill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Provinsi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Pemindahan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PTK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lintas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Kab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./Kota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dalam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Provinsi</a:t>
            </a:r>
            <a:endParaRPr lang="en-US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9600" y="5152620"/>
            <a:ext cx="2895600" cy="1634544"/>
          </a:xfrm>
          <a:prstGeom prst="roundRect">
            <a:avLst/>
          </a:prstGeo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Kab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./Kota: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Pemindahan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PTK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dalam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Kab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./Kota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Pengembangan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Karier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PTK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Dikdas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,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Dikmen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, </a:t>
            </a:r>
            <a:r>
              <a:rPr lang="en-US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dan</a:t>
            </a:r>
            <a:r>
              <a:rPr 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PAUDNI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562600" y="1600200"/>
            <a:ext cx="2895600" cy="1967248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tx1"/>
                </a:solidFill>
              </a:rPr>
              <a:t>Pusat</a:t>
            </a:r>
            <a:r>
              <a:rPr lang="en-US" b="1" dirty="0" smtClean="0">
                <a:solidFill>
                  <a:schemeClr val="tx1"/>
                </a:solidFill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tx1"/>
                </a:solidFill>
              </a:rPr>
              <a:t>Pengendalian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Formasi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Pendidik</a:t>
            </a:r>
            <a:endParaRPr lang="en-US" b="1" dirty="0" smtClean="0">
              <a:solidFill>
                <a:schemeClr val="tx1"/>
              </a:solidFill>
            </a:endParaRP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tx1"/>
                </a:solidFill>
              </a:rPr>
              <a:t>Pengembangan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karier</a:t>
            </a:r>
            <a:r>
              <a:rPr lang="en-US" b="1" dirty="0" smtClean="0">
                <a:solidFill>
                  <a:schemeClr val="tx1"/>
                </a:solidFill>
              </a:rPr>
              <a:t> PTK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tx1"/>
                </a:solidFill>
              </a:rPr>
              <a:t>Pemindahan</a:t>
            </a:r>
            <a:r>
              <a:rPr lang="en-US" b="1" dirty="0" smtClean="0">
                <a:solidFill>
                  <a:schemeClr val="tx1"/>
                </a:solidFill>
              </a:rPr>
              <a:t> PTK </a:t>
            </a:r>
            <a:r>
              <a:rPr lang="en-US" b="1" dirty="0" err="1" smtClean="0">
                <a:solidFill>
                  <a:schemeClr val="tx1"/>
                </a:solidFill>
              </a:rPr>
              <a:t>lintas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provinsi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562600" y="3742386"/>
            <a:ext cx="2895600" cy="1371600"/>
          </a:xfrm>
          <a:prstGeom prst="roundRect">
            <a:avLst/>
          </a:prstGeom>
          <a:noFill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tx1"/>
                </a:solidFill>
              </a:rPr>
              <a:t>Provinsi</a:t>
            </a:r>
            <a:r>
              <a:rPr lang="en-US" b="1" dirty="0" smtClean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buFontTx/>
              <a:buAutoNum type="arabicPeriod"/>
            </a:pPr>
            <a:r>
              <a:rPr lang="en-US" b="1" dirty="0" err="1" smtClean="0">
                <a:solidFill>
                  <a:schemeClr val="tx1"/>
                </a:solidFill>
              </a:rPr>
              <a:t>Pemindahan</a:t>
            </a:r>
            <a:r>
              <a:rPr lang="en-US" b="1" dirty="0" smtClean="0">
                <a:solidFill>
                  <a:schemeClr val="tx1"/>
                </a:solidFill>
              </a:rPr>
              <a:t> PTK </a:t>
            </a:r>
            <a:r>
              <a:rPr lang="en-US" b="1" dirty="0" err="1" smtClean="0">
                <a:solidFill>
                  <a:schemeClr val="tx1"/>
                </a:solidFill>
              </a:rPr>
              <a:t>lintas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Kab</a:t>
            </a:r>
            <a:r>
              <a:rPr lang="en-US" b="1" dirty="0" smtClean="0">
                <a:solidFill>
                  <a:schemeClr val="tx1"/>
                </a:solidFill>
              </a:rPr>
              <a:t>./Kota </a:t>
            </a:r>
            <a:r>
              <a:rPr lang="en-US" b="1" dirty="0" err="1" smtClean="0">
                <a:solidFill>
                  <a:schemeClr val="tx1"/>
                </a:solidFill>
              </a:rPr>
              <a:t>dalam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Provinsi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554648" y="5486400"/>
            <a:ext cx="2895600" cy="1143000"/>
          </a:xfrm>
          <a:prstGeom prst="roundRect">
            <a:avLst/>
          </a:prstGeo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tx1"/>
                </a:solidFill>
              </a:rPr>
              <a:t>Kab</a:t>
            </a:r>
            <a:r>
              <a:rPr lang="en-US" b="1" dirty="0" smtClean="0">
                <a:solidFill>
                  <a:schemeClr val="tx1"/>
                </a:solidFill>
              </a:rPr>
              <a:t>./Kota:</a:t>
            </a:r>
          </a:p>
          <a:p>
            <a:pPr marL="342900" indent="-342900">
              <a:buFontTx/>
              <a:buAutoNum type="arabicPeriod"/>
            </a:pPr>
            <a:r>
              <a:rPr lang="en-US" b="1" dirty="0" err="1" smtClean="0">
                <a:solidFill>
                  <a:schemeClr val="tx1"/>
                </a:solidFill>
              </a:rPr>
              <a:t>Pemindahan</a:t>
            </a:r>
            <a:r>
              <a:rPr lang="en-US" b="1" dirty="0" smtClean="0">
                <a:solidFill>
                  <a:schemeClr val="tx1"/>
                </a:solidFill>
              </a:rPr>
              <a:t> PTK </a:t>
            </a:r>
            <a:r>
              <a:rPr lang="en-US" b="1" dirty="0" err="1" smtClean="0">
                <a:solidFill>
                  <a:schemeClr val="tx1"/>
                </a:solidFill>
              </a:rPr>
              <a:t>dalam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Kab</a:t>
            </a:r>
            <a:r>
              <a:rPr lang="en-US" b="1" dirty="0" smtClean="0">
                <a:solidFill>
                  <a:schemeClr val="tx1"/>
                </a:solidFill>
              </a:rPr>
              <a:t>./Kota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3810000" y="3429000"/>
            <a:ext cx="1524000" cy="16764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00933" y="6395003"/>
            <a:ext cx="2133600" cy="365125"/>
          </a:xfrm>
        </p:spPr>
        <p:txBody>
          <a:bodyPr/>
          <a:lstStyle/>
          <a:p>
            <a:fld id="{3C9A92A4-ECD9-43AC-922B-2F8216B22D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676" y="1173679"/>
            <a:ext cx="3235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70C0"/>
                </a:solidFill>
              </a:rPr>
              <a:t>Lampiran</a:t>
            </a:r>
            <a:r>
              <a:rPr lang="en-US" sz="2000" b="1" dirty="0" smtClean="0">
                <a:solidFill>
                  <a:srgbClr val="0070C0"/>
                </a:solidFill>
              </a:rPr>
              <a:t> I PP 38 </a:t>
            </a:r>
            <a:r>
              <a:rPr lang="en-US" sz="2000" b="1" dirty="0" err="1" smtClean="0">
                <a:solidFill>
                  <a:srgbClr val="0070C0"/>
                </a:solidFill>
              </a:rPr>
              <a:t>Tahun</a:t>
            </a:r>
            <a:r>
              <a:rPr lang="en-US" sz="2000" b="1" dirty="0" smtClean="0">
                <a:solidFill>
                  <a:srgbClr val="0070C0"/>
                </a:solidFill>
              </a:rPr>
              <a:t> 2007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64045" y="1144278"/>
            <a:ext cx="3296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prstClr val="black"/>
                </a:solidFill>
              </a:rPr>
              <a:t>Lampiran</a:t>
            </a:r>
            <a:r>
              <a:rPr lang="en-US" sz="2000" b="1" dirty="0" smtClean="0">
                <a:solidFill>
                  <a:prstClr val="black"/>
                </a:solidFill>
              </a:rPr>
              <a:t> I UU 23 </a:t>
            </a:r>
            <a:r>
              <a:rPr lang="en-US" sz="2000" b="1" dirty="0" err="1" smtClean="0">
                <a:solidFill>
                  <a:prstClr val="black"/>
                </a:solidFill>
              </a:rPr>
              <a:t>Tahun</a:t>
            </a:r>
            <a:r>
              <a:rPr lang="en-US" sz="2000" b="1" dirty="0" smtClean="0">
                <a:solidFill>
                  <a:prstClr val="black"/>
                </a:solidFill>
              </a:rPr>
              <a:t> 2014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33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6" rIns="91370" bIns="45686" rtlCol="0" anchor="ctr"/>
          <a:lstStyle/>
          <a:p>
            <a:pPr algn="ctr"/>
            <a:endParaRPr lang="id-ID" dirty="0"/>
          </a:p>
        </p:txBody>
      </p:sp>
    </p:spTree>
    <p:extLst>
      <p:ext uri="{BB962C8B-B14F-4D97-AF65-F5344CB8AC3E}">
        <p14:creationId xmlns="" xmlns:p14="http://schemas.microsoft.com/office/powerpoint/2010/main" val="11242224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PERUBAHAN PEMBAGIAN URUSAN PEMERINTAH </a:t>
            </a:r>
            <a:br>
              <a:rPr lang="en-US" sz="2800" b="1" dirty="0" smtClean="0">
                <a:solidFill>
                  <a:schemeClr val="tx2"/>
                </a:solidFill>
              </a:rPr>
            </a:br>
            <a:r>
              <a:rPr lang="en-US" sz="2800" b="1" dirty="0" smtClean="0">
                <a:solidFill>
                  <a:schemeClr val="tx2"/>
                </a:solidFill>
              </a:rPr>
              <a:t>(5. PERIZINAN PENDIDIKAN)</a:t>
            </a:r>
            <a:endParaRPr lang="id-ID" sz="2800" b="1" dirty="0">
              <a:solidFill>
                <a:schemeClr val="tx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1600200"/>
            <a:ext cx="2895600" cy="16002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accent1"/>
                </a:solidFill>
              </a:rPr>
              <a:t>Pusat</a:t>
            </a:r>
            <a:r>
              <a:rPr lang="en-US" b="1" dirty="0" smtClean="0">
                <a:solidFill>
                  <a:schemeClr val="accent1"/>
                </a:solidFill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accent1"/>
                </a:solidFill>
              </a:rPr>
              <a:t>Penerbitan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izin</a:t>
            </a:r>
            <a:r>
              <a:rPr lang="en-US" b="1" dirty="0" smtClean="0">
                <a:solidFill>
                  <a:schemeClr val="accent1"/>
                </a:solidFill>
              </a:rPr>
              <a:t> PT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accent1"/>
                </a:solidFill>
              </a:rPr>
              <a:t>Penerbitan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izin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Sekolah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Asing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9600" y="3352800"/>
            <a:ext cx="2895600" cy="12954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accent1"/>
                </a:solidFill>
              </a:rPr>
              <a:t>Provinsi</a:t>
            </a:r>
            <a:r>
              <a:rPr lang="en-US" b="1" dirty="0" smtClean="0">
                <a:solidFill>
                  <a:schemeClr val="accent1"/>
                </a:solidFill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smtClean="0">
                <a:solidFill>
                  <a:schemeClr val="accent1"/>
                </a:solidFill>
              </a:rPr>
              <a:t>-</a:t>
            </a:r>
          </a:p>
          <a:p>
            <a:pPr algn="just"/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9600" y="4800600"/>
            <a:ext cx="2895600" cy="19050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accent1"/>
                </a:solidFill>
              </a:rPr>
              <a:t>Kab</a:t>
            </a:r>
            <a:r>
              <a:rPr lang="en-US" b="1" dirty="0" smtClean="0">
                <a:solidFill>
                  <a:schemeClr val="accent1"/>
                </a:solidFill>
              </a:rPr>
              <a:t>./Kota: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accent1"/>
                </a:solidFill>
              </a:rPr>
              <a:t>Penerbitan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izin</a:t>
            </a:r>
            <a:r>
              <a:rPr lang="en-US" b="1" dirty="0" smtClean="0">
                <a:solidFill>
                  <a:schemeClr val="accent1"/>
                </a:solidFill>
              </a:rPr>
              <a:t> SD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accent1"/>
                </a:solidFill>
              </a:rPr>
              <a:t>Penerbitan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izin</a:t>
            </a:r>
            <a:r>
              <a:rPr lang="en-US" b="1" dirty="0" smtClean="0">
                <a:solidFill>
                  <a:schemeClr val="accent1"/>
                </a:solidFill>
              </a:rPr>
              <a:t> SMP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accent1"/>
                </a:solidFill>
              </a:rPr>
              <a:t>Penerbitan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izin</a:t>
            </a:r>
            <a:r>
              <a:rPr lang="en-US" b="1" dirty="0" smtClean="0">
                <a:solidFill>
                  <a:schemeClr val="accent1"/>
                </a:solidFill>
              </a:rPr>
              <a:t> SM</a:t>
            </a:r>
          </a:p>
          <a:p>
            <a:pPr marL="342900" indent="-342900">
              <a:buFontTx/>
              <a:buAutoNum type="arabicPeriod"/>
            </a:pPr>
            <a:r>
              <a:rPr lang="en-US" b="1" dirty="0" err="1" smtClean="0">
                <a:solidFill>
                  <a:schemeClr val="accent1"/>
                </a:solidFill>
              </a:rPr>
              <a:t>Penerbitan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izin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Pendidikan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nonformal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562600" y="1600200"/>
            <a:ext cx="2895600" cy="16002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tx1"/>
                </a:solidFill>
              </a:rPr>
              <a:t>Pusat</a:t>
            </a:r>
            <a:r>
              <a:rPr lang="en-US" b="1" dirty="0" smtClean="0">
                <a:solidFill>
                  <a:schemeClr val="tx1"/>
                </a:solidFill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tx1"/>
                </a:solidFill>
              </a:rPr>
              <a:t>Penerbitan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izin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PT</a:t>
            </a:r>
            <a:endParaRPr lang="en-US" b="1" dirty="0">
              <a:solidFill>
                <a:schemeClr val="tx1"/>
              </a:solidFill>
            </a:endParaRP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tx1"/>
                </a:solidFill>
              </a:rPr>
              <a:t>Penerbitan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izin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Sekolah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Asing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562600" y="3352800"/>
            <a:ext cx="2895600" cy="16002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tx1"/>
                </a:solidFill>
              </a:rPr>
              <a:t>Provinsi</a:t>
            </a:r>
            <a:r>
              <a:rPr lang="en-US" b="1" dirty="0" smtClean="0">
                <a:solidFill>
                  <a:schemeClr val="tx1"/>
                </a:solidFill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tx1"/>
                </a:solidFill>
              </a:rPr>
              <a:t>Penerbitan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izin</a:t>
            </a:r>
            <a:r>
              <a:rPr lang="en-US" b="1" dirty="0" smtClean="0">
                <a:solidFill>
                  <a:schemeClr val="tx1"/>
                </a:solidFill>
              </a:rPr>
              <a:t> SM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 smtClean="0">
                <a:solidFill>
                  <a:schemeClr val="tx1"/>
                </a:solidFill>
              </a:rPr>
              <a:t>Penerbitan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izin</a:t>
            </a:r>
            <a:r>
              <a:rPr lang="en-US" b="1" dirty="0" smtClean="0">
                <a:solidFill>
                  <a:schemeClr val="tx1"/>
                </a:solidFill>
              </a:rPr>
              <a:t> SLB</a:t>
            </a:r>
          </a:p>
          <a:p>
            <a:pPr algn="just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562600" y="5105400"/>
            <a:ext cx="2895600" cy="16002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tx1"/>
                </a:solidFill>
              </a:rPr>
              <a:t>Kab</a:t>
            </a:r>
            <a:r>
              <a:rPr lang="en-US" b="1" dirty="0" smtClean="0">
                <a:solidFill>
                  <a:schemeClr val="tx1"/>
                </a:solidFill>
              </a:rPr>
              <a:t>./Kota: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tx1"/>
                </a:solidFill>
              </a:rPr>
              <a:t>Penerbitan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izin</a:t>
            </a:r>
            <a:r>
              <a:rPr lang="en-US" b="1" dirty="0">
                <a:solidFill>
                  <a:schemeClr val="tx1"/>
                </a:solidFill>
              </a:rPr>
              <a:t> SD</a:t>
            </a:r>
          </a:p>
          <a:p>
            <a:pPr marL="342900" indent="-342900" algn="just">
              <a:buFontTx/>
              <a:buAutoNum type="arabicPeriod"/>
            </a:pPr>
            <a:r>
              <a:rPr lang="en-US" b="1" dirty="0" err="1">
                <a:solidFill>
                  <a:schemeClr val="tx1"/>
                </a:solidFill>
              </a:rPr>
              <a:t>Penerbitan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izin</a:t>
            </a:r>
            <a:r>
              <a:rPr lang="en-US" b="1" dirty="0">
                <a:solidFill>
                  <a:schemeClr val="tx1"/>
                </a:solidFill>
              </a:rPr>
              <a:t> SMP</a:t>
            </a:r>
          </a:p>
          <a:p>
            <a:pPr marL="342900" indent="-342900">
              <a:buFontTx/>
              <a:buAutoNum type="arabicPeriod"/>
            </a:pPr>
            <a:r>
              <a:rPr lang="en-US" b="1" dirty="0" err="1" smtClean="0">
                <a:solidFill>
                  <a:schemeClr val="tx1"/>
                </a:solidFill>
              </a:rPr>
              <a:t>Penerbitan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izin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Pendidikan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nonformal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13812" y="6395003"/>
            <a:ext cx="2133600" cy="365125"/>
          </a:xfrm>
        </p:spPr>
        <p:txBody>
          <a:bodyPr/>
          <a:lstStyle/>
          <a:p>
            <a:fld id="{3C9A92A4-ECD9-43AC-922B-2F8216B22D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4676" y="1160800"/>
            <a:ext cx="3235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70C0"/>
                </a:solidFill>
              </a:rPr>
              <a:t>Lampiran</a:t>
            </a:r>
            <a:r>
              <a:rPr lang="en-US" sz="2000" b="1" dirty="0" smtClean="0">
                <a:solidFill>
                  <a:srgbClr val="0070C0"/>
                </a:solidFill>
              </a:rPr>
              <a:t> I PP 38 </a:t>
            </a:r>
            <a:r>
              <a:rPr lang="en-US" sz="2000" b="1" dirty="0" err="1" smtClean="0">
                <a:solidFill>
                  <a:srgbClr val="0070C0"/>
                </a:solidFill>
              </a:rPr>
              <a:t>Tahun</a:t>
            </a:r>
            <a:r>
              <a:rPr lang="en-US" sz="2000" b="1" dirty="0" smtClean="0">
                <a:solidFill>
                  <a:srgbClr val="0070C0"/>
                </a:solidFill>
              </a:rPr>
              <a:t> 2007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64045" y="1131399"/>
            <a:ext cx="3296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prstClr val="black"/>
                </a:solidFill>
              </a:rPr>
              <a:t>Lampiran</a:t>
            </a:r>
            <a:r>
              <a:rPr lang="en-US" sz="2000" b="1" dirty="0" smtClean="0">
                <a:solidFill>
                  <a:prstClr val="black"/>
                </a:solidFill>
              </a:rPr>
              <a:t> I UU 23 </a:t>
            </a:r>
            <a:r>
              <a:rPr lang="en-US" sz="2000" b="1" dirty="0" err="1" smtClean="0">
                <a:solidFill>
                  <a:prstClr val="black"/>
                </a:solidFill>
              </a:rPr>
              <a:t>Tahun</a:t>
            </a:r>
            <a:r>
              <a:rPr lang="en-US" sz="2000" b="1" dirty="0" smtClean="0">
                <a:solidFill>
                  <a:prstClr val="black"/>
                </a:solidFill>
              </a:rPr>
              <a:t> 2014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33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6" rIns="91370" bIns="45686" rtlCol="0" anchor="ctr"/>
          <a:lstStyle/>
          <a:p>
            <a:pPr algn="ctr"/>
            <a:endParaRPr lang="id-ID" dirty="0"/>
          </a:p>
        </p:txBody>
      </p:sp>
      <p:sp>
        <p:nvSpPr>
          <p:cNvPr id="23" name="Right Arrow 22"/>
          <p:cNvSpPr/>
          <p:nvPr/>
        </p:nvSpPr>
        <p:spPr>
          <a:xfrm>
            <a:off x="3810000" y="3429000"/>
            <a:ext cx="1524000" cy="16764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609600" y="5715000"/>
            <a:ext cx="2895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5410200" y="3810000"/>
            <a:ext cx="2895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49091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1" y="2674496"/>
            <a:ext cx="9144000" cy="9540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Trebuchet MS" pitchFamily="34" charset="0"/>
              </a:rPr>
              <a:t>ROADMAP KEGIATAN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rebuchet MS" pitchFamily="34" charset="0"/>
              </a:rPr>
              <a:t>PENGALIHAN URUSAN </a:t>
            </a:r>
          </a:p>
          <a:p>
            <a:pPr algn="ctr"/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rebuchet MS" pitchFamily="34" charset="0"/>
              </a:rPr>
              <a:t>PENDIDIKAN MENENGAH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3657600"/>
            <a:ext cx="83058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42BB0-42E2-4928-8AA9-04B5294AC3A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5791200"/>
            <a:ext cx="91440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" name="Slide Number Placeholder 1"/>
          <p:cNvSpPr txBox="1">
            <a:spLocks/>
          </p:cNvSpPr>
          <p:nvPr/>
        </p:nvSpPr>
        <p:spPr>
          <a:xfrm>
            <a:off x="7086600" y="6569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5BBCCCD-8364-4FBD-874C-C2E624EC17BB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705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Alur</a:t>
            </a:r>
            <a:r>
              <a:rPr lang="en-US" sz="3200" dirty="0" smtClean="0"/>
              <a:t> </a:t>
            </a:r>
            <a:r>
              <a:rPr lang="en-US" sz="3200" dirty="0" err="1" smtClean="0"/>
              <a:t>Surat</a:t>
            </a:r>
            <a:r>
              <a:rPr lang="en-US" sz="3200" dirty="0" smtClean="0"/>
              <a:t> </a:t>
            </a:r>
            <a:r>
              <a:rPr lang="en-US" sz="3200" dirty="0" err="1" smtClean="0"/>
              <a:t>Edaran</a:t>
            </a:r>
            <a:r>
              <a:rPr lang="en-US" sz="3200" dirty="0" smtClean="0"/>
              <a:t> </a:t>
            </a:r>
            <a:r>
              <a:rPr lang="en-US" sz="3200" dirty="0" err="1" smtClean="0"/>
              <a:t>Mendagri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err="1" smtClean="0"/>
              <a:t>Nomor</a:t>
            </a:r>
            <a:r>
              <a:rPr lang="en-US" sz="3200" dirty="0" smtClean="0"/>
              <a:t> 120/253/</a:t>
            </a:r>
            <a:r>
              <a:rPr lang="en-US" sz="3200" dirty="0" err="1" smtClean="0"/>
              <a:t>sj</a:t>
            </a:r>
            <a:r>
              <a:rPr lang="en-US" sz="3200" dirty="0" smtClean="0"/>
              <a:t>, </a:t>
            </a:r>
            <a:r>
              <a:rPr lang="en-US" sz="3200" dirty="0" err="1" smtClean="0"/>
              <a:t>Tanggal</a:t>
            </a:r>
            <a:r>
              <a:rPr lang="en-US" sz="3200" dirty="0" smtClean="0"/>
              <a:t> 16 </a:t>
            </a:r>
            <a:r>
              <a:rPr lang="en-US" sz="3200" dirty="0" err="1" smtClean="0"/>
              <a:t>Februari</a:t>
            </a:r>
            <a:r>
              <a:rPr lang="en-US" sz="3200" dirty="0" smtClean="0"/>
              <a:t> 2015</a:t>
            </a:r>
            <a:endParaRPr lang="id-ID" sz="3200" dirty="0"/>
          </a:p>
        </p:txBody>
      </p:sp>
      <p:sp>
        <p:nvSpPr>
          <p:cNvPr id="4" name="Oval 3"/>
          <p:cNvSpPr/>
          <p:nvPr/>
        </p:nvSpPr>
        <p:spPr>
          <a:xfrm>
            <a:off x="536569" y="3573016"/>
            <a:ext cx="2736304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SE MENDAGRI</a:t>
            </a:r>
          </a:p>
          <a:p>
            <a:pPr algn="ctr"/>
            <a:r>
              <a:rPr lang="id-ID" dirty="0" smtClean="0"/>
              <a:t>120/253/Sj</a:t>
            </a:r>
          </a:p>
          <a:p>
            <a:pPr algn="ctr"/>
            <a:r>
              <a:rPr lang="id-ID" dirty="0" smtClean="0"/>
              <a:t>Tgl 16 Feb 2015</a:t>
            </a:r>
            <a:endParaRPr lang="id-ID" dirty="0"/>
          </a:p>
        </p:txBody>
      </p:sp>
      <p:cxnSp>
        <p:nvCxnSpPr>
          <p:cNvPr id="6" name="Straight Arrow Connector 5"/>
          <p:cNvCxnSpPr>
            <a:stCxn id="4" idx="6"/>
            <a:endCxn id="7" idx="1"/>
          </p:cNvCxnSpPr>
          <p:nvPr/>
        </p:nvCxnSpPr>
        <p:spPr>
          <a:xfrm flipV="1">
            <a:off x="3272873" y="3176972"/>
            <a:ext cx="1155111" cy="1260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4427984" y="2780928"/>
            <a:ext cx="439248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1600" dirty="0" smtClean="0"/>
              <a:t>SERAH TERIMA PERSONEL, PENDANAAN, SARANA DAN PRASARANA, SERTA DOKUMEN (P3d) DILAKUKAN PALING LAMA 2 TAHUN</a:t>
            </a:r>
            <a:endParaRPr lang="id-ID" sz="1600" dirty="0"/>
          </a:p>
        </p:txBody>
      </p:sp>
      <p:cxnSp>
        <p:nvCxnSpPr>
          <p:cNvPr id="9" name="Straight Arrow Connector 8"/>
          <p:cNvCxnSpPr>
            <a:stCxn id="4" idx="6"/>
            <a:endCxn id="14" idx="1"/>
          </p:cNvCxnSpPr>
          <p:nvPr/>
        </p:nvCxnSpPr>
        <p:spPr>
          <a:xfrm flipV="1">
            <a:off x="3272873" y="4041068"/>
            <a:ext cx="1155111" cy="396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427984" y="3645024"/>
            <a:ext cx="439248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1200" dirty="0" smtClean="0"/>
              <a:t>PENYELENGGARAAN URUSAN PEMERINTAHAN KONKUREN YG BERSIFAT PELAYANAN KPD MASY LUAS DAN MASIF TETAP DILAKS O/ TINGKATAN/SUSUNAN PEMERINTAHAN YG SAAT INI MENYELENGGAMENYELENGGARAKAN URUSAN PEM TSB</a:t>
            </a:r>
            <a:endParaRPr lang="id-ID" sz="1200" dirty="0"/>
          </a:p>
        </p:txBody>
      </p:sp>
      <p:sp>
        <p:nvSpPr>
          <p:cNvPr id="21" name="Rounded Rectangle 20"/>
          <p:cNvSpPr/>
          <p:nvPr/>
        </p:nvSpPr>
        <p:spPr>
          <a:xfrm>
            <a:off x="4427984" y="4509120"/>
            <a:ext cx="439248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1200" dirty="0" smtClean="0"/>
              <a:t>PENYELENGGARAAN PERIZINAN (PEMBERIAN/PENCABUTAN IZIN) DILAKS O/ SUSUNAN/TINGKATAN PEMERINTAH SESUAI DGN UU 23 TH 2014</a:t>
            </a:r>
            <a:endParaRPr lang="id-ID" sz="1200" dirty="0"/>
          </a:p>
        </p:txBody>
      </p:sp>
      <p:cxnSp>
        <p:nvCxnSpPr>
          <p:cNvPr id="22" name="Straight Arrow Connector 21"/>
          <p:cNvCxnSpPr>
            <a:stCxn id="4" idx="6"/>
            <a:endCxn id="21" idx="1"/>
          </p:cNvCxnSpPr>
          <p:nvPr/>
        </p:nvCxnSpPr>
        <p:spPr>
          <a:xfrm>
            <a:off x="3272873" y="4437112"/>
            <a:ext cx="1155111" cy="4680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4427984" y="5373216"/>
            <a:ext cx="439248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1200" dirty="0" smtClean="0"/>
              <a:t>PENYELESAIAN INVENTARISASI P3D </a:t>
            </a:r>
            <a:r>
              <a:rPr lang="id-ID" sz="1200" dirty="0" smtClean="0">
                <a:solidFill>
                  <a:srgbClr val="FF0000"/>
                </a:solidFill>
              </a:rPr>
              <a:t>PALING LAMBAT 31 MARET 2016</a:t>
            </a:r>
            <a:r>
              <a:rPr lang="id-ID" sz="1200" dirty="0" smtClean="0"/>
              <a:t> DAN SERAH TERIMA PERSONEL, SARANA DAN PRASARANA SERTA DOKUMEN </a:t>
            </a:r>
            <a:r>
              <a:rPr lang="id-ID" sz="1200" dirty="0" smtClean="0">
                <a:solidFill>
                  <a:srgbClr val="FF0000"/>
                </a:solidFill>
              </a:rPr>
              <a:t>PALING LAMBAT TGL 2 OKT 2016</a:t>
            </a:r>
            <a:endParaRPr lang="id-ID" sz="12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>
            <a:stCxn id="4" idx="6"/>
            <a:endCxn id="25" idx="1"/>
          </p:cNvCxnSpPr>
          <p:nvPr/>
        </p:nvCxnSpPr>
        <p:spPr>
          <a:xfrm>
            <a:off x="3272873" y="4437112"/>
            <a:ext cx="1155111" cy="1332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370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0" y="189178"/>
            <a:ext cx="2895606" cy="762000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solidFill>
                  <a:schemeClr val="bg1"/>
                </a:solidFill>
                <a:latin typeface="Trebuchet MS" pitchFamily="34" charset="0"/>
              </a:rPr>
              <a:t>ROADMAP KEGIATAN</a:t>
            </a:r>
            <a:endParaRPr lang="en-US" sz="240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95606" y="189178"/>
            <a:ext cx="152400" cy="762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Elbow Connector 4"/>
          <p:cNvCxnSpPr/>
          <p:nvPr/>
        </p:nvCxnSpPr>
        <p:spPr>
          <a:xfrm rot="16200000" flipH="1">
            <a:off x="2806398" y="780505"/>
            <a:ext cx="6118860" cy="5699760"/>
          </a:xfrm>
          <a:prstGeom prst="bentConnector3">
            <a:avLst>
              <a:gd name="adj1" fmla="val 61365"/>
            </a:avLst>
          </a:prstGeom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651240" y="1928802"/>
            <a:ext cx="381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879840" y="1766878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00034" y="1295400"/>
            <a:ext cx="2151206" cy="110799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id-ID" b="1" dirty="0" smtClean="0">
                <a:latin typeface="Trebuchet MS" pitchFamily="34" charset="0"/>
              </a:rPr>
              <a:t>Januari 2015</a:t>
            </a:r>
            <a:endParaRPr lang="en-US" b="1" dirty="0" smtClean="0">
              <a:latin typeface="Trebuchet MS" pitchFamily="34" charset="0"/>
            </a:endParaRPr>
          </a:p>
          <a:p>
            <a:pPr algn="r"/>
            <a:r>
              <a:rPr lang="en-US" sz="1600" b="1" dirty="0" err="1">
                <a:latin typeface="Trebuchet MS" pitchFamily="34" charset="0"/>
              </a:rPr>
              <a:t>Menyusun</a:t>
            </a:r>
            <a:r>
              <a:rPr lang="en-US" sz="1600" b="1" dirty="0">
                <a:latin typeface="Trebuchet MS" pitchFamily="34" charset="0"/>
              </a:rPr>
              <a:t> Tim </a:t>
            </a:r>
            <a:r>
              <a:rPr lang="en-US" sz="1600" b="1" dirty="0" err="1">
                <a:latin typeface="Trebuchet MS" pitchFamily="34" charset="0"/>
              </a:rPr>
              <a:t>Pokja</a:t>
            </a:r>
            <a:r>
              <a:rPr lang="en-US" sz="1600" b="1" dirty="0">
                <a:latin typeface="Trebuchet MS" pitchFamily="34" charset="0"/>
              </a:rPr>
              <a:t> </a:t>
            </a:r>
            <a:r>
              <a:rPr lang="en-US" sz="1600" b="1" dirty="0" err="1">
                <a:latin typeface="Trebuchet MS" pitchFamily="34" charset="0"/>
              </a:rPr>
              <a:t>Implementasi</a:t>
            </a:r>
            <a:r>
              <a:rPr lang="en-US" sz="1600" b="1" dirty="0">
                <a:latin typeface="Trebuchet MS" pitchFamily="34" charset="0"/>
              </a:rPr>
              <a:t> UU No.23 Th. 2014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2707625" y="3581400"/>
            <a:ext cx="28625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856192" y="3429000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10251" y="2743200"/>
            <a:ext cx="2393732" cy="147732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id-ID" b="1" dirty="0" smtClean="0">
                <a:latin typeface="Trebuchet MS" pitchFamily="34" charset="0"/>
              </a:rPr>
              <a:t>Pebruari-Maret </a:t>
            </a:r>
            <a:r>
              <a:rPr lang="en-US" b="1" dirty="0" smtClean="0">
                <a:latin typeface="Trebuchet MS" pitchFamily="34" charset="0"/>
              </a:rPr>
              <a:t>2015</a:t>
            </a:r>
          </a:p>
          <a:p>
            <a:pPr algn="r"/>
            <a:r>
              <a:rPr lang="id-ID" b="1" dirty="0" smtClean="0"/>
              <a:t>K</a:t>
            </a:r>
            <a:r>
              <a:rPr lang="en-US" b="1" dirty="0" err="1" smtClean="0"/>
              <a:t>ajian</a:t>
            </a:r>
            <a:r>
              <a:rPr lang="en-US" b="1" dirty="0" smtClean="0"/>
              <a:t> </a:t>
            </a:r>
            <a:r>
              <a:rPr lang="en-US" b="1" dirty="0" err="1"/>
              <a:t>akademik</a:t>
            </a:r>
            <a:r>
              <a:rPr lang="en-US" b="1" dirty="0"/>
              <a:t> </a:t>
            </a:r>
            <a:r>
              <a:rPr lang="en-US" b="1" dirty="0" err="1"/>
              <a:t>implementasi</a:t>
            </a:r>
            <a:r>
              <a:rPr lang="en-US" b="1" dirty="0"/>
              <a:t> UU 23 Th. 2014</a:t>
            </a:r>
            <a:endParaRPr lang="id-ID" b="1" dirty="0"/>
          </a:p>
        </p:txBody>
      </p:sp>
      <p:sp>
        <p:nvSpPr>
          <p:cNvPr id="24" name="Oval 23"/>
          <p:cNvSpPr/>
          <p:nvPr/>
        </p:nvSpPr>
        <p:spPr>
          <a:xfrm>
            <a:off x="3834225" y="4192518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 rot="5400000">
            <a:off x="3795562" y="4159482"/>
            <a:ext cx="381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352806" y="1897741"/>
            <a:ext cx="2433640" cy="203132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d-ID" b="1" dirty="0" smtClean="0">
                <a:latin typeface="Trebuchet MS" pitchFamily="34" charset="0"/>
              </a:rPr>
              <a:t>April</a:t>
            </a:r>
            <a:r>
              <a:rPr lang="en-US" b="1" dirty="0" smtClean="0">
                <a:latin typeface="Trebuchet MS" pitchFamily="34" charset="0"/>
              </a:rPr>
              <a:t> - </a:t>
            </a:r>
            <a:r>
              <a:rPr lang="id-ID" b="1" dirty="0" smtClean="0">
                <a:latin typeface="Trebuchet MS" pitchFamily="34" charset="0"/>
              </a:rPr>
              <a:t>Mei</a:t>
            </a:r>
            <a:r>
              <a:rPr lang="en-US" b="1" dirty="0" smtClean="0">
                <a:latin typeface="Trebuchet MS" pitchFamily="34" charset="0"/>
              </a:rPr>
              <a:t> 2015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Trebuchet MS" pitchFamily="34" charset="0"/>
              </a:rPr>
              <a:t>S</a:t>
            </a:r>
            <a:r>
              <a:rPr lang="id-ID" dirty="0" smtClean="0">
                <a:latin typeface="Trebuchet MS" pitchFamily="34" charset="0"/>
              </a:rPr>
              <a:t>osialisasi SE 120  Thn 2015 dgn  38 Kab/Kota</a:t>
            </a:r>
          </a:p>
          <a:p>
            <a:pPr marL="285750" indent="-285750">
              <a:buFontTx/>
              <a:buChar char="-"/>
            </a:pPr>
            <a:r>
              <a:rPr lang="id-ID" dirty="0" smtClean="0">
                <a:latin typeface="Trebuchet MS" pitchFamily="34" charset="0"/>
              </a:rPr>
              <a:t>Rakor dengan BPKAD, BKD dan MKKS </a:t>
            </a:r>
          </a:p>
        </p:txBody>
      </p:sp>
      <p:sp>
        <p:nvSpPr>
          <p:cNvPr id="27" name="Oval 26"/>
          <p:cNvSpPr/>
          <p:nvPr/>
        </p:nvSpPr>
        <p:spPr>
          <a:xfrm>
            <a:off x="7053282" y="4189874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7024706" y="4156838"/>
            <a:ext cx="381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000760" y="3048000"/>
            <a:ext cx="2428892" cy="9233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d-ID" b="1" dirty="0" smtClean="0">
                <a:latin typeface="Trebuchet MS" pitchFamily="34" charset="0"/>
              </a:rPr>
              <a:t>Agustus – September </a:t>
            </a:r>
            <a:r>
              <a:rPr lang="en-US" b="1" dirty="0" smtClean="0">
                <a:latin typeface="Trebuchet MS" pitchFamily="34" charset="0"/>
              </a:rPr>
              <a:t>201</a:t>
            </a:r>
            <a:r>
              <a:rPr lang="id-ID" b="1" dirty="0" smtClean="0">
                <a:latin typeface="Trebuchet MS" pitchFamily="34" charset="0"/>
              </a:rPr>
              <a:t>5</a:t>
            </a:r>
            <a:endParaRPr lang="en-US" b="1" dirty="0" smtClean="0">
              <a:latin typeface="Trebuchet MS" pitchFamily="34" charset="0"/>
            </a:endParaRPr>
          </a:p>
          <a:p>
            <a:r>
              <a:rPr lang="id-ID" dirty="0" smtClean="0">
                <a:latin typeface="Trebuchet MS" pitchFamily="34" charset="0"/>
              </a:rPr>
              <a:t>Pengolahan P3D</a:t>
            </a:r>
            <a:endParaRPr lang="en-US" dirty="0">
              <a:latin typeface="Trebuchet MS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8334708" y="5486400"/>
            <a:ext cx="381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563308" y="5334000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5684396" y="4886235"/>
            <a:ext cx="2658195" cy="9233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d-ID" b="1" dirty="0" smtClean="0">
                <a:latin typeface="Trebuchet MS" pitchFamily="34" charset="0"/>
              </a:rPr>
              <a:t>Oktober</a:t>
            </a:r>
            <a:r>
              <a:rPr lang="en-US" b="1" dirty="0" smtClean="0">
                <a:latin typeface="Trebuchet MS" pitchFamily="34" charset="0"/>
              </a:rPr>
              <a:t> 201</a:t>
            </a:r>
            <a:r>
              <a:rPr lang="id-ID" b="1" dirty="0" smtClean="0">
                <a:latin typeface="Trebuchet MS" pitchFamily="34" charset="0"/>
              </a:rPr>
              <a:t>5</a:t>
            </a:r>
            <a:endParaRPr lang="en-US" b="1" dirty="0" smtClean="0">
              <a:latin typeface="Trebuchet MS" pitchFamily="34" charset="0"/>
            </a:endParaRPr>
          </a:p>
          <a:p>
            <a:r>
              <a:rPr lang="id-ID" dirty="0" smtClean="0">
                <a:latin typeface="Trebuchet MS" pitchFamily="34" charset="0"/>
              </a:rPr>
              <a:t>FALIDASI  P3D KE KAB/LOTA</a:t>
            </a:r>
            <a:endParaRPr lang="en-US" dirty="0">
              <a:latin typeface="Trebuchet MS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4572000" y="4185936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4533337" y="4610100"/>
            <a:ext cx="381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57400" y="4800600"/>
            <a:ext cx="3335128" cy="147732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d-ID" b="1" dirty="0" smtClean="0">
                <a:latin typeface="Trebuchet MS" pitchFamily="34" charset="0"/>
              </a:rPr>
              <a:t>Juni</a:t>
            </a:r>
            <a:r>
              <a:rPr lang="en-US" b="1" dirty="0" smtClean="0">
                <a:latin typeface="Trebuchet MS" pitchFamily="34" charset="0"/>
              </a:rPr>
              <a:t> – </a:t>
            </a:r>
            <a:r>
              <a:rPr lang="id-ID" b="1" dirty="0" smtClean="0">
                <a:latin typeface="Trebuchet MS" pitchFamily="34" charset="0"/>
              </a:rPr>
              <a:t>Juli</a:t>
            </a:r>
            <a:r>
              <a:rPr lang="en-US" b="1" dirty="0" smtClean="0">
                <a:latin typeface="Trebuchet MS" pitchFamily="34" charset="0"/>
              </a:rPr>
              <a:t> 201</a:t>
            </a:r>
            <a:r>
              <a:rPr lang="id-ID" b="1" dirty="0" smtClean="0">
                <a:latin typeface="Trebuchet MS" pitchFamily="34" charset="0"/>
              </a:rPr>
              <a:t>5</a:t>
            </a:r>
            <a:endParaRPr lang="en-US" b="1" dirty="0" smtClean="0">
              <a:latin typeface="Trebuchet MS" pitchFamily="34" charset="0"/>
            </a:endParaRPr>
          </a:p>
          <a:p>
            <a:r>
              <a:rPr lang="en-US" dirty="0" err="1">
                <a:latin typeface="Trebuchet MS" pitchFamily="34" charset="0"/>
              </a:rPr>
              <a:t>Melakukan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pendataan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id-ID" dirty="0">
                <a:latin typeface="Trebuchet MS" pitchFamily="34" charset="0"/>
              </a:rPr>
              <a:t>Inventarisasi Aset Sarana Prasarana, Personalia dan Pembiayaan (</a:t>
            </a:r>
            <a:r>
              <a:rPr lang="en-US" dirty="0">
                <a:latin typeface="Trebuchet MS" pitchFamily="34" charset="0"/>
              </a:rPr>
              <a:t>P3D</a:t>
            </a:r>
            <a:r>
              <a:rPr lang="id-ID" dirty="0">
                <a:latin typeface="Trebuchet MS" pitchFamily="34" charset="0"/>
              </a:rPr>
              <a:t>) </a:t>
            </a:r>
            <a:endParaRPr lang="en-US" dirty="0">
              <a:latin typeface="Trebuchet MS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33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6" rIns="91370" bIns="45686" rtlCol="0" anchor="ctr"/>
          <a:lstStyle/>
          <a:p>
            <a:pPr algn="ctr"/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3505206" y="428604"/>
            <a:ext cx="3710000" cy="120032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d-ID" b="1" dirty="0" smtClean="0">
                <a:latin typeface="Trebuchet MS" pitchFamily="34" charset="0"/>
              </a:rPr>
              <a:t>AKHIR NOVE 2014</a:t>
            </a:r>
            <a:endParaRPr lang="en-US" b="1" dirty="0" smtClean="0">
              <a:latin typeface="Trebuchet MS" pitchFamily="34" charset="0"/>
            </a:endParaRPr>
          </a:p>
          <a:p>
            <a:pPr marL="285750" indent="-285750"/>
            <a:r>
              <a:rPr lang="id-ID" dirty="0" smtClean="0">
                <a:latin typeface="Trebuchet MS" pitchFamily="34" charset="0"/>
              </a:rPr>
              <a:t> </a:t>
            </a:r>
            <a:r>
              <a:rPr lang="en-US" dirty="0" smtClean="0">
                <a:latin typeface="Trebuchet MS" pitchFamily="34" charset="0"/>
              </a:rPr>
              <a:t>S</a:t>
            </a:r>
            <a:r>
              <a:rPr lang="id-ID" dirty="0" smtClean="0">
                <a:latin typeface="Trebuchet MS" pitchFamily="34" charset="0"/>
              </a:rPr>
              <a:t>osialisasi UU No. 23 Thn 2014 dgn  38 Kab/Kota</a:t>
            </a:r>
          </a:p>
          <a:p>
            <a:pPr marL="285750" indent="-285750"/>
            <a:r>
              <a:rPr lang="id-ID" dirty="0" smtClean="0">
                <a:latin typeface="Trebuchet MS" pitchFamily="34" charset="0"/>
              </a:rPr>
              <a:t> </a:t>
            </a:r>
          </a:p>
        </p:txBody>
      </p:sp>
      <p:sp>
        <p:nvSpPr>
          <p:cNvPr id="38" name="Oval 37"/>
          <p:cNvSpPr/>
          <p:nvPr/>
        </p:nvSpPr>
        <p:spPr>
          <a:xfrm>
            <a:off x="2857488" y="928670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3119430" y="1071546"/>
            <a:ext cx="381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4814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1042988" y="307975"/>
            <a:ext cx="69850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id-ID" sz="4400" b="1" dirty="0">
                <a:solidFill>
                  <a:srgbClr val="FF0000"/>
                </a:solidFill>
              </a:rPr>
              <a:t>TANTANGAN</a:t>
            </a:r>
            <a:r>
              <a:rPr lang="id-ID" sz="4400" b="1" dirty="0">
                <a:solidFill>
                  <a:srgbClr val="92D050"/>
                </a:solidFill>
              </a:rPr>
              <a:t> </a:t>
            </a:r>
            <a:endParaRPr lang="en-US" sz="4400" b="1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11188" y="1379538"/>
            <a:ext cx="8064500" cy="50022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en-US" sz="2000" dirty="0" err="1" smtClean="0">
                <a:solidFill>
                  <a:srgbClr val="000000"/>
                </a:solidFill>
              </a:rPr>
              <a:t>Dalam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rangka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Implementasi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Undang-Undang</a:t>
            </a:r>
            <a:r>
              <a:rPr lang="en-US" sz="2000" dirty="0" smtClean="0">
                <a:solidFill>
                  <a:srgbClr val="000000"/>
                </a:solidFill>
              </a:rPr>
              <a:t> No 23 </a:t>
            </a:r>
            <a:r>
              <a:rPr lang="en-US" sz="2000" dirty="0" err="1" smtClean="0">
                <a:solidFill>
                  <a:srgbClr val="000000"/>
                </a:solidFill>
              </a:rPr>
              <a:t>tahun</a:t>
            </a:r>
            <a:r>
              <a:rPr lang="en-US" sz="2000" dirty="0" smtClean="0">
                <a:solidFill>
                  <a:srgbClr val="000000"/>
                </a:solidFill>
              </a:rPr>
              <a:t> 2014 </a:t>
            </a:r>
            <a:r>
              <a:rPr lang="en-US" sz="2000" dirty="0" err="1" smtClean="0">
                <a:solidFill>
                  <a:srgbClr val="000000"/>
                </a:solidFill>
              </a:rPr>
              <a:t>tentang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Pemerintahan</a:t>
            </a:r>
            <a:r>
              <a:rPr lang="en-US" sz="2000" dirty="0" smtClean="0">
                <a:solidFill>
                  <a:srgbClr val="000000"/>
                </a:solidFill>
              </a:rPr>
              <a:t> Daerah, </a:t>
            </a:r>
            <a:r>
              <a:rPr lang="en-US" sz="2000" dirty="0" err="1" smtClean="0">
                <a:solidFill>
                  <a:srgbClr val="000000"/>
                </a:solidFill>
              </a:rPr>
              <a:t>terdapat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kondisi</a:t>
            </a:r>
            <a:r>
              <a:rPr lang="en-US" sz="2000" dirty="0" smtClean="0">
                <a:solidFill>
                  <a:srgbClr val="000000"/>
                </a:solidFill>
              </a:rPr>
              <a:t> yang </a:t>
            </a:r>
            <a:r>
              <a:rPr lang="en-US" sz="2000" dirty="0" err="1" smtClean="0">
                <a:solidFill>
                  <a:srgbClr val="000000"/>
                </a:solidFill>
              </a:rPr>
              <a:t>harus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diantisipasi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oleh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Dinas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Pendidikan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Provinsi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Jawa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Timur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dalam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alih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kelola</a:t>
            </a:r>
            <a:r>
              <a:rPr lang="en-US" sz="2000" dirty="0" smtClean="0">
                <a:solidFill>
                  <a:srgbClr val="000000"/>
                </a:solidFill>
              </a:rPr>
              <a:t> SMA/SMK/PK </a:t>
            </a:r>
            <a:r>
              <a:rPr lang="en-US" sz="2000" dirty="0" err="1" smtClean="0">
                <a:solidFill>
                  <a:srgbClr val="000000"/>
                </a:solidFill>
              </a:rPr>
              <a:t>Negeri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dari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Kabupaten</a:t>
            </a:r>
            <a:r>
              <a:rPr lang="en-US" sz="2000" dirty="0" smtClean="0">
                <a:solidFill>
                  <a:srgbClr val="000000"/>
                </a:solidFill>
              </a:rPr>
              <a:t> / Kota </a:t>
            </a:r>
            <a:r>
              <a:rPr lang="en-US" sz="2000" dirty="0" err="1" smtClean="0">
                <a:solidFill>
                  <a:srgbClr val="000000"/>
                </a:solidFill>
              </a:rPr>
              <a:t>ke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Provinsi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</a:rPr>
              <a:t>adapun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kondisi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tersebut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yaitu</a:t>
            </a:r>
            <a:r>
              <a:rPr lang="en-US" sz="2000" dirty="0" smtClean="0">
                <a:solidFill>
                  <a:srgbClr val="000000"/>
                </a:solidFill>
              </a:rPr>
              <a:t>: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endParaRPr lang="en-US" sz="1100" dirty="0" smtClean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sz="2000" dirty="0" err="1" smtClean="0">
                <a:solidFill>
                  <a:srgbClr val="000000"/>
                </a:solidFill>
              </a:rPr>
              <a:t>Jumlah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sekolah</a:t>
            </a:r>
            <a:r>
              <a:rPr lang="en-US" sz="2000" dirty="0" smtClean="0">
                <a:solidFill>
                  <a:srgbClr val="000000"/>
                </a:solidFill>
              </a:rPr>
              <a:t> SMA/SMK /PK </a:t>
            </a:r>
            <a:r>
              <a:rPr lang="en-US" sz="2000" dirty="0" err="1" smtClean="0">
                <a:solidFill>
                  <a:srgbClr val="000000"/>
                </a:solidFill>
              </a:rPr>
              <a:t>Negeri</a:t>
            </a:r>
            <a:r>
              <a:rPr lang="en-US" sz="2000" dirty="0" smtClean="0">
                <a:solidFill>
                  <a:srgbClr val="000000"/>
                </a:solidFill>
              </a:rPr>
              <a:t> yang </a:t>
            </a:r>
            <a:r>
              <a:rPr lang="en-US" sz="2000" dirty="0" err="1" smtClean="0">
                <a:solidFill>
                  <a:srgbClr val="000000"/>
                </a:solidFill>
              </a:rPr>
              <a:t>cukup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banyak</a:t>
            </a:r>
            <a:endParaRPr lang="en-US" sz="2000" dirty="0" smtClean="0">
              <a:solidFill>
                <a:srgbClr val="000000"/>
              </a:solidFill>
            </a:endParaRPr>
          </a:p>
          <a:p>
            <a:pPr>
              <a:lnSpc>
                <a:spcPts val="3000"/>
              </a:lnSpc>
              <a:spcBef>
                <a:spcPts val="1200"/>
              </a:spcBef>
              <a:defRPr/>
            </a:pPr>
            <a:r>
              <a:rPr lang="en-US" sz="2000" dirty="0" err="1" smtClean="0">
                <a:solidFill>
                  <a:srgbClr val="000000"/>
                </a:solidFill>
              </a:rPr>
              <a:t>Rentang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kendali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dari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Dinas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Pendidikan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Provinsi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Jawa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Timur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ke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sekolah</a:t>
            </a:r>
            <a:r>
              <a:rPr lang="en-US" sz="2000" dirty="0" smtClean="0">
                <a:solidFill>
                  <a:srgbClr val="000000"/>
                </a:solidFill>
              </a:rPr>
              <a:t> yang </a:t>
            </a:r>
            <a:r>
              <a:rPr lang="en-US" sz="2000" dirty="0" err="1" smtClean="0">
                <a:solidFill>
                  <a:srgbClr val="000000"/>
                </a:solidFill>
              </a:rPr>
              <a:t>tersebar</a:t>
            </a:r>
            <a:r>
              <a:rPr lang="en-US" sz="2000" dirty="0" smtClean="0">
                <a:solidFill>
                  <a:srgbClr val="000000"/>
                </a:solidFill>
              </a:rPr>
              <a:t> di 38 </a:t>
            </a:r>
            <a:r>
              <a:rPr lang="en-US" sz="2000" dirty="0" err="1" smtClean="0">
                <a:solidFill>
                  <a:srgbClr val="000000"/>
                </a:solidFill>
              </a:rPr>
              <a:t>Kabupaten</a:t>
            </a:r>
            <a:r>
              <a:rPr lang="en-US" sz="2000" dirty="0" smtClean="0">
                <a:solidFill>
                  <a:srgbClr val="000000"/>
                </a:solidFill>
              </a:rPr>
              <a:t>/Kota</a:t>
            </a:r>
          </a:p>
          <a:p>
            <a:pPr>
              <a:lnSpc>
                <a:spcPts val="3000"/>
              </a:lnSpc>
              <a:defRPr/>
            </a:pPr>
            <a:r>
              <a:rPr lang="en-US" sz="2000" dirty="0" err="1" smtClean="0">
                <a:solidFill>
                  <a:srgbClr val="000000"/>
                </a:solidFill>
              </a:rPr>
              <a:t>Pengelolaan</a:t>
            </a:r>
            <a:r>
              <a:rPr lang="en-US" sz="2000" dirty="0" smtClean="0">
                <a:solidFill>
                  <a:srgbClr val="000000"/>
                </a:solidFill>
              </a:rPr>
              <a:t> yang </a:t>
            </a:r>
            <a:r>
              <a:rPr lang="en-US" sz="2000" dirty="0" err="1" smtClean="0">
                <a:solidFill>
                  <a:srgbClr val="000000"/>
                </a:solidFill>
              </a:rPr>
              <a:t>terkait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dengan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Aset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</a:rPr>
              <a:t>Personil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</a:rPr>
              <a:t>Pengelolaan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dana</a:t>
            </a:r>
            <a:r>
              <a:rPr lang="en-US" sz="2000" dirty="0" smtClean="0">
                <a:solidFill>
                  <a:srgbClr val="000000"/>
                </a:solidFill>
              </a:rPr>
              <a:t> BOS, DAK </a:t>
            </a:r>
            <a:r>
              <a:rPr lang="en-US" sz="2000" dirty="0" err="1" smtClean="0">
                <a:solidFill>
                  <a:srgbClr val="000000"/>
                </a:solidFill>
              </a:rPr>
              <a:t>serta</a:t>
            </a:r>
            <a:r>
              <a:rPr lang="en-US" sz="2000" dirty="0" smtClean="0">
                <a:solidFill>
                  <a:srgbClr val="000000"/>
                </a:solidFill>
              </a:rPr>
              <a:t> DAU yang </a:t>
            </a:r>
            <a:r>
              <a:rPr lang="en-US" sz="2000" dirty="0" err="1" smtClean="0">
                <a:solidFill>
                  <a:srgbClr val="000000"/>
                </a:solidFill>
              </a:rPr>
              <a:t>harus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dapat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dimonitor</a:t>
            </a:r>
            <a:r>
              <a:rPr lang="en-US" sz="2000" dirty="0" smtClean="0">
                <a:solidFill>
                  <a:srgbClr val="000000"/>
                </a:solidFill>
              </a:rPr>
              <a:t>/</a:t>
            </a:r>
            <a:r>
              <a:rPr lang="en-US" sz="2000" dirty="0" err="1" smtClean="0">
                <a:solidFill>
                  <a:srgbClr val="000000"/>
                </a:solidFill>
              </a:rPr>
              <a:t>dikendalikan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oleh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Dinas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Pendidikan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Provinsi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Jawa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Timur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4012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11188" y="1214422"/>
            <a:ext cx="8064500" cy="5167328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  <a:defRPr/>
            </a:pPr>
            <a:r>
              <a:rPr lang="en-US" dirty="0" err="1"/>
              <a:t>Persepsi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sama</a:t>
            </a:r>
            <a:endParaRPr lang="id-ID" dirty="0"/>
          </a:p>
          <a:p>
            <a:pPr marL="854075">
              <a:defRPr/>
            </a:pPr>
            <a:r>
              <a:rPr lang="en-US" dirty="0"/>
              <a:t>Ada 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memahami</a:t>
            </a:r>
            <a:r>
              <a:rPr lang="en-US" dirty="0"/>
              <a:t> UU 23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utuh</a:t>
            </a:r>
            <a:endParaRPr lang="id-ID" dirty="0"/>
          </a:p>
          <a:p>
            <a:pPr marL="854075">
              <a:defRPr/>
            </a:pPr>
            <a:r>
              <a:rPr lang="en-US" dirty="0"/>
              <a:t>Ada 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memahami</a:t>
            </a:r>
            <a:r>
              <a:rPr lang="en-US" dirty="0"/>
              <a:t> UU 23 </a:t>
            </a:r>
            <a:r>
              <a:rPr lang="en-US" dirty="0" err="1"/>
              <a:t>setengah-setengah</a:t>
            </a:r>
            <a:r>
              <a:rPr lang="en-US" dirty="0"/>
              <a:t> </a:t>
            </a:r>
            <a:endParaRPr lang="id-ID" dirty="0"/>
          </a:p>
          <a:p>
            <a:pPr marL="0" indent="0">
              <a:buFontTx/>
              <a:buNone/>
              <a:defRPr/>
            </a:pPr>
            <a:r>
              <a:rPr lang="en-US" dirty="0"/>
              <a:t> </a:t>
            </a:r>
            <a:endParaRPr lang="id-ID" dirty="0"/>
          </a:p>
          <a:p>
            <a:pPr marL="0" indent="0">
              <a:buFontTx/>
              <a:buNone/>
              <a:defRPr/>
            </a:pPr>
            <a:r>
              <a:rPr lang="id-ID" dirty="0" smtClean="0"/>
              <a:t>2.  </a:t>
            </a:r>
            <a:r>
              <a:rPr lang="en-US" dirty="0" err="1" smtClean="0"/>
              <a:t>Sulitnya</a:t>
            </a:r>
            <a:r>
              <a:rPr lang="en-US" dirty="0" smtClean="0"/>
              <a:t> </a:t>
            </a:r>
            <a:r>
              <a:rPr lang="en-US" dirty="0" err="1"/>
              <a:t>memperoleh</a:t>
            </a:r>
            <a:r>
              <a:rPr lang="en-US" dirty="0"/>
              <a:t> data </a:t>
            </a:r>
            <a:endParaRPr lang="id-ID" dirty="0"/>
          </a:p>
          <a:p>
            <a:pPr marL="854075">
              <a:defRPr/>
            </a:pPr>
            <a:r>
              <a:rPr lang="en-US" dirty="0"/>
              <a:t>Format data </a:t>
            </a:r>
            <a:r>
              <a:rPr lang="en-US" dirty="0" err="1"/>
              <a:t>berbeda</a:t>
            </a:r>
            <a:r>
              <a:rPr lang="en-US" dirty="0"/>
              <a:t> di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Kab</a:t>
            </a:r>
            <a:r>
              <a:rPr lang="en-US" dirty="0"/>
              <a:t>/Kota</a:t>
            </a:r>
            <a:endParaRPr lang="id-ID" dirty="0"/>
          </a:p>
          <a:p>
            <a:pPr marL="854075">
              <a:defRPr/>
            </a:pPr>
            <a:r>
              <a:rPr lang="en-US" dirty="0"/>
              <a:t>Limit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terbatas</a:t>
            </a:r>
            <a:r>
              <a:rPr lang="en-US" dirty="0"/>
              <a:t> </a:t>
            </a:r>
            <a:endParaRPr lang="id-ID" dirty="0"/>
          </a:p>
          <a:p>
            <a:pPr marL="854075">
              <a:defRPr/>
            </a:pPr>
            <a:r>
              <a:rPr lang="en-US" dirty="0" err="1"/>
              <a:t>Tenaga</a:t>
            </a:r>
            <a:r>
              <a:rPr lang="en-US" dirty="0"/>
              <a:t> yang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berganti-ganti</a:t>
            </a:r>
            <a:r>
              <a:rPr lang="en-US" dirty="0"/>
              <a:t> </a:t>
            </a:r>
            <a:endParaRPr lang="id-ID" dirty="0"/>
          </a:p>
          <a:p>
            <a:pPr marL="0" indent="0">
              <a:buFontTx/>
              <a:buNone/>
              <a:defRPr/>
            </a:pPr>
            <a:r>
              <a:rPr lang="en-US" dirty="0"/>
              <a:t> </a:t>
            </a:r>
            <a:endParaRPr lang="id-ID" dirty="0"/>
          </a:p>
          <a:p>
            <a:pPr marL="0" indent="0">
              <a:buFontTx/>
              <a:buNone/>
              <a:defRPr/>
            </a:pPr>
            <a:r>
              <a:rPr lang="id-ID" dirty="0" smtClean="0"/>
              <a:t>3. 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/>
              <a:t>terbentuk</a:t>
            </a:r>
            <a:r>
              <a:rPr lang="en-US" dirty="0"/>
              <a:t> </a:t>
            </a:r>
            <a:r>
              <a:rPr lang="en-US" dirty="0" err="1"/>
              <a:t>Pokja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 smtClean="0"/>
              <a:t>tingk</a:t>
            </a:r>
            <a:r>
              <a:rPr lang="id-ID" dirty="0" smtClean="0"/>
              <a:t>at Kab, Provinsi</a:t>
            </a:r>
            <a:r>
              <a:rPr lang="en-US" dirty="0" smtClean="0"/>
              <a:t> </a:t>
            </a:r>
            <a:endParaRPr lang="id-ID" dirty="0"/>
          </a:p>
          <a:p>
            <a:pPr marL="0" indent="0">
              <a:buFontTx/>
              <a:buNone/>
              <a:defRPr/>
            </a:pPr>
            <a:r>
              <a:rPr lang="id-ID" dirty="0"/>
              <a:t> </a:t>
            </a:r>
            <a:r>
              <a:rPr lang="id-ID" dirty="0" smtClean="0"/>
              <a:t>    </a:t>
            </a:r>
            <a:r>
              <a:rPr lang="en-US" dirty="0" smtClean="0"/>
              <a:t>(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SKPD </a:t>
            </a:r>
            <a:r>
              <a:rPr lang="en-US" dirty="0" err="1"/>
              <a:t>Terkait</a:t>
            </a:r>
            <a:r>
              <a:rPr lang="en-US" dirty="0"/>
              <a:t>, BPKAD, BKD </a:t>
            </a:r>
            <a:r>
              <a:rPr lang="id-ID" dirty="0" smtClean="0"/>
              <a:t>, BPK)</a:t>
            </a:r>
          </a:p>
          <a:p>
            <a:pPr marL="0" indent="0">
              <a:buFontTx/>
              <a:buNone/>
              <a:defRPr/>
            </a:pPr>
            <a:endParaRPr lang="id-ID" dirty="0" smtClean="0"/>
          </a:p>
          <a:p>
            <a:pPr marL="360363" indent="-360363">
              <a:buFontTx/>
              <a:buNone/>
              <a:defRPr/>
            </a:pPr>
            <a:r>
              <a:rPr lang="id-ID" dirty="0" smtClean="0"/>
              <a:t>4.  B</a:t>
            </a:r>
            <a:r>
              <a:rPr lang="en-US" dirty="0" err="1" smtClean="0"/>
              <a:t>elum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p</a:t>
            </a:r>
            <a:r>
              <a:rPr lang="id-ID" dirty="0" smtClean="0"/>
              <a:t>enetapan norma, standar, prosedur, dan kriteria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pelimpahannya</a:t>
            </a:r>
            <a:r>
              <a:rPr lang="id-ID" smtClean="0"/>
              <a:t>.</a:t>
            </a:r>
            <a:endParaRPr lang="id-ID" dirty="0"/>
          </a:p>
          <a:p>
            <a:pPr marL="0" indent="0">
              <a:buFontTx/>
              <a:buNone/>
              <a:defRPr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1042988" y="307975"/>
            <a:ext cx="69850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id-ID" sz="4400" b="1" dirty="0">
                <a:solidFill>
                  <a:srgbClr val="FF0000"/>
                </a:solidFill>
              </a:rPr>
              <a:t>HAMBATAN 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262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85750"/>
            <a:ext cx="89296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b="1" dirty="0">
                <a:latin typeface="+mj-lt"/>
                <a:cs typeface="+mn-cs"/>
              </a:rPr>
              <a:t>REKAPITULASI DATA P3D UU 23 TH. 2014  KABUPATEN/KOTA  SE-JAWA TIMUR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b="1" dirty="0">
                <a:latin typeface="+mj-lt"/>
                <a:cs typeface="+mn-cs"/>
              </a:rPr>
              <a:t>PER 13 OKTOBER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55933652"/>
              </p:ext>
            </p:extLst>
          </p:nvPr>
        </p:nvGraphicFramePr>
        <p:xfrm>
          <a:off x="252378" y="1196752"/>
          <a:ext cx="8424932" cy="4686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3"/>
                <a:gridCol w="1751678"/>
                <a:gridCol w="634425"/>
                <a:gridCol w="493442"/>
                <a:gridCol w="634425"/>
                <a:gridCol w="662494"/>
                <a:gridCol w="1080120"/>
                <a:gridCol w="863241"/>
                <a:gridCol w="958561"/>
                <a:gridCol w="842493"/>
              </a:tblGrid>
              <a:tr h="3449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NO.</a:t>
                      </a:r>
                    </a:p>
                  </a:txBody>
                  <a:tcPr marL="7166" marR="7166" marT="71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KABUPATEN/ KOTA</a:t>
                      </a:r>
                    </a:p>
                  </a:txBody>
                  <a:tcPr marL="7166" marR="7166" marT="7166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JUMLAH SEKOLAH 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YANG SUDAH KIRIM 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KURANG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68269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SMA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SMK 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SARPRAS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PEMBIAYAAN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PERSONALIA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SARPRAS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PERSONALIA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2550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Surabaya</a:t>
                      </a:r>
                    </a:p>
                  </a:txBody>
                  <a:tcPr marL="7166" marR="7166" marT="71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7166" marR="7166" marT="7166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Malang</a:t>
                      </a:r>
                    </a:p>
                  </a:txBody>
                  <a:tcPr marL="7166" marR="7166" marT="71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66" marR="7166" marT="7166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Madiun</a:t>
                      </a:r>
                    </a:p>
                  </a:txBody>
                  <a:tcPr marL="7166" marR="7166" marT="71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166" marR="7166" marT="7166" marB="0" anchor="ctr"/>
                </a:tc>
              </a:tr>
              <a:tr h="315603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Kediri</a:t>
                      </a:r>
                    </a:p>
                  </a:txBody>
                  <a:tcPr marL="7166" marR="7166" marT="71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66" marR="7166" marT="7166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Mojokerto</a:t>
                      </a:r>
                    </a:p>
                  </a:txBody>
                  <a:tcPr marL="7166" marR="7166" marT="71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66" marR="7166" marT="7166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Blitar</a:t>
                      </a:r>
                    </a:p>
                  </a:txBody>
                  <a:tcPr marL="7166" marR="7166" marT="71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66" marR="7166" marT="7166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Pasuruan</a:t>
                      </a:r>
                    </a:p>
                  </a:txBody>
                  <a:tcPr marL="7166" marR="7166" marT="71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166" marR="7166" marT="7166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Probolinggo</a:t>
                      </a:r>
                    </a:p>
                  </a:txBody>
                  <a:tcPr marL="7166" marR="7166" marT="71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66" marR="7166" marT="7166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Batu</a:t>
                      </a:r>
                    </a:p>
                  </a:txBody>
                  <a:tcPr marL="7166" marR="7166" marT="71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66" marR="7166" marT="7166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Gresik</a:t>
                      </a:r>
                    </a:p>
                  </a:txBody>
                  <a:tcPr marL="7166" marR="7166" marT="71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66" marR="7166" marT="71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66" marR="7166" marT="7166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85750"/>
            <a:ext cx="89296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b="1" dirty="0">
                <a:latin typeface="+mj-lt"/>
                <a:cs typeface="+mn-cs"/>
              </a:rPr>
              <a:t>REKAPITULASI DATA P3D UU 23 TH. 2014  KABUPATEN/KOTA  SE-JAWA TIMUR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b="1" dirty="0">
                <a:latin typeface="+mj-lt"/>
                <a:cs typeface="+mn-cs"/>
              </a:rPr>
              <a:t>PER 13 OKTOBER 2015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8125" y="6202363"/>
            <a:ext cx="10715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j-lt"/>
                <a:cs typeface="+mn-cs"/>
              </a:rPr>
              <a:t>1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0400059"/>
              </p:ext>
            </p:extLst>
          </p:nvPr>
        </p:nvGraphicFramePr>
        <p:xfrm>
          <a:off x="252378" y="1196752"/>
          <a:ext cx="8424932" cy="4686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3"/>
                <a:gridCol w="1751678"/>
                <a:gridCol w="634425"/>
                <a:gridCol w="493442"/>
                <a:gridCol w="634425"/>
                <a:gridCol w="662494"/>
                <a:gridCol w="1080120"/>
                <a:gridCol w="863241"/>
                <a:gridCol w="958561"/>
                <a:gridCol w="842493"/>
              </a:tblGrid>
              <a:tr h="3449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NO.</a:t>
                      </a:r>
                    </a:p>
                  </a:txBody>
                  <a:tcPr marL="7166" marR="7166" marT="71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KABUPATEN/ KOTA</a:t>
                      </a:r>
                    </a:p>
                  </a:txBody>
                  <a:tcPr marL="7166" marR="7166" marT="7166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JUMLAH SEKOLAH 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YANG SUDAH KIRIM 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KURANG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68269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SMA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SMK 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SARPRAS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PEMBIAYAAN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PERSONALIA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SARPRAS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PERSONALIA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2550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Sidoarjo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Mojokerto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Jombang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</a:tr>
              <a:tr h="315603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Bojonegoro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Tuban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Lamongan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Madiun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Ngawi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Magetan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Ponorogo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13816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85750"/>
            <a:ext cx="89296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b="1" dirty="0">
                <a:latin typeface="+mj-lt"/>
                <a:cs typeface="+mn-cs"/>
              </a:rPr>
              <a:t>REKAPITULASI DATA P3D UU 23 TH. 2014  KABUPATEN/KOTA  SE-JAWA TIMUR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b="1" dirty="0">
                <a:latin typeface="+mj-lt"/>
                <a:cs typeface="+mn-cs"/>
              </a:rPr>
              <a:t>PER 13 OKTOBER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13358526"/>
              </p:ext>
            </p:extLst>
          </p:nvPr>
        </p:nvGraphicFramePr>
        <p:xfrm>
          <a:off x="252378" y="1196752"/>
          <a:ext cx="8424932" cy="4686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3"/>
                <a:gridCol w="1751678"/>
                <a:gridCol w="634425"/>
                <a:gridCol w="493442"/>
                <a:gridCol w="634425"/>
                <a:gridCol w="662494"/>
                <a:gridCol w="1080120"/>
                <a:gridCol w="863241"/>
                <a:gridCol w="958561"/>
                <a:gridCol w="842493"/>
              </a:tblGrid>
              <a:tr h="3449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NO.</a:t>
                      </a:r>
                    </a:p>
                  </a:txBody>
                  <a:tcPr marL="7166" marR="7166" marT="71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KABUPATEN/ KOTA</a:t>
                      </a:r>
                    </a:p>
                  </a:txBody>
                  <a:tcPr marL="7166" marR="7166" marT="7166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JUMLAH SEKOLAH 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YANG SUDAH KIRIM 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KURANG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68269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SMA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SMK 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SARPRAS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PEMBIAYAAN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PERSONALIA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SARPRAS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PERSONALIA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2550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Pacitan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Kediri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Nganjuk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</a:tr>
              <a:tr h="315603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Blitar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Tulungagung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Trenggalek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Malang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Pasuruan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Probolinggo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Lumajang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80550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85750"/>
            <a:ext cx="89296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b="1" dirty="0">
                <a:latin typeface="+mj-lt"/>
                <a:cs typeface="+mn-cs"/>
              </a:rPr>
              <a:t>REKAPITULASI DATA P3D UU 23 TH. 2014  KABUPATEN/KOTA  SE-JAWA TIMUR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b="1" dirty="0">
                <a:latin typeface="+mj-lt"/>
                <a:cs typeface="+mn-cs"/>
              </a:rPr>
              <a:t>PER 13 OKTOBER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52105817"/>
              </p:ext>
            </p:extLst>
          </p:nvPr>
        </p:nvGraphicFramePr>
        <p:xfrm>
          <a:off x="252378" y="1196752"/>
          <a:ext cx="8424932" cy="4719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3"/>
                <a:gridCol w="1751678"/>
                <a:gridCol w="634425"/>
                <a:gridCol w="493442"/>
                <a:gridCol w="634425"/>
                <a:gridCol w="662494"/>
                <a:gridCol w="1080120"/>
                <a:gridCol w="863241"/>
                <a:gridCol w="958561"/>
                <a:gridCol w="842493"/>
              </a:tblGrid>
              <a:tr h="3449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NO.</a:t>
                      </a:r>
                    </a:p>
                  </a:txBody>
                  <a:tcPr marL="7166" marR="7166" marT="71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KABUPATEN/ KOTA</a:t>
                      </a:r>
                    </a:p>
                  </a:txBody>
                  <a:tcPr marL="7166" marR="7166" marT="7166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JUMLAH SEKOLAH 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YANG SUDAH KIRIM 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KURANG</a:t>
                      </a:r>
                    </a:p>
                  </a:txBody>
                  <a:tcPr marL="7166" marR="7166" marT="7166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68269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SMA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SMK 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SARPRAS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PEMBIAYAAN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PERSONALIA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SARPRAS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PERSONALIA</a:t>
                      </a:r>
                    </a:p>
                  </a:txBody>
                  <a:tcPr marL="7166" marR="7166" marT="7166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2550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Bondowoso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Situbondo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Jember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</a:tr>
              <a:tr h="315603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Banyuwangi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</a:tr>
              <a:tr h="37106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Pamekasan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Sampang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Sumenep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Bangkalan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JUMLAH 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720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353</a:t>
                      </a:r>
                    </a:p>
                  </a:txBody>
                  <a:tcPr marL="9525" marR="9525" marT="9525" marB="0" anchor="ctr"/>
                </a:tc>
              </a:tr>
              <a:tr h="463827"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Prosentase   (Persen</a:t>
                      </a:r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83,333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48,194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50,972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16,667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49,028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96255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85750"/>
            <a:ext cx="8929688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latin typeface="+mj-lt"/>
                <a:cs typeface="+mn-cs"/>
              </a:rPr>
              <a:t>REKAPITULASI DATA P3D UU 23 TH. 2014  KABUPATEN/KOTA  SE-JAWA TIMUR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latin typeface="+mj-lt"/>
                <a:cs typeface="+mn-cs"/>
              </a:rPr>
              <a:t>PER 13 OKTOBER 2015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71563" y="1619250"/>
          <a:ext cx="7215187" cy="2524124"/>
        </p:xfrm>
        <a:graphic>
          <a:graphicData uri="http://schemas.openxmlformats.org/drawingml/2006/table">
            <a:tbl>
              <a:tblPr/>
              <a:tblGrid>
                <a:gridCol w="4066741"/>
                <a:gridCol w="1574223"/>
                <a:gridCol w="1574223"/>
              </a:tblGrid>
              <a:tr h="631031">
                <a:tc>
                  <a:txBody>
                    <a:bodyPr/>
                    <a:lstStyle/>
                    <a:p>
                      <a:pPr algn="l" fontAlgn="b"/>
                      <a:r>
                        <a:rPr lang="id-ID" sz="32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JUMLAH SEKOLAH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32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720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3200" b="0" i="0" u="none" strike="noStrike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1031">
                <a:tc>
                  <a:txBody>
                    <a:bodyPr/>
                    <a:lstStyle/>
                    <a:p>
                      <a:pPr algn="l" fontAlgn="b"/>
                      <a:r>
                        <a:rPr lang="id-ID" sz="32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KIRIM ASET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32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600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32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1031">
                <a:tc>
                  <a:txBody>
                    <a:bodyPr/>
                    <a:lstStyle/>
                    <a:p>
                      <a:pPr algn="l" fontAlgn="b"/>
                      <a:r>
                        <a:rPr lang="id-ID" sz="3200" b="0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KIRIM PEMBIAYAAN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32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347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32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373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1031">
                <a:tc>
                  <a:txBody>
                    <a:bodyPr/>
                    <a:lstStyle/>
                    <a:p>
                      <a:pPr algn="l" fontAlgn="b"/>
                      <a:r>
                        <a:rPr lang="id-ID" sz="32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KIRIM PERSONALIA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3200" b="0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367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3200" b="0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353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98602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447800"/>
            <a:ext cx="8229600" cy="4038600"/>
          </a:xfrm>
        </p:spPr>
        <p:txBody>
          <a:bodyPr>
            <a:norm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Forte" pitchFamily="66" charset="0"/>
              </a:rPr>
              <a:t>Sekian</a:t>
            </a:r>
            <a:r>
              <a:rPr lang="en-US" sz="7200" dirty="0" smtClean="0">
                <a:solidFill>
                  <a:srgbClr val="FF0000"/>
                </a:solidFill>
                <a:latin typeface="Forte" pitchFamily="66" charset="0"/>
              </a:rPr>
              <a:t/>
            </a:r>
            <a:br>
              <a:rPr lang="en-US" sz="7200" dirty="0" smtClean="0">
                <a:solidFill>
                  <a:srgbClr val="FF0000"/>
                </a:solidFill>
                <a:latin typeface="Forte" pitchFamily="66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Forte" pitchFamily="66" charset="0"/>
              </a:rPr>
              <a:t>&amp;</a:t>
            </a:r>
            <a:br>
              <a:rPr lang="en-US" sz="7200" dirty="0" smtClean="0">
                <a:solidFill>
                  <a:srgbClr val="FF0000"/>
                </a:solidFill>
                <a:latin typeface="Forte" pitchFamily="66" charset="0"/>
              </a:rPr>
            </a:br>
            <a:r>
              <a:rPr lang="en-US" sz="7200" dirty="0" err="1" smtClean="0">
                <a:solidFill>
                  <a:srgbClr val="FF0000"/>
                </a:solidFill>
                <a:latin typeface="Forte" pitchFamily="66" charset="0"/>
              </a:rPr>
              <a:t>Terima</a:t>
            </a:r>
            <a:r>
              <a:rPr lang="en-US" sz="7200" dirty="0" smtClean="0">
                <a:solidFill>
                  <a:srgbClr val="FF0000"/>
                </a:solidFill>
                <a:latin typeface="Forte" pitchFamily="66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Forte" pitchFamily="66" charset="0"/>
              </a:rPr>
              <a:t>Kasih</a:t>
            </a:r>
            <a:endParaRPr lang="en-US" sz="7200" dirty="0">
              <a:solidFill>
                <a:srgbClr val="FF0000"/>
              </a:solidFill>
              <a:latin typeface="Forte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56309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712</TotalTime>
  <Words>1515</Words>
  <Application>Microsoft Office PowerPoint</Application>
  <PresentationFormat>On-screen Show (4:3)</PresentationFormat>
  <Paragraphs>740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Waveform</vt:lpstr>
      <vt:lpstr>UU 23 / 14 ??</vt:lpstr>
      <vt:lpstr>Slide 2</vt:lpstr>
      <vt:lpstr>Slide 3</vt:lpstr>
      <vt:lpstr>Slide 4</vt:lpstr>
      <vt:lpstr>PERUBAHAN PEMBAGIAN URUSAN PEMERINTAH  (1. MANAJEMEN PENDIDIKAN)</vt:lpstr>
      <vt:lpstr>PERUBAHAN PEMBAGIAN URUSAN PEMERINTAH  (2. KURIKULUM)</vt:lpstr>
      <vt:lpstr>PERUBAHAN PEMBAGIAN URUSAN PEMERINTAH  (3. AKREDITASI)</vt:lpstr>
      <vt:lpstr>PERUBAHAN PEMBAGIAN URUSAN PEMERINTAH  (4. PENDIDIK DAN TENAGA KEPENDIDIKAN)</vt:lpstr>
      <vt:lpstr>PERUBAHAN PEMBAGIAN URUSAN PEMERINTAH  (5. PERIZINAN PENDIDIKAN)</vt:lpstr>
      <vt:lpstr>Slide 10</vt:lpstr>
      <vt:lpstr>Alur Surat Edaran Mendagri  Nomor 120/253/sj, Tanggal 16 Februari 2015</vt:lpstr>
      <vt:lpstr>ROADMAP KEGIATAN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Sekian &amp; Terima Kasih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IMPLEMENTASI UNDANG-UNDANG NOMOR 23 TAHUN 2014 BIDANG PENDIDIKAN</dc:title>
  <dc:creator>ismail - [2010]</dc:creator>
  <cp:lastModifiedBy>diknas</cp:lastModifiedBy>
  <cp:revision>86</cp:revision>
  <dcterms:created xsi:type="dcterms:W3CDTF">2015-05-26T07:32:58Z</dcterms:created>
  <dcterms:modified xsi:type="dcterms:W3CDTF">2015-11-11T02:28:02Z</dcterms:modified>
</cp:coreProperties>
</file>