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slideLayouts/slideLayout19.xml" ContentType="application/vnd.openxmlformats-officedocument.presentationml.slideLayout+xml"/>
  <Override PartName="/ppt/theme/theme9.xml" ContentType="application/vnd.openxmlformats-officedocument.theme+xml"/>
  <Override PartName="/ppt/slideLayouts/slideLayout20.xml" ContentType="application/vnd.openxmlformats-officedocument.presentationml.slideLayout+xml"/>
  <Override PartName="/ppt/theme/theme10.xml" ContentType="application/vnd.openxmlformats-officedocument.theme+xml"/>
  <Override PartName="/ppt/slideLayouts/slideLayout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64" r:id="rId3"/>
    <p:sldMasterId id="2147483666" r:id="rId4"/>
    <p:sldMasterId id="2147483668" r:id="rId5"/>
    <p:sldMasterId id="2147483670" r:id="rId6"/>
    <p:sldMasterId id="2147483672" r:id="rId7"/>
    <p:sldMasterId id="2147483674" r:id="rId8"/>
    <p:sldMasterId id="2147483676" r:id="rId9"/>
    <p:sldMasterId id="2147483678" r:id="rId10"/>
    <p:sldMasterId id="2147483680" r:id="rId11"/>
  </p:sldMasterIdLst>
  <p:notesMasterIdLst>
    <p:notesMasterId r:id="rId64"/>
  </p:notesMasterIdLst>
  <p:handoutMasterIdLst>
    <p:handoutMasterId r:id="rId65"/>
  </p:handoutMasterIdLst>
  <p:sldIdLst>
    <p:sldId id="316" r:id="rId12"/>
    <p:sldId id="317" r:id="rId13"/>
    <p:sldId id="319" r:id="rId14"/>
    <p:sldId id="322" r:id="rId15"/>
    <p:sldId id="323" r:id="rId16"/>
    <p:sldId id="278" r:id="rId17"/>
    <p:sldId id="320" r:id="rId18"/>
    <p:sldId id="321" r:id="rId19"/>
    <p:sldId id="328" r:id="rId20"/>
    <p:sldId id="329" r:id="rId21"/>
    <p:sldId id="324" r:id="rId22"/>
    <p:sldId id="325" r:id="rId23"/>
    <p:sldId id="326" r:id="rId24"/>
    <p:sldId id="280" r:id="rId25"/>
    <p:sldId id="282" r:id="rId26"/>
    <p:sldId id="283" r:id="rId27"/>
    <p:sldId id="285" r:id="rId28"/>
    <p:sldId id="286" r:id="rId29"/>
    <p:sldId id="288" r:id="rId30"/>
    <p:sldId id="291" r:id="rId31"/>
    <p:sldId id="292" r:id="rId32"/>
    <p:sldId id="293" r:id="rId33"/>
    <p:sldId id="294" r:id="rId34"/>
    <p:sldId id="296" r:id="rId35"/>
    <p:sldId id="298" r:id="rId36"/>
    <p:sldId id="300" r:id="rId37"/>
    <p:sldId id="301" r:id="rId38"/>
    <p:sldId id="303" r:id="rId39"/>
    <p:sldId id="334" r:id="rId40"/>
    <p:sldId id="335" r:id="rId41"/>
    <p:sldId id="336" r:id="rId42"/>
    <p:sldId id="330" r:id="rId43"/>
    <p:sldId id="331" r:id="rId44"/>
    <p:sldId id="332" r:id="rId45"/>
    <p:sldId id="333" r:id="rId46"/>
    <p:sldId id="345" r:id="rId47"/>
    <p:sldId id="346" r:id="rId48"/>
    <p:sldId id="347" r:id="rId49"/>
    <p:sldId id="348" r:id="rId50"/>
    <p:sldId id="349" r:id="rId51"/>
    <p:sldId id="350" r:id="rId52"/>
    <p:sldId id="351" r:id="rId53"/>
    <p:sldId id="353" r:id="rId54"/>
    <p:sldId id="352" r:id="rId55"/>
    <p:sldId id="338" r:id="rId56"/>
    <p:sldId id="339" r:id="rId57"/>
    <p:sldId id="340" r:id="rId58"/>
    <p:sldId id="341" r:id="rId59"/>
    <p:sldId id="342" r:id="rId60"/>
    <p:sldId id="343" r:id="rId61"/>
    <p:sldId id="327" r:id="rId62"/>
    <p:sldId id="314" r:id="rId63"/>
  </p:sldIdLst>
  <p:sldSz cx="9144000" cy="6858000" type="screen4x3"/>
  <p:notesSz cx="7010400" cy="92964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99"/>
    <a:srgbClr val="CC0099"/>
    <a:srgbClr val="800080"/>
    <a:srgbClr val="0C7CD2"/>
    <a:srgbClr val="1F7EE7"/>
    <a:srgbClr val="7DD330"/>
    <a:srgbClr val="00CC00"/>
    <a:srgbClr val="AE1517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0" autoAdjust="0"/>
    <p:restoredTop sz="94660"/>
  </p:normalViewPr>
  <p:slideViewPr>
    <p:cSldViewPr>
      <p:cViewPr>
        <p:scale>
          <a:sx n="69" d="100"/>
          <a:sy n="69" d="100"/>
        </p:scale>
        <p:origin x="-1404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slide" Target="slides/slide5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jpeg"/><Relationship Id="rId1" Type="http://schemas.openxmlformats.org/officeDocument/2006/relationships/image" Target="../media/image17.jpe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jpeg"/><Relationship Id="rId1" Type="http://schemas.openxmlformats.org/officeDocument/2006/relationships/image" Target="../media/image17.jpe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28F305-AC23-4733-BA81-949D6440978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0AF45A4E-5295-4340-B810-BBAC8789FFE4}" type="pres">
      <dgm:prSet presAssocID="{9C28F305-AC23-4733-BA81-949D64409784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CEAC62FB-9879-4FD7-A543-C52F718B3E02}" type="presOf" srcId="{9C28F305-AC23-4733-BA81-949D64409784}" destId="{0AF45A4E-5295-4340-B810-BBAC8789FFE4}" srcOrd="0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AF3CA6-0721-42E1-91B5-091D1FAD3839}" type="doc">
      <dgm:prSet loTypeId="urn:microsoft.com/office/officeart/2005/8/layout/cycle8" loCatId="cycle" qsTypeId="urn:microsoft.com/office/officeart/2005/8/quickstyle/3d3" qsCatId="3D" csTypeId="urn:microsoft.com/office/officeart/2005/8/colors/accent6_5" csCatId="accent6" phldr="1"/>
      <dgm:spPr/>
    </dgm:pt>
    <dgm:pt modelId="{1333CBDF-716F-4AEC-8210-C5A2F7338263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marL="112713" indent="0" algn="l"/>
          <a:r>
            <a:rPr lang="en-US" sz="2000" b="1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Tugas</a:t>
          </a:r>
          <a:r>
            <a:rPr lang="en-US" sz="2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b="1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Pemerin</a:t>
          </a:r>
          <a:r>
            <a:rPr lang="id-ID" sz="2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-</a:t>
          </a:r>
          <a:r>
            <a:rPr lang="en-US" sz="2000" b="1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tahan</a:t>
          </a:r>
          <a:endParaRPr lang="id-ID" sz="1600" b="1" dirty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32E82CB-CCAD-4A41-A9B6-D2D677EFE6AC}" type="parTrans" cxnId="{04DA8AD9-ABB4-4E47-8220-BE1D2ED00DE4}">
      <dgm:prSet/>
      <dgm:spPr/>
      <dgm:t>
        <a:bodyPr/>
        <a:lstStyle/>
        <a:p>
          <a:endParaRPr lang="id-ID"/>
        </a:p>
      </dgm:t>
    </dgm:pt>
    <dgm:pt modelId="{66784CAD-FAEE-428E-9C32-9FFD56335104}" type="sibTrans" cxnId="{04DA8AD9-ABB4-4E47-8220-BE1D2ED00DE4}">
      <dgm:prSet/>
      <dgm:spPr/>
      <dgm:t>
        <a:bodyPr/>
        <a:lstStyle/>
        <a:p>
          <a:endParaRPr lang="id-ID"/>
        </a:p>
      </dgm:t>
    </dgm:pt>
    <dgm:pt modelId="{1E279DB6-B1A3-48BF-8AC7-D0C3F910A2BE}">
      <dgm:prSet phldrT="[Text]"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en-US" sz="2000" b="1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Tugas</a:t>
          </a:r>
          <a:r>
            <a:rPr lang="en-US" sz="2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Pembangunan </a:t>
          </a:r>
          <a:r>
            <a:rPr lang="en-US" sz="2000" b="1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Tertentu</a:t>
          </a:r>
          <a:endParaRPr lang="id-ID" sz="2000" b="1" dirty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70D9884-3D4B-4B9A-A92A-C4F9FAFED778}" type="parTrans" cxnId="{CDAF1CDA-5D35-4AD8-888A-E896867A978D}">
      <dgm:prSet/>
      <dgm:spPr/>
      <dgm:t>
        <a:bodyPr/>
        <a:lstStyle/>
        <a:p>
          <a:endParaRPr lang="id-ID"/>
        </a:p>
      </dgm:t>
    </dgm:pt>
    <dgm:pt modelId="{7C6BCC61-59E2-4EF1-8480-8A6045D0E87F}" type="sibTrans" cxnId="{CDAF1CDA-5D35-4AD8-888A-E896867A978D}">
      <dgm:prSet/>
      <dgm:spPr/>
      <dgm:t>
        <a:bodyPr/>
        <a:lstStyle/>
        <a:p>
          <a:endParaRPr lang="id-ID"/>
        </a:p>
      </dgm:t>
    </dgm:pt>
    <dgm:pt modelId="{D421A3E4-E198-4F52-BD99-F00B411A28BC}">
      <dgm:prSet phldrT="[Text]" custT="1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pPr marL="0" indent="0"/>
          <a:r>
            <a:rPr lang="en-US" sz="2000" b="1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Tugas</a:t>
          </a:r>
          <a:r>
            <a:rPr lang="en-US" sz="2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b="1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Pelayanan</a:t>
          </a:r>
          <a:r>
            <a:rPr lang="en-US" sz="2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b="1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Publik</a:t>
          </a:r>
          <a:endParaRPr lang="id-ID" sz="2000" b="1" dirty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76835AA-5CB0-414C-B129-905D2FCC4A84}" type="parTrans" cxnId="{AE6D8C7A-EEF6-49BC-BDFF-9856E10D2067}">
      <dgm:prSet/>
      <dgm:spPr/>
      <dgm:t>
        <a:bodyPr/>
        <a:lstStyle/>
        <a:p>
          <a:endParaRPr lang="id-ID"/>
        </a:p>
      </dgm:t>
    </dgm:pt>
    <dgm:pt modelId="{5CA92708-2BB5-4BDD-A315-A5324112B2A7}" type="sibTrans" cxnId="{AE6D8C7A-EEF6-49BC-BDFF-9856E10D2067}">
      <dgm:prSet/>
      <dgm:spPr/>
      <dgm:t>
        <a:bodyPr/>
        <a:lstStyle/>
        <a:p>
          <a:endParaRPr lang="id-ID"/>
        </a:p>
      </dgm:t>
    </dgm:pt>
    <dgm:pt modelId="{E812FCE5-16D4-49E9-B465-92D781C1F279}" type="pres">
      <dgm:prSet presAssocID="{F5AF3CA6-0721-42E1-91B5-091D1FAD3839}" presName="compositeShape" presStyleCnt="0">
        <dgm:presLayoutVars>
          <dgm:chMax val="7"/>
          <dgm:dir/>
          <dgm:resizeHandles val="exact"/>
        </dgm:presLayoutVars>
      </dgm:prSet>
      <dgm:spPr/>
    </dgm:pt>
    <dgm:pt modelId="{3D98A83C-364D-4E58-A11F-5CD86C40D340}" type="pres">
      <dgm:prSet presAssocID="{F5AF3CA6-0721-42E1-91B5-091D1FAD3839}" presName="wedge1" presStyleLbl="node1" presStyleIdx="0" presStyleCnt="3"/>
      <dgm:spPr/>
      <dgm:t>
        <a:bodyPr/>
        <a:lstStyle/>
        <a:p>
          <a:endParaRPr lang="id-ID"/>
        </a:p>
      </dgm:t>
    </dgm:pt>
    <dgm:pt modelId="{59A8C8E7-6E73-4688-A21F-95BB4577A0A2}" type="pres">
      <dgm:prSet presAssocID="{F5AF3CA6-0721-42E1-91B5-091D1FAD3839}" presName="dummy1a" presStyleCnt="0"/>
      <dgm:spPr/>
    </dgm:pt>
    <dgm:pt modelId="{8797B438-506B-46A6-A7B4-250FBFFA9A77}" type="pres">
      <dgm:prSet presAssocID="{F5AF3CA6-0721-42E1-91B5-091D1FAD3839}" presName="dummy1b" presStyleCnt="0"/>
      <dgm:spPr/>
    </dgm:pt>
    <dgm:pt modelId="{812030A0-07E8-4A4A-BD31-3882AE01824C}" type="pres">
      <dgm:prSet presAssocID="{F5AF3CA6-0721-42E1-91B5-091D1FAD3839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7485653-9A2C-4275-881F-BC3BEB1392BF}" type="pres">
      <dgm:prSet presAssocID="{F5AF3CA6-0721-42E1-91B5-091D1FAD3839}" presName="wedge2" presStyleLbl="node1" presStyleIdx="1" presStyleCnt="3"/>
      <dgm:spPr/>
      <dgm:t>
        <a:bodyPr/>
        <a:lstStyle/>
        <a:p>
          <a:endParaRPr lang="id-ID"/>
        </a:p>
      </dgm:t>
    </dgm:pt>
    <dgm:pt modelId="{B41D1528-77A2-426B-9049-DA3272B728BF}" type="pres">
      <dgm:prSet presAssocID="{F5AF3CA6-0721-42E1-91B5-091D1FAD3839}" presName="dummy2a" presStyleCnt="0"/>
      <dgm:spPr/>
    </dgm:pt>
    <dgm:pt modelId="{1F082E86-8F46-42ED-8438-D681D9242D75}" type="pres">
      <dgm:prSet presAssocID="{F5AF3CA6-0721-42E1-91B5-091D1FAD3839}" presName="dummy2b" presStyleCnt="0"/>
      <dgm:spPr/>
    </dgm:pt>
    <dgm:pt modelId="{3E74F438-F96A-404B-BA3E-9FCFCD5A8C8C}" type="pres">
      <dgm:prSet presAssocID="{F5AF3CA6-0721-42E1-91B5-091D1FAD3839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AF6890F-2C76-4FE5-BA5B-F2E800BB58F6}" type="pres">
      <dgm:prSet presAssocID="{F5AF3CA6-0721-42E1-91B5-091D1FAD3839}" presName="wedge3" presStyleLbl="node1" presStyleIdx="2" presStyleCnt="3"/>
      <dgm:spPr/>
      <dgm:t>
        <a:bodyPr/>
        <a:lstStyle/>
        <a:p>
          <a:endParaRPr lang="id-ID"/>
        </a:p>
      </dgm:t>
    </dgm:pt>
    <dgm:pt modelId="{F86B5D20-7E13-40FB-8348-78E63EF95752}" type="pres">
      <dgm:prSet presAssocID="{F5AF3CA6-0721-42E1-91B5-091D1FAD3839}" presName="dummy3a" presStyleCnt="0"/>
      <dgm:spPr/>
    </dgm:pt>
    <dgm:pt modelId="{0C545F6C-857A-426B-AD8D-2F9CC329CE76}" type="pres">
      <dgm:prSet presAssocID="{F5AF3CA6-0721-42E1-91B5-091D1FAD3839}" presName="dummy3b" presStyleCnt="0"/>
      <dgm:spPr/>
    </dgm:pt>
    <dgm:pt modelId="{CD5F9B38-7801-4B9F-82D2-AC654713F9D7}" type="pres">
      <dgm:prSet presAssocID="{F5AF3CA6-0721-42E1-91B5-091D1FAD3839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D96E009-13CE-4BBC-ACE7-1A32B431F5B2}" type="pres">
      <dgm:prSet presAssocID="{66784CAD-FAEE-428E-9C32-9FFD56335104}" presName="arrowWedge1" presStyleLbl="fgSibTrans2D1" presStyleIdx="0" presStyleCnt="3"/>
      <dgm:spPr/>
    </dgm:pt>
    <dgm:pt modelId="{B74AD68E-3C05-438E-A492-0BE6D605BE52}" type="pres">
      <dgm:prSet presAssocID="{7C6BCC61-59E2-4EF1-8480-8A6045D0E87F}" presName="arrowWedge2" presStyleLbl="fgSibTrans2D1" presStyleIdx="1" presStyleCnt="3"/>
      <dgm:spPr/>
    </dgm:pt>
    <dgm:pt modelId="{9AA208BA-2794-40B4-824F-472B837B0896}" type="pres">
      <dgm:prSet presAssocID="{5CA92708-2BB5-4BDD-A315-A5324112B2A7}" presName="arrowWedge3" presStyleLbl="fgSibTrans2D1" presStyleIdx="2" presStyleCnt="3"/>
      <dgm:spPr/>
    </dgm:pt>
  </dgm:ptLst>
  <dgm:cxnLst>
    <dgm:cxn modelId="{FEFEFC90-862E-4D99-B06F-20630C94FBBF}" type="presOf" srcId="{1E279DB6-B1A3-48BF-8AC7-D0C3F910A2BE}" destId="{3E74F438-F96A-404B-BA3E-9FCFCD5A8C8C}" srcOrd="1" destOrd="0" presId="urn:microsoft.com/office/officeart/2005/8/layout/cycle8"/>
    <dgm:cxn modelId="{CE0853ED-AFFB-4518-B0ED-5BDE74388BA8}" type="presOf" srcId="{1333CBDF-716F-4AEC-8210-C5A2F7338263}" destId="{812030A0-07E8-4A4A-BD31-3882AE01824C}" srcOrd="1" destOrd="0" presId="urn:microsoft.com/office/officeart/2005/8/layout/cycle8"/>
    <dgm:cxn modelId="{AE6D8C7A-EEF6-49BC-BDFF-9856E10D2067}" srcId="{F5AF3CA6-0721-42E1-91B5-091D1FAD3839}" destId="{D421A3E4-E198-4F52-BD99-F00B411A28BC}" srcOrd="2" destOrd="0" parTransId="{576835AA-5CB0-414C-B129-905D2FCC4A84}" sibTransId="{5CA92708-2BB5-4BDD-A315-A5324112B2A7}"/>
    <dgm:cxn modelId="{04DA8AD9-ABB4-4E47-8220-BE1D2ED00DE4}" srcId="{F5AF3CA6-0721-42E1-91B5-091D1FAD3839}" destId="{1333CBDF-716F-4AEC-8210-C5A2F7338263}" srcOrd="0" destOrd="0" parTransId="{E32E82CB-CCAD-4A41-A9B6-D2D677EFE6AC}" sibTransId="{66784CAD-FAEE-428E-9C32-9FFD56335104}"/>
    <dgm:cxn modelId="{BC3FBD0C-5CE6-4179-A4B3-E288291A0395}" type="presOf" srcId="{D421A3E4-E198-4F52-BD99-F00B411A28BC}" destId="{CD5F9B38-7801-4B9F-82D2-AC654713F9D7}" srcOrd="1" destOrd="0" presId="urn:microsoft.com/office/officeart/2005/8/layout/cycle8"/>
    <dgm:cxn modelId="{B739B51D-0C57-4B81-9257-8AF74FFC01BB}" type="presOf" srcId="{F5AF3CA6-0721-42E1-91B5-091D1FAD3839}" destId="{E812FCE5-16D4-49E9-B465-92D781C1F279}" srcOrd="0" destOrd="0" presId="urn:microsoft.com/office/officeart/2005/8/layout/cycle8"/>
    <dgm:cxn modelId="{946FB102-16AF-4EC5-9969-9DC5E351A557}" type="presOf" srcId="{1E279DB6-B1A3-48BF-8AC7-D0C3F910A2BE}" destId="{07485653-9A2C-4275-881F-BC3BEB1392BF}" srcOrd="0" destOrd="0" presId="urn:microsoft.com/office/officeart/2005/8/layout/cycle8"/>
    <dgm:cxn modelId="{E02C6601-CD34-4684-88B2-0B120FB3D7C7}" type="presOf" srcId="{D421A3E4-E198-4F52-BD99-F00B411A28BC}" destId="{DAF6890F-2C76-4FE5-BA5B-F2E800BB58F6}" srcOrd="0" destOrd="0" presId="urn:microsoft.com/office/officeart/2005/8/layout/cycle8"/>
    <dgm:cxn modelId="{CDAF1CDA-5D35-4AD8-888A-E896867A978D}" srcId="{F5AF3CA6-0721-42E1-91B5-091D1FAD3839}" destId="{1E279DB6-B1A3-48BF-8AC7-D0C3F910A2BE}" srcOrd="1" destOrd="0" parTransId="{970D9884-3D4B-4B9A-A92A-C4F9FAFED778}" sibTransId="{7C6BCC61-59E2-4EF1-8480-8A6045D0E87F}"/>
    <dgm:cxn modelId="{844C1CA2-31BF-4D45-8BC0-2671B73FB002}" type="presOf" srcId="{1333CBDF-716F-4AEC-8210-C5A2F7338263}" destId="{3D98A83C-364D-4E58-A11F-5CD86C40D340}" srcOrd="0" destOrd="0" presId="urn:microsoft.com/office/officeart/2005/8/layout/cycle8"/>
    <dgm:cxn modelId="{2F61A6BA-6B4F-4F01-8A91-5076C21ED2B1}" type="presParOf" srcId="{E812FCE5-16D4-49E9-B465-92D781C1F279}" destId="{3D98A83C-364D-4E58-A11F-5CD86C40D340}" srcOrd="0" destOrd="0" presId="urn:microsoft.com/office/officeart/2005/8/layout/cycle8"/>
    <dgm:cxn modelId="{6BC632E8-EBE6-4C92-8713-9F718373AC56}" type="presParOf" srcId="{E812FCE5-16D4-49E9-B465-92D781C1F279}" destId="{59A8C8E7-6E73-4688-A21F-95BB4577A0A2}" srcOrd="1" destOrd="0" presId="urn:microsoft.com/office/officeart/2005/8/layout/cycle8"/>
    <dgm:cxn modelId="{92AD37C8-DB9A-4B5F-A474-31ED8034DF73}" type="presParOf" srcId="{E812FCE5-16D4-49E9-B465-92D781C1F279}" destId="{8797B438-506B-46A6-A7B4-250FBFFA9A77}" srcOrd="2" destOrd="0" presId="urn:microsoft.com/office/officeart/2005/8/layout/cycle8"/>
    <dgm:cxn modelId="{FA63B17E-4831-49B5-B443-51D7F5B5EAE2}" type="presParOf" srcId="{E812FCE5-16D4-49E9-B465-92D781C1F279}" destId="{812030A0-07E8-4A4A-BD31-3882AE01824C}" srcOrd="3" destOrd="0" presId="urn:microsoft.com/office/officeart/2005/8/layout/cycle8"/>
    <dgm:cxn modelId="{E5ECF97C-D918-4678-9FC7-54B57CEE9AC4}" type="presParOf" srcId="{E812FCE5-16D4-49E9-B465-92D781C1F279}" destId="{07485653-9A2C-4275-881F-BC3BEB1392BF}" srcOrd="4" destOrd="0" presId="urn:microsoft.com/office/officeart/2005/8/layout/cycle8"/>
    <dgm:cxn modelId="{4284287E-40D1-4D4C-AD72-0E67456E617B}" type="presParOf" srcId="{E812FCE5-16D4-49E9-B465-92D781C1F279}" destId="{B41D1528-77A2-426B-9049-DA3272B728BF}" srcOrd="5" destOrd="0" presId="urn:microsoft.com/office/officeart/2005/8/layout/cycle8"/>
    <dgm:cxn modelId="{CC8D3DE5-A2B9-4DF0-83D7-D9E348ACA2D6}" type="presParOf" srcId="{E812FCE5-16D4-49E9-B465-92D781C1F279}" destId="{1F082E86-8F46-42ED-8438-D681D9242D75}" srcOrd="6" destOrd="0" presId="urn:microsoft.com/office/officeart/2005/8/layout/cycle8"/>
    <dgm:cxn modelId="{7E1914F8-EF32-4A70-9BDE-A0FC25182FA2}" type="presParOf" srcId="{E812FCE5-16D4-49E9-B465-92D781C1F279}" destId="{3E74F438-F96A-404B-BA3E-9FCFCD5A8C8C}" srcOrd="7" destOrd="0" presId="urn:microsoft.com/office/officeart/2005/8/layout/cycle8"/>
    <dgm:cxn modelId="{90B5EF3A-3977-4325-98C0-D683217F95B7}" type="presParOf" srcId="{E812FCE5-16D4-49E9-B465-92D781C1F279}" destId="{DAF6890F-2C76-4FE5-BA5B-F2E800BB58F6}" srcOrd="8" destOrd="0" presId="urn:microsoft.com/office/officeart/2005/8/layout/cycle8"/>
    <dgm:cxn modelId="{9E7785BD-90AD-4928-B0B2-29BA27F0CA66}" type="presParOf" srcId="{E812FCE5-16D4-49E9-B465-92D781C1F279}" destId="{F86B5D20-7E13-40FB-8348-78E63EF95752}" srcOrd="9" destOrd="0" presId="urn:microsoft.com/office/officeart/2005/8/layout/cycle8"/>
    <dgm:cxn modelId="{AD04495B-1332-4AA5-9D64-797A7CF08E94}" type="presParOf" srcId="{E812FCE5-16D4-49E9-B465-92D781C1F279}" destId="{0C545F6C-857A-426B-AD8D-2F9CC329CE76}" srcOrd="10" destOrd="0" presId="urn:microsoft.com/office/officeart/2005/8/layout/cycle8"/>
    <dgm:cxn modelId="{EC3DD6D2-0425-4A2F-BB2A-5E4C504994A6}" type="presParOf" srcId="{E812FCE5-16D4-49E9-B465-92D781C1F279}" destId="{CD5F9B38-7801-4B9F-82D2-AC654713F9D7}" srcOrd="11" destOrd="0" presId="urn:microsoft.com/office/officeart/2005/8/layout/cycle8"/>
    <dgm:cxn modelId="{0AE3D703-9DA2-48EE-A19E-B1033991635C}" type="presParOf" srcId="{E812FCE5-16D4-49E9-B465-92D781C1F279}" destId="{FD96E009-13CE-4BBC-ACE7-1A32B431F5B2}" srcOrd="12" destOrd="0" presId="urn:microsoft.com/office/officeart/2005/8/layout/cycle8"/>
    <dgm:cxn modelId="{42BF2675-60FE-41D2-A2AC-C5C9B31AC6A9}" type="presParOf" srcId="{E812FCE5-16D4-49E9-B465-92D781C1F279}" destId="{B74AD68E-3C05-438E-A492-0BE6D605BE52}" srcOrd="13" destOrd="0" presId="urn:microsoft.com/office/officeart/2005/8/layout/cycle8"/>
    <dgm:cxn modelId="{EE384D37-D549-4F73-AC5C-17ACFF86D99A}" type="presParOf" srcId="{E812FCE5-16D4-49E9-B465-92D781C1F279}" destId="{9AA208BA-2794-40B4-824F-472B837B0896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4709FE-28B3-4F35-BD27-58DAF2C886BD}" type="doc">
      <dgm:prSet loTypeId="urn:microsoft.com/office/officeart/2005/8/layout/vList3#1" loCatId="list" qsTypeId="urn:microsoft.com/office/officeart/2005/8/quickstyle/simple3" qsCatId="simple" csTypeId="urn:microsoft.com/office/officeart/2005/8/colors/accent1_2" csCatId="accent1" phldr="1"/>
      <dgm:spPr/>
    </dgm:pt>
    <dgm:pt modelId="{C47E580D-F49F-47DE-B41E-47D1E6E3CF94}">
      <dgm:prSet phldrT="[Text]" custT="1"/>
      <dgm:spPr>
        <a:solidFill>
          <a:schemeClr val="bg1"/>
        </a:solidFill>
      </dgm:spPr>
      <dgm:t>
        <a:bodyPr/>
        <a:lstStyle/>
        <a:p>
          <a:pPr algn="l"/>
          <a:endParaRPr kumimoji="0" lang="en-US" sz="2000" b="1" dirty="0" smtClean="0">
            <a:solidFill>
              <a:srgbClr val="C00000"/>
            </a:solidFill>
            <a:latin typeface="Garamond" pitchFamily="18" charset="0"/>
            <a:cs typeface="+mn-cs"/>
            <a:sym typeface="Wingdings 3" pitchFamily="18" charset="2"/>
          </a:endParaRPr>
        </a:p>
        <a:p>
          <a:pPr marL="457200" indent="-63500" algn="l"/>
          <a:r>
            <a:rPr kumimoji="0" lang="en-US" sz="2400" b="1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Jabatan</a:t>
          </a:r>
          <a:r>
            <a:rPr kumimoji="0" lang="en-US" sz="2400" b="1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 </a:t>
          </a:r>
          <a:r>
            <a:rPr kumimoji="0" lang="en-US" sz="2400" b="1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Administrasi</a:t>
          </a:r>
          <a:endParaRPr kumimoji="0" lang="en-US" sz="2400" b="1" dirty="0" smtClean="0">
            <a:solidFill>
              <a:srgbClr val="C00000"/>
            </a:solidFill>
            <a:latin typeface="Garamond" pitchFamily="18" charset="0"/>
            <a:cs typeface="+mn-cs"/>
            <a:sym typeface="Wingdings 3" pitchFamily="18" charset="2"/>
          </a:endParaRPr>
        </a:p>
        <a:p>
          <a:pPr marL="914400" indent="0" algn="l"/>
          <a:r>
            <a:rPr kumimoji="0" lang="en-US" sz="2000" b="1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- </a:t>
          </a:r>
          <a:r>
            <a:rPr kumimoji="0" lang="en-US" sz="2000" b="1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Jabatan</a:t>
          </a:r>
          <a:r>
            <a:rPr kumimoji="0" lang="en-US" sz="2000" b="1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 Administrator</a:t>
          </a:r>
        </a:p>
        <a:p>
          <a:pPr marL="914400" indent="0" algn="l"/>
          <a:r>
            <a:rPr kumimoji="0" lang="en-US" sz="2000" b="1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- </a:t>
          </a:r>
          <a:r>
            <a:rPr kumimoji="0" lang="en-US" sz="2000" b="1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Jabatan</a:t>
          </a:r>
          <a:r>
            <a:rPr kumimoji="0" lang="en-US" sz="2000" b="1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 </a:t>
          </a:r>
          <a:r>
            <a:rPr kumimoji="0" lang="en-US" sz="2000" b="1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Pengawas</a:t>
          </a:r>
          <a:endParaRPr kumimoji="0" lang="en-US" sz="2000" b="1" dirty="0" smtClean="0">
            <a:solidFill>
              <a:srgbClr val="C00000"/>
            </a:solidFill>
            <a:latin typeface="Garamond" pitchFamily="18" charset="0"/>
            <a:cs typeface="+mn-cs"/>
            <a:sym typeface="Wingdings 3" pitchFamily="18" charset="2"/>
          </a:endParaRPr>
        </a:p>
        <a:p>
          <a:pPr marL="914400" indent="0" algn="l"/>
          <a:r>
            <a:rPr kumimoji="0" lang="en-US" sz="2000" b="1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- </a:t>
          </a:r>
          <a:r>
            <a:rPr kumimoji="0" lang="en-US" sz="2000" b="1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Jabatan</a:t>
          </a:r>
          <a:r>
            <a:rPr kumimoji="0" lang="en-US" sz="2000" b="1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 </a:t>
          </a:r>
          <a:r>
            <a:rPr kumimoji="0" lang="en-US" sz="2000" b="1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Pelaksana</a:t>
          </a:r>
          <a:endParaRPr kumimoji="0" lang="en-US" sz="2000" b="1" dirty="0" smtClean="0">
            <a:solidFill>
              <a:srgbClr val="C00000"/>
            </a:solidFill>
            <a:latin typeface="Garamond" pitchFamily="18" charset="0"/>
            <a:cs typeface="+mn-cs"/>
            <a:sym typeface="Wingdings 3" pitchFamily="18" charset="2"/>
          </a:endParaRPr>
        </a:p>
        <a:p>
          <a:pPr marL="457200" indent="63500" algn="l"/>
          <a:endParaRPr lang="en-US" sz="3200" dirty="0">
            <a:solidFill>
              <a:srgbClr val="C00000"/>
            </a:solidFill>
            <a:latin typeface="Berlin Sans FB" pitchFamily="34" charset="0"/>
          </a:endParaRPr>
        </a:p>
      </dgm:t>
    </dgm:pt>
    <dgm:pt modelId="{E15950AE-1D6B-4E73-B0D5-6355BECBA138}" type="parTrans" cxnId="{0046D028-15CD-44B0-BA84-BAD67E5A3EB7}">
      <dgm:prSet/>
      <dgm:spPr/>
      <dgm:t>
        <a:bodyPr/>
        <a:lstStyle/>
        <a:p>
          <a:endParaRPr lang="en-US"/>
        </a:p>
      </dgm:t>
    </dgm:pt>
    <dgm:pt modelId="{7A55BFC7-A542-4571-9CFD-82E06111D3B8}" type="sibTrans" cxnId="{0046D028-15CD-44B0-BA84-BAD67E5A3EB7}">
      <dgm:prSet/>
      <dgm:spPr/>
      <dgm:t>
        <a:bodyPr/>
        <a:lstStyle/>
        <a:p>
          <a:endParaRPr lang="en-US"/>
        </a:p>
      </dgm:t>
    </dgm:pt>
    <dgm:pt modelId="{7814BBC0-6C09-4E49-B43C-52E318ABF2A7}">
      <dgm:prSet phldrT="[Text]" custT="1"/>
      <dgm:spPr>
        <a:solidFill>
          <a:schemeClr val="bg1"/>
        </a:solidFill>
      </dgm:spPr>
      <dgm:t>
        <a:bodyPr/>
        <a:lstStyle/>
        <a:p>
          <a:pPr algn="l"/>
          <a:endParaRPr lang="en-US" sz="1600" dirty="0">
            <a:latin typeface="Berlin Sans FB" pitchFamily="34" charset="0"/>
          </a:endParaRPr>
        </a:p>
      </dgm:t>
    </dgm:pt>
    <dgm:pt modelId="{20DC25E0-3F59-4429-BB33-187B2601392F}" type="sibTrans" cxnId="{86D28056-F3FD-4FBF-8518-94A055E2D2E8}">
      <dgm:prSet/>
      <dgm:spPr/>
      <dgm:t>
        <a:bodyPr/>
        <a:lstStyle/>
        <a:p>
          <a:endParaRPr lang="en-US"/>
        </a:p>
      </dgm:t>
    </dgm:pt>
    <dgm:pt modelId="{7C019082-3A24-425C-9252-D66549E1B5FB}" type="parTrans" cxnId="{86D28056-F3FD-4FBF-8518-94A055E2D2E8}">
      <dgm:prSet/>
      <dgm:spPr/>
      <dgm:t>
        <a:bodyPr/>
        <a:lstStyle/>
        <a:p>
          <a:endParaRPr lang="en-US"/>
        </a:p>
      </dgm:t>
    </dgm:pt>
    <dgm:pt modelId="{E90BA692-2CF5-4624-A52A-B6FC26110351}" type="pres">
      <dgm:prSet presAssocID="{C94709FE-28B3-4F35-BD27-58DAF2C886BD}" presName="linearFlow" presStyleCnt="0">
        <dgm:presLayoutVars>
          <dgm:dir/>
          <dgm:resizeHandles val="exact"/>
        </dgm:presLayoutVars>
      </dgm:prSet>
      <dgm:spPr/>
    </dgm:pt>
    <dgm:pt modelId="{EA3E90CA-74A9-4FA8-B114-E39F89430A63}" type="pres">
      <dgm:prSet presAssocID="{C47E580D-F49F-47DE-B41E-47D1E6E3CF94}" presName="composite" presStyleCnt="0"/>
      <dgm:spPr/>
    </dgm:pt>
    <dgm:pt modelId="{4919B151-E020-4780-AD27-FD7AE32BE5C5}" type="pres">
      <dgm:prSet presAssocID="{C47E580D-F49F-47DE-B41E-47D1E6E3CF94}" presName="imgShp" presStyleLbl="fgImgPlace1" presStyleIdx="0" presStyleCnt="2" custScaleX="265361" custScaleY="24261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1C35B1D-BD31-46E6-B4B1-8790C05DCCEE}" type="pres">
      <dgm:prSet presAssocID="{C47E580D-F49F-47DE-B41E-47D1E6E3CF94}" presName="txShp" presStyleLbl="node1" presStyleIdx="0" presStyleCnt="2" custScaleX="114020" custScaleY="266973" custLinFactNeighborX="6076" custLinFactNeighborY="36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710C3F-AC9F-49EE-AD16-67E8512C7B03}" type="pres">
      <dgm:prSet presAssocID="{7A55BFC7-A542-4571-9CFD-82E06111D3B8}" presName="spacing" presStyleCnt="0"/>
      <dgm:spPr/>
    </dgm:pt>
    <dgm:pt modelId="{AD589399-F3BF-4F0A-91E3-F055B994CFC9}" type="pres">
      <dgm:prSet presAssocID="{7814BBC0-6C09-4E49-B43C-52E318ABF2A7}" presName="composite" presStyleCnt="0"/>
      <dgm:spPr/>
    </dgm:pt>
    <dgm:pt modelId="{35E581B3-56BF-4950-B9D1-EF8DF42AEAFD}" type="pres">
      <dgm:prSet presAssocID="{7814BBC0-6C09-4E49-B43C-52E318ABF2A7}" presName="imgShp" presStyleLbl="fgImgPlace1" presStyleIdx="1" presStyleCnt="2" custScaleX="249992" custScaleY="223255" custLinFactNeighborX="-8792" custLinFactNeighborY="-2174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767CB5D-3304-4A08-B526-9DC041C8AEB1}" type="pres">
      <dgm:prSet presAssocID="{7814BBC0-6C09-4E49-B43C-52E318ABF2A7}" presName="txShp" presStyleLbl="node1" presStyleIdx="1" presStyleCnt="2" custScaleX="113416" custScaleY="360243" custLinFactNeighborX="6353" custLinFactNeighborY="-217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32F712-13F6-4B49-9437-B4C3077CB59E}" type="presOf" srcId="{C94709FE-28B3-4F35-BD27-58DAF2C886BD}" destId="{E90BA692-2CF5-4624-A52A-B6FC26110351}" srcOrd="0" destOrd="0" presId="urn:microsoft.com/office/officeart/2005/8/layout/vList3#1"/>
    <dgm:cxn modelId="{C59CE00E-5D1C-42BC-A5AF-744DEE1242FD}" type="presOf" srcId="{C47E580D-F49F-47DE-B41E-47D1E6E3CF94}" destId="{D1C35B1D-BD31-46E6-B4B1-8790C05DCCEE}" srcOrd="0" destOrd="0" presId="urn:microsoft.com/office/officeart/2005/8/layout/vList3#1"/>
    <dgm:cxn modelId="{86D28056-F3FD-4FBF-8518-94A055E2D2E8}" srcId="{C94709FE-28B3-4F35-BD27-58DAF2C886BD}" destId="{7814BBC0-6C09-4E49-B43C-52E318ABF2A7}" srcOrd="1" destOrd="0" parTransId="{7C019082-3A24-425C-9252-D66549E1B5FB}" sibTransId="{20DC25E0-3F59-4429-BB33-187B2601392F}"/>
    <dgm:cxn modelId="{B7D64D27-CEA0-4E82-988C-3A5143B204E1}" type="presOf" srcId="{7814BBC0-6C09-4E49-B43C-52E318ABF2A7}" destId="{7767CB5D-3304-4A08-B526-9DC041C8AEB1}" srcOrd="0" destOrd="0" presId="urn:microsoft.com/office/officeart/2005/8/layout/vList3#1"/>
    <dgm:cxn modelId="{0046D028-15CD-44B0-BA84-BAD67E5A3EB7}" srcId="{C94709FE-28B3-4F35-BD27-58DAF2C886BD}" destId="{C47E580D-F49F-47DE-B41E-47D1E6E3CF94}" srcOrd="0" destOrd="0" parTransId="{E15950AE-1D6B-4E73-B0D5-6355BECBA138}" sibTransId="{7A55BFC7-A542-4571-9CFD-82E06111D3B8}"/>
    <dgm:cxn modelId="{7E9B1126-F3DA-445D-B505-427BE898F3C0}" type="presParOf" srcId="{E90BA692-2CF5-4624-A52A-B6FC26110351}" destId="{EA3E90CA-74A9-4FA8-B114-E39F89430A63}" srcOrd="0" destOrd="0" presId="urn:microsoft.com/office/officeart/2005/8/layout/vList3#1"/>
    <dgm:cxn modelId="{9112E31A-6AD7-4FF8-B971-C1EFE14FC3F1}" type="presParOf" srcId="{EA3E90CA-74A9-4FA8-B114-E39F89430A63}" destId="{4919B151-E020-4780-AD27-FD7AE32BE5C5}" srcOrd="0" destOrd="0" presId="urn:microsoft.com/office/officeart/2005/8/layout/vList3#1"/>
    <dgm:cxn modelId="{D8FDB9AC-1FAD-4E21-B55D-8F92828AB652}" type="presParOf" srcId="{EA3E90CA-74A9-4FA8-B114-E39F89430A63}" destId="{D1C35B1D-BD31-46E6-B4B1-8790C05DCCEE}" srcOrd="1" destOrd="0" presId="urn:microsoft.com/office/officeart/2005/8/layout/vList3#1"/>
    <dgm:cxn modelId="{516C0463-0294-479F-BAD0-0E64A94EC348}" type="presParOf" srcId="{E90BA692-2CF5-4624-A52A-B6FC26110351}" destId="{83710C3F-AC9F-49EE-AD16-67E8512C7B03}" srcOrd="1" destOrd="0" presId="urn:microsoft.com/office/officeart/2005/8/layout/vList3#1"/>
    <dgm:cxn modelId="{B13AA8C2-BB5F-470F-8B13-85D28A900FA0}" type="presParOf" srcId="{E90BA692-2CF5-4624-A52A-B6FC26110351}" destId="{AD589399-F3BF-4F0A-91E3-F055B994CFC9}" srcOrd="2" destOrd="0" presId="urn:microsoft.com/office/officeart/2005/8/layout/vList3#1"/>
    <dgm:cxn modelId="{15B585B7-D939-48E4-A909-6C66B21AEDA0}" type="presParOf" srcId="{AD589399-F3BF-4F0A-91E3-F055B994CFC9}" destId="{35E581B3-56BF-4950-B9D1-EF8DF42AEAFD}" srcOrd="0" destOrd="0" presId="urn:microsoft.com/office/officeart/2005/8/layout/vList3#1"/>
    <dgm:cxn modelId="{C43037B6-006C-49F1-84B3-B3EA214F2F4D}" type="presParOf" srcId="{AD589399-F3BF-4F0A-91E3-F055B994CFC9}" destId="{7767CB5D-3304-4A08-B526-9DC041C8AEB1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472078-0BCE-465A-93FE-1BE55CFF3EAC}" type="doc">
      <dgm:prSet loTypeId="urn:microsoft.com/office/officeart/2005/8/layout/cycle4#2" loCatId="cycle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id-ID"/>
        </a:p>
      </dgm:t>
    </dgm:pt>
    <dgm:pt modelId="{66B5D5CA-9A6F-4E4D-989E-A1B281567ACD}">
      <dgm:prSet phldrT="[Text]" custT="1"/>
      <dgm:spPr>
        <a:solidFill>
          <a:srgbClr val="FFC000"/>
        </a:solidFill>
      </dgm:spPr>
      <dgm:t>
        <a:bodyPr/>
        <a:lstStyle/>
        <a:p>
          <a:endParaRPr lang="id-ID" sz="1800" b="1" dirty="0">
            <a:solidFill>
              <a:srgbClr val="000000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C7D6CE8E-6054-4881-AB7C-562FE6BDB69F}" type="parTrans" cxnId="{71AE3206-5350-4742-898A-3E73886A6FCB}">
      <dgm:prSet/>
      <dgm:spPr/>
      <dgm:t>
        <a:bodyPr/>
        <a:lstStyle/>
        <a:p>
          <a:endParaRPr lang="id-ID" sz="1600"/>
        </a:p>
      </dgm:t>
    </dgm:pt>
    <dgm:pt modelId="{3E0EBA32-8357-4487-AD13-F1E00A3FC055}" type="sibTrans" cxnId="{71AE3206-5350-4742-898A-3E73886A6FCB}">
      <dgm:prSet/>
      <dgm:spPr/>
      <dgm:t>
        <a:bodyPr/>
        <a:lstStyle/>
        <a:p>
          <a:endParaRPr lang="id-ID" sz="1600"/>
        </a:p>
      </dgm:t>
    </dgm:pt>
    <dgm:pt modelId="{0E2BE669-0771-4FCC-97F6-01B658C3DB1C}">
      <dgm:prSet phldrT="[Text]" custT="1"/>
      <dgm:spPr>
        <a:solidFill>
          <a:srgbClr val="FFFF00"/>
        </a:solidFill>
      </dgm:spPr>
      <dgm:t>
        <a:bodyPr/>
        <a:lstStyle/>
        <a:p>
          <a:pPr>
            <a:spcAft>
              <a:spcPct val="35000"/>
            </a:spcAft>
          </a:pPr>
          <a:endParaRPr lang="id-ID" sz="1800" b="1" dirty="0">
            <a:solidFill>
              <a:schemeClr val="tx1"/>
            </a:solidFill>
          </a:endParaRPr>
        </a:p>
      </dgm:t>
    </dgm:pt>
    <dgm:pt modelId="{009F24F0-7EFA-4036-82B7-B55C5BB50A04}" type="parTrans" cxnId="{D3131186-546E-4662-AC60-DC30C99FB587}">
      <dgm:prSet/>
      <dgm:spPr/>
      <dgm:t>
        <a:bodyPr/>
        <a:lstStyle/>
        <a:p>
          <a:endParaRPr lang="id-ID" sz="1600"/>
        </a:p>
      </dgm:t>
    </dgm:pt>
    <dgm:pt modelId="{AB91C7DC-9016-4003-925A-AEEA46CDF19F}" type="sibTrans" cxnId="{D3131186-546E-4662-AC60-DC30C99FB587}">
      <dgm:prSet/>
      <dgm:spPr/>
      <dgm:t>
        <a:bodyPr/>
        <a:lstStyle/>
        <a:p>
          <a:endParaRPr lang="id-ID" sz="1600"/>
        </a:p>
      </dgm:t>
    </dgm:pt>
    <dgm:pt modelId="{C6C5D722-7986-4AE5-97CA-D02B495165D3}">
      <dgm:prSet phldrT="[Text]" custT="1"/>
      <dgm:spPr>
        <a:solidFill>
          <a:srgbClr val="00B050"/>
        </a:solidFill>
      </dgm:spPr>
      <dgm:t>
        <a:bodyPr/>
        <a:lstStyle/>
        <a:p>
          <a:endParaRPr lang="id-ID" sz="1800" b="1" dirty="0">
            <a:solidFill>
              <a:srgbClr val="000000"/>
            </a:solidFill>
          </a:endParaRPr>
        </a:p>
      </dgm:t>
    </dgm:pt>
    <dgm:pt modelId="{A50E4CED-6DED-424E-9E72-03350E293B07}" type="parTrans" cxnId="{D1F5C3F0-A5B4-4B04-A75B-2047EC71A1AB}">
      <dgm:prSet/>
      <dgm:spPr/>
      <dgm:t>
        <a:bodyPr/>
        <a:lstStyle/>
        <a:p>
          <a:endParaRPr lang="id-ID" sz="1600"/>
        </a:p>
      </dgm:t>
    </dgm:pt>
    <dgm:pt modelId="{85BE1B97-4061-4A55-B956-53529731CBC1}" type="sibTrans" cxnId="{D1F5C3F0-A5B4-4B04-A75B-2047EC71A1AB}">
      <dgm:prSet/>
      <dgm:spPr/>
      <dgm:t>
        <a:bodyPr/>
        <a:lstStyle/>
        <a:p>
          <a:endParaRPr lang="id-ID" sz="1600"/>
        </a:p>
      </dgm:t>
    </dgm:pt>
    <dgm:pt modelId="{C7142BC2-9632-244A-AAF6-AF64F10C9B93}">
      <dgm:prSet custT="1"/>
      <dgm:spPr>
        <a:solidFill>
          <a:srgbClr val="00B0F0"/>
        </a:solidFill>
      </dgm:spPr>
      <dgm:t>
        <a:bodyPr rIns="108000"/>
        <a:lstStyle/>
        <a:p>
          <a:pPr marL="0" indent="0"/>
          <a:endParaRPr lang="id-ID" sz="1200" b="0" dirty="0" smtClean="0">
            <a:latin typeface="Arial" pitchFamily="34" charset="0"/>
            <a:cs typeface="Arial" pitchFamily="34" charset="0"/>
          </a:endParaRPr>
        </a:p>
      </dgm:t>
    </dgm:pt>
    <dgm:pt modelId="{9346277A-5825-8C43-8B0C-1BCDE5BA4562}" type="parTrans" cxnId="{4CBB8AFA-C10E-6E43-8355-B8BBC74CCB0C}">
      <dgm:prSet/>
      <dgm:spPr/>
      <dgm:t>
        <a:bodyPr/>
        <a:lstStyle/>
        <a:p>
          <a:endParaRPr lang="en-US"/>
        </a:p>
      </dgm:t>
    </dgm:pt>
    <dgm:pt modelId="{B58023C1-8E30-F04B-A335-321325A1D38C}" type="sibTrans" cxnId="{4CBB8AFA-C10E-6E43-8355-B8BBC74CCB0C}">
      <dgm:prSet/>
      <dgm:spPr/>
      <dgm:t>
        <a:bodyPr/>
        <a:lstStyle/>
        <a:p>
          <a:endParaRPr lang="en-US"/>
        </a:p>
      </dgm:t>
    </dgm:pt>
    <dgm:pt modelId="{71632281-2185-4B61-9BC0-E501728C709C}" type="pres">
      <dgm:prSet presAssocID="{8C472078-0BCE-465A-93FE-1BE55CFF3EAC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1862111A-FE1F-4DFF-A34E-40755A227DE5}" type="pres">
      <dgm:prSet presAssocID="{8C472078-0BCE-465A-93FE-1BE55CFF3EAC}" presName="children" presStyleCnt="0"/>
      <dgm:spPr/>
      <dgm:t>
        <a:bodyPr/>
        <a:lstStyle/>
        <a:p>
          <a:endParaRPr lang="en-US"/>
        </a:p>
      </dgm:t>
    </dgm:pt>
    <dgm:pt modelId="{F226A867-900C-40D3-A58A-D39FA9BA7CAE}" type="pres">
      <dgm:prSet presAssocID="{8C472078-0BCE-465A-93FE-1BE55CFF3EAC}" presName="childPlaceholder" presStyleCnt="0"/>
      <dgm:spPr/>
      <dgm:t>
        <a:bodyPr/>
        <a:lstStyle/>
        <a:p>
          <a:endParaRPr lang="en-US"/>
        </a:p>
      </dgm:t>
    </dgm:pt>
    <dgm:pt modelId="{F666BFCB-BDE5-4A7B-A860-6795F31FCB1B}" type="pres">
      <dgm:prSet presAssocID="{8C472078-0BCE-465A-93FE-1BE55CFF3EAC}" presName="circle" presStyleCnt="0"/>
      <dgm:spPr/>
      <dgm:t>
        <a:bodyPr/>
        <a:lstStyle/>
        <a:p>
          <a:endParaRPr lang="en-US"/>
        </a:p>
      </dgm:t>
    </dgm:pt>
    <dgm:pt modelId="{39AD340D-DA40-4D1F-8D73-25F2C23AF56E}" type="pres">
      <dgm:prSet presAssocID="{8C472078-0BCE-465A-93FE-1BE55CFF3EAC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F7ECF59-4BD3-42EF-B04A-E98FA227F53E}" type="pres">
      <dgm:prSet presAssocID="{8C472078-0BCE-465A-93FE-1BE55CFF3EAC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47D0BDF-CCBA-4E21-99EF-8676F94ECAC7}" type="pres">
      <dgm:prSet presAssocID="{8C472078-0BCE-465A-93FE-1BE55CFF3EAC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113C541-42DD-416F-8D6A-3E0359757453}" type="pres">
      <dgm:prSet presAssocID="{8C472078-0BCE-465A-93FE-1BE55CFF3EAC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E82F63B-BD60-4255-B973-DADD6AE8A6F2}" type="pres">
      <dgm:prSet presAssocID="{8C472078-0BCE-465A-93FE-1BE55CFF3EAC}" presName="quadrantPlaceholder" presStyleCnt="0"/>
      <dgm:spPr/>
      <dgm:t>
        <a:bodyPr/>
        <a:lstStyle/>
        <a:p>
          <a:endParaRPr lang="en-US"/>
        </a:p>
      </dgm:t>
    </dgm:pt>
    <dgm:pt modelId="{AA18F19D-6E5A-41EA-9F3D-36254791F703}" type="pres">
      <dgm:prSet presAssocID="{8C472078-0BCE-465A-93FE-1BE55CFF3EAC}" presName="center1" presStyleLbl="fgShp" presStyleIdx="0" presStyleCnt="2"/>
      <dgm:spPr/>
      <dgm:t>
        <a:bodyPr/>
        <a:lstStyle/>
        <a:p>
          <a:endParaRPr lang="en-US"/>
        </a:p>
      </dgm:t>
    </dgm:pt>
    <dgm:pt modelId="{13B04DCD-3964-4F48-AC6C-7004BA2ECF85}" type="pres">
      <dgm:prSet presAssocID="{8C472078-0BCE-465A-93FE-1BE55CFF3EAC}" presName="center2" presStyleLbl="fgShp" presStyleIdx="1" presStyleCnt="2"/>
      <dgm:spPr/>
      <dgm:t>
        <a:bodyPr/>
        <a:lstStyle/>
        <a:p>
          <a:endParaRPr lang="en-US"/>
        </a:p>
      </dgm:t>
    </dgm:pt>
  </dgm:ptLst>
  <dgm:cxnLst>
    <dgm:cxn modelId="{4744A26A-D2BB-4353-BD1A-2C7DAD6D10DB}" type="presOf" srcId="{0E2BE669-0771-4FCC-97F6-01B658C3DB1C}" destId="{8F7ECF59-4BD3-42EF-B04A-E98FA227F53E}" srcOrd="0" destOrd="0" presId="urn:microsoft.com/office/officeart/2005/8/layout/cycle4#2"/>
    <dgm:cxn modelId="{5157C91F-9FCF-4575-B6CA-7BBC7FF6E909}" type="presOf" srcId="{66B5D5CA-9A6F-4E4D-989E-A1B281567ACD}" destId="{39AD340D-DA40-4D1F-8D73-25F2C23AF56E}" srcOrd="0" destOrd="0" presId="urn:microsoft.com/office/officeart/2005/8/layout/cycle4#2"/>
    <dgm:cxn modelId="{D1F5C3F0-A5B4-4B04-A75B-2047EC71A1AB}" srcId="{8C472078-0BCE-465A-93FE-1BE55CFF3EAC}" destId="{C6C5D722-7986-4AE5-97CA-D02B495165D3}" srcOrd="3" destOrd="0" parTransId="{A50E4CED-6DED-424E-9E72-03350E293B07}" sibTransId="{85BE1B97-4061-4A55-B956-53529731CBC1}"/>
    <dgm:cxn modelId="{4234EB7D-F8EE-4D8C-B1B8-D43BD1C79083}" type="presOf" srcId="{C6C5D722-7986-4AE5-97CA-D02B495165D3}" destId="{6113C541-42DD-416F-8D6A-3E0359757453}" srcOrd="0" destOrd="0" presId="urn:microsoft.com/office/officeart/2005/8/layout/cycle4#2"/>
    <dgm:cxn modelId="{A9182FD6-CF82-480E-8971-3A26331B41EB}" type="presOf" srcId="{8C472078-0BCE-465A-93FE-1BE55CFF3EAC}" destId="{71632281-2185-4B61-9BC0-E501728C709C}" srcOrd="0" destOrd="0" presId="urn:microsoft.com/office/officeart/2005/8/layout/cycle4#2"/>
    <dgm:cxn modelId="{044B9AEE-0611-4C75-BA84-7B611BCEEA0C}" type="presOf" srcId="{C7142BC2-9632-244A-AAF6-AF64F10C9B93}" destId="{F47D0BDF-CCBA-4E21-99EF-8676F94ECAC7}" srcOrd="0" destOrd="0" presId="urn:microsoft.com/office/officeart/2005/8/layout/cycle4#2"/>
    <dgm:cxn modelId="{4CBB8AFA-C10E-6E43-8355-B8BBC74CCB0C}" srcId="{8C472078-0BCE-465A-93FE-1BE55CFF3EAC}" destId="{C7142BC2-9632-244A-AAF6-AF64F10C9B93}" srcOrd="2" destOrd="0" parTransId="{9346277A-5825-8C43-8B0C-1BCDE5BA4562}" sibTransId="{B58023C1-8E30-F04B-A335-321325A1D38C}"/>
    <dgm:cxn modelId="{D3131186-546E-4662-AC60-DC30C99FB587}" srcId="{8C472078-0BCE-465A-93FE-1BE55CFF3EAC}" destId="{0E2BE669-0771-4FCC-97F6-01B658C3DB1C}" srcOrd="1" destOrd="0" parTransId="{009F24F0-7EFA-4036-82B7-B55C5BB50A04}" sibTransId="{AB91C7DC-9016-4003-925A-AEEA46CDF19F}"/>
    <dgm:cxn modelId="{71AE3206-5350-4742-898A-3E73886A6FCB}" srcId="{8C472078-0BCE-465A-93FE-1BE55CFF3EAC}" destId="{66B5D5CA-9A6F-4E4D-989E-A1B281567ACD}" srcOrd="0" destOrd="0" parTransId="{C7D6CE8E-6054-4881-AB7C-562FE6BDB69F}" sibTransId="{3E0EBA32-8357-4487-AD13-F1E00A3FC055}"/>
    <dgm:cxn modelId="{640FAF43-D12C-4D00-A6CA-E0476607DB04}" type="presParOf" srcId="{71632281-2185-4B61-9BC0-E501728C709C}" destId="{1862111A-FE1F-4DFF-A34E-40755A227DE5}" srcOrd="0" destOrd="0" presId="urn:microsoft.com/office/officeart/2005/8/layout/cycle4#2"/>
    <dgm:cxn modelId="{4ADABD4E-2AA1-4144-98FF-802FD2B67177}" type="presParOf" srcId="{1862111A-FE1F-4DFF-A34E-40755A227DE5}" destId="{F226A867-900C-40D3-A58A-D39FA9BA7CAE}" srcOrd="0" destOrd="0" presId="urn:microsoft.com/office/officeart/2005/8/layout/cycle4#2"/>
    <dgm:cxn modelId="{B26E8404-8863-4DC3-87A2-2CEE6723A4CB}" type="presParOf" srcId="{71632281-2185-4B61-9BC0-E501728C709C}" destId="{F666BFCB-BDE5-4A7B-A860-6795F31FCB1B}" srcOrd="1" destOrd="0" presId="urn:microsoft.com/office/officeart/2005/8/layout/cycle4#2"/>
    <dgm:cxn modelId="{ED3FA1DE-18FD-4D1F-9B7E-D187D6E8D8BE}" type="presParOf" srcId="{F666BFCB-BDE5-4A7B-A860-6795F31FCB1B}" destId="{39AD340D-DA40-4D1F-8D73-25F2C23AF56E}" srcOrd="0" destOrd="0" presId="urn:microsoft.com/office/officeart/2005/8/layout/cycle4#2"/>
    <dgm:cxn modelId="{E81A2862-9A44-451E-94E1-8415468799AB}" type="presParOf" srcId="{F666BFCB-BDE5-4A7B-A860-6795F31FCB1B}" destId="{8F7ECF59-4BD3-42EF-B04A-E98FA227F53E}" srcOrd="1" destOrd="0" presId="urn:microsoft.com/office/officeart/2005/8/layout/cycle4#2"/>
    <dgm:cxn modelId="{6B3F3232-7802-4036-8B45-330F614E158E}" type="presParOf" srcId="{F666BFCB-BDE5-4A7B-A860-6795F31FCB1B}" destId="{F47D0BDF-CCBA-4E21-99EF-8676F94ECAC7}" srcOrd="2" destOrd="0" presId="urn:microsoft.com/office/officeart/2005/8/layout/cycle4#2"/>
    <dgm:cxn modelId="{1520A2CF-E0CE-4C96-9737-9A9E273AA15A}" type="presParOf" srcId="{F666BFCB-BDE5-4A7B-A860-6795F31FCB1B}" destId="{6113C541-42DD-416F-8D6A-3E0359757453}" srcOrd="3" destOrd="0" presId="urn:microsoft.com/office/officeart/2005/8/layout/cycle4#2"/>
    <dgm:cxn modelId="{7BAC6CC0-0047-40C0-933D-2E2425834A94}" type="presParOf" srcId="{F666BFCB-BDE5-4A7B-A860-6795F31FCB1B}" destId="{CE82F63B-BD60-4255-B973-DADD6AE8A6F2}" srcOrd="4" destOrd="0" presId="urn:microsoft.com/office/officeart/2005/8/layout/cycle4#2"/>
    <dgm:cxn modelId="{4DBAA5A1-4F95-4F65-A969-38AA73E280EF}" type="presParOf" srcId="{71632281-2185-4B61-9BC0-E501728C709C}" destId="{AA18F19D-6E5A-41EA-9F3D-36254791F703}" srcOrd="2" destOrd="0" presId="urn:microsoft.com/office/officeart/2005/8/layout/cycle4#2"/>
    <dgm:cxn modelId="{91562CCC-66B6-4400-B1FD-0AD579461C77}" type="presParOf" srcId="{71632281-2185-4B61-9BC0-E501728C709C}" destId="{13B04DCD-3964-4F48-AC6C-7004BA2ECF85}" srcOrd="3" destOrd="0" presId="urn:microsoft.com/office/officeart/2005/8/layout/cycle4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4709FE-28B3-4F35-BD27-58DAF2C886BD}" type="doc">
      <dgm:prSet loTypeId="urn:microsoft.com/office/officeart/2005/8/layout/vList3#2" loCatId="list" qsTypeId="urn:microsoft.com/office/officeart/2005/8/quickstyle/simple3" qsCatId="simple" csTypeId="urn:microsoft.com/office/officeart/2005/8/colors/accent1_2" csCatId="accent1" phldr="1"/>
      <dgm:spPr/>
    </dgm:pt>
    <dgm:pt modelId="{C47E580D-F49F-47DE-B41E-47D1E6E3CF94}">
      <dgm:prSet phldrT="[Text]" custT="1"/>
      <dgm:spPr/>
      <dgm:t>
        <a:bodyPr/>
        <a:lstStyle/>
        <a:p>
          <a:pPr marL="111125" indent="0" algn="just"/>
          <a:r>
            <a:rPr lang="en-US" sz="2400" dirty="0" err="1" smtClean="0">
              <a:latin typeface="Berlin Sans FB" pitchFamily="34" charset="0"/>
            </a:rPr>
            <a:t>Setiap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Instansi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Pemerintah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wajib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menyusun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kebutuhan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jumlah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dan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jenis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jabatan</a:t>
          </a:r>
          <a:r>
            <a:rPr lang="en-US" sz="2400" dirty="0" smtClean="0">
              <a:latin typeface="Berlin Sans FB" pitchFamily="34" charset="0"/>
            </a:rPr>
            <a:t> PNS </a:t>
          </a:r>
          <a:r>
            <a:rPr lang="en-US" sz="2400" dirty="0" err="1" smtClean="0">
              <a:latin typeface="Berlin Sans FB" pitchFamily="34" charset="0"/>
            </a:rPr>
            <a:t>berdasarkan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analisis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jabatan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dan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analisis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beban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kerja</a:t>
          </a:r>
          <a:r>
            <a:rPr lang="en-US" sz="2400" dirty="0" smtClean="0">
              <a:latin typeface="Berlin Sans FB" pitchFamily="34" charset="0"/>
            </a:rPr>
            <a:t>.</a:t>
          </a:r>
          <a:endParaRPr lang="en-US" sz="2400" dirty="0">
            <a:latin typeface="Berlin Sans FB" pitchFamily="34" charset="0"/>
          </a:endParaRPr>
        </a:p>
      </dgm:t>
    </dgm:pt>
    <dgm:pt modelId="{E15950AE-1D6B-4E73-B0D5-6355BECBA138}" type="parTrans" cxnId="{0046D028-15CD-44B0-BA84-BAD67E5A3EB7}">
      <dgm:prSet/>
      <dgm:spPr/>
      <dgm:t>
        <a:bodyPr/>
        <a:lstStyle/>
        <a:p>
          <a:endParaRPr lang="en-US"/>
        </a:p>
      </dgm:t>
    </dgm:pt>
    <dgm:pt modelId="{7A55BFC7-A542-4571-9CFD-82E06111D3B8}" type="sibTrans" cxnId="{0046D028-15CD-44B0-BA84-BAD67E5A3EB7}">
      <dgm:prSet/>
      <dgm:spPr/>
      <dgm:t>
        <a:bodyPr/>
        <a:lstStyle/>
        <a:p>
          <a:endParaRPr lang="en-US"/>
        </a:p>
      </dgm:t>
    </dgm:pt>
    <dgm:pt modelId="{7814BBC0-6C09-4E49-B43C-52E318ABF2A7}">
      <dgm:prSet phldrT="[Text]" custT="1"/>
      <dgm:spPr/>
      <dgm:t>
        <a:bodyPr/>
        <a:lstStyle/>
        <a:p>
          <a:pPr algn="just"/>
          <a:r>
            <a:rPr lang="en-US" sz="2400" dirty="0" err="1" smtClean="0">
              <a:latin typeface="Berlin Sans FB" pitchFamily="34" charset="0"/>
            </a:rPr>
            <a:t>Penyusunan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kebutuhan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jumlah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dan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jenis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jabatan</a:t>
          </a:r>
          <a:r>
            <a:rPr lang="en-US" sz="2400" dirty="0" smtClean="0">
              <a:latin typeface="Berlin Sans FB" pitchFamily="34" charset="0"/>
            </a:rPr>
            <a:t> PNS </a:t>
          </a:r>
          <a:r>
            <a:rPr lang="en-US" sz="2400" dirty="0" err="1" smtClean="0">
              <a:latin typeface="Berlin Sans FB" pitchFamily="34" charset="0"/>
            </a:rPr>
            <a:t>sebagaimana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dimaksud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pada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ayat</a:t>
          </a:r>
          <a:r>
            <a:rPr lang="en-US" sz="2400" dirty="0" smtClean="0">
              <a:latin typeface="Berlin Sans FB" pitchFamily="34" charset="0"/>
            </a:rPr>
            <a:t> (1) </a:t>
          </a:r>
          <a:r>
            <a:rPr lang="en-US" sz="2400" dirty="0" err="1" smtClean="0">
              <a:latin typeface="Berlin Sans FB" pitchFamily="34" charset="0"/>
            </a:rPr>
            <a:t>dilakukan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untuk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jangka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waktu</a:t>
          </a:r>
          <a:r>
            <a:rPr lang="en-US" sz="2400" dirty="0" smtClean="0">
              <a:latin typeface="Berlin Sans FB" pitchFamily="34" charset="0"/>
            </a:rPr>
            <a:t> 5 (lima) </a:t>
          </a:r>
          <a:r>
            <a:rPr lang="en-US" sz="2400" dirty="0" err="1" smtClean="0">
              <a:latin typeface="Berlin Sans FB" pitchFamily="34" charset="0"/>
            </a:rPr>
            <a:t>tahun</a:t>
          </a:r>
          <a:r>
            <a:rPr lang="en-US" sz="2400" dirty="0" smtClean="0">
              <a:latin typeface="Berlin Sans FB" pitchFamily="34" charset="0"/>
            </a:rPr>
            <a:t> yang </a:t>
          </a:r>
          <a:r>
            <a:rPr lang="en-US" sz="2400" dirty="0" err="1" smtClean="0">
              <a:latin typeface="Berlin Sans FB" pitchFamily="34" charset="0"/>
            </a:rPr>
            <a:t>diperinci</a:t>
          </a:r>
          <a:r>
            <a:rPr lang="en-US" sz="2400" dirty="0" smtClean="0">
              <a:latin typeface="Berlin Sans FB" pitchFamily="34" charset="0"/>
            </a:rPr>
            <a:t> per 1 (</a:t>
          </a:r>
          <a:r>
            <a:rPr lang="en-US" sz="2400" dirty="0" err="1" smtClean="0">
              <a:latin typeface="Berlin Sans FB" pitchFamily="34" charset="0"/>
            </a:rPr>
            <a:t>satu</a:t>
          </a:r>
          <a:r>
            <a:rPr lang="en-US" sz="2400" dirty="0" smtClean="0">
              <a:latin typeface="Berlin Sans FB" pitchFamily="34" charset="0"/>
            </a:rPr>
            <a:t>) </a:t>
          </a:r>
          <a:r>
            <a:rPr lang="en-US" sz="2400" dirty="0" err="1" smtClean="0">
              <a:latin typeface="Berlin Sans FB" pitchFamily="34" charset="0"/>
            </a:rPr>
            <a:t>tahun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berdasarkan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prioritas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kebutuhan</a:t>
          </a:r>
          <a:endParaRPr lang="en-US" sz="2400" dirty="0">
            <a:latin typeface="Berlin Sans FB" pitchFamily="34" charset="0"/>
          </a:endParaRPr>
        </a:p>
      </dgm:t>
    </dgm:pt>
    <dgm:pt modelId="{7C019082-3A24-425C-9252-D66549E1B5FB}" type="parTrans" cxnId="{86D28056-F3FD-4FBF-8518-94A055E2D2E8}">
      <dgm:prSet/>
      <dgm:spPr/>
      <dgm:t>
        <a:bodyPr/>
        <a:lstStyle/>
        <a:p>
          <a:endParaRPr lang="en-US"/>
        </a:p>
      </dgm:t>
    </dgm:pt>
    <dgm:pt modelId="{20DC25E0-3F59-4429-BB33-187B2601392F}" type="sibTrans" cxnId="{86D28056-F3FD-4FBF-8518-94A055E2D2E8}">
      <dgm:prSet/>
      <dgm:spPr/>
      <dgm:t>
        <a:bodyPr/>
        <a:lstStyle/>
        <a:p>
          <a:endParaRPr lang="en-US"/>
        </a:p>
      </dgm:t>
    </dgm:pt>
    <dgm:pt modelId="{C96939DC-903E-4FFC-AB70-D8D76C736554}">
      <dgm:prSet phldrT="[Text]" custT="1"/>
      <dgm:spPr/>
      <dgm:t>
        <a:bodyPr/>
        <a:lstStyle/>
        <a:p>
          <a:pPr marL="346075" indent="0" algn="just"/>
          <a:r>
            <a:rPr lang="en-US" sz="2400" dirty="0" err="1" smtClean="0">
              <a:latin typeface="Berlin Sans FB" pitchFamily="34" charset="0"/>
            </a:rPr>
            <a:t>Berdasarkan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penyusunan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kebutuhan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sebagaimana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dimaksud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pada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ayat</a:t>
          </a:r>
          <a:r>
            <a:rPr lang="en-US" sz="2400" dirty="0" smtClean="0">
              <a:latin typeface="Berlin Sans FB" pitchFamily="34" charset="0"/>
            </a:rPr>
            <a:t> (1), </a:t>
          </a:r>
          <a:r>
            <a:rPr lang="en-US" sz="2400" dirty="0" err="1" smtClean="0">
              <a:latin typeface="Berlin Sans FB" pitchFamily="34" charset="0"/>
            </a:rPr>
            <a:t>Menteri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menetapkan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kebutuhan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jumlah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dan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jenis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jabatan</a:t>
          </a:r>
          <a:r>
            <a:rPr lang="en-US" sz="2400" dirty="0" smtClean="0">
              <a:latin typeface="Berlin Sans FB" pitchFamily="34" charset="0"/>
            </a:rPr>
            <a:t> PNS </a:t>
          </a:r>
          <a:r>
            <a:rPr lang="en-US" sz="2400" dirty="0" err="1" smtClean="0">
              <a:latin typeface="Berlin Sans FB" pitchFamily="34" charset="0"/>
            </a:rPr>
            <a:t>secara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nasional</a:t>
          </a:r>
          <a:endParaRPr lang="en-US" sz="2400" dirty="0">
            <a:latin typeface="Berlin Sans FB" pitchFamily="34" charset="0"/>
          </a:endParaRPr>
        </a:p>
      </dgm:t>
    </dgm:pt>
    <dgm:pt modelId="{EF8174E3-FD88-4489-A769-8B70EF1FF182}" type="parTrans" cxnId="{C5D4AFFF-7521-4234-9B68-46C98F080564}">
      <dgm:prSet/>
      <dgm:spPr/>
      <dgm:t>
        <a:bodyPr/>
        <a:lstStyle/>
        <a:p>
          <a:endParaRPr lang="en-US"/>
        </a:p>
      </dgm:t>
    </dgm:pt>
    <dgm:pt modelId="{6F888123-6722-4893-BD5B-64A25957954B}" type="sibTrans" cxnId="{C5D4AFFF-7521-4234-9B68-46C98F080564}">
      <dgm:prSet/>
      <dgm:spPr/>
      <dgm:t>
        <a:bodyPr/>
        <a:lstStyle/>
        <a:p>
          <a:endParaRPr lang="en-US"/>
        </a:p>
      </dgm:t>
    </dgm:pt>
    <dgm:pt modelId="{E90BA692-2CF5-4624-A52A-B6FC26110351}" type="pres">
      <dgm:prSet presAssocID="{C94709FE-28B3-4F35-BD27-58DAF2C886BD}" presName="linearFlow" presStyleCnt="0">
        <dgm:presLayoutVars>
          <dgm:dir/>
          <dgm:resizeHandles val="exact"/>
        </dgm:presLayoutVars>
      </dgm:prSet>
      <dgm:spPr/>
    </dgm:pt>
    <dgm:pt modelId="{EA3E90CA-74A9-4FA8-B114-E39F89430A63}" type="pres">
      <dgm:prSet presAssocID="{C47E580D-F49F-47DE-B41E-47D1E6E3CF94}" presName="composite" presStyleCnt="0"/>
      <dgm:spPr/>
    </dgm:pt>
    <dgm:pt modelId="{4919B151-E020-4780-AD27-FD7AE32BE5C5}" type="pres">
      <dgm:prSet presAssocID="{C47E580D-F49F-47DE-B41E-47D1E6E3CF94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1C35B1D-BD31-46E6-B4B1-8790C05DCCEE}" type="pres">
      <dgm:prSet presAssocID="{C47E580D-F49F-47DE-B41E-47D1E6E3CF94}" presName="txShp" presStyleLbl="node1" presStyleIdx="0" presStyleCnt="3" custScaleX="119353" custScaleY="125709" custLinFactNeighborX="6051" custLinFactNeighborY="106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710C3F-AC9F-49EE-AD16-67E8512C7B03}" type="pres">
      <dgm:prSet presAssocID="{7A55BFC7-A542-4571-9CFD-82E06111D3B8}" presName="spacing" presStyleCnt="0"/>
      <dgm:spPr/>
    </dgm:pt>
    <dgm:pt modelId="{AD589399-F3BF-4F0A-91E3-F055B994CFC9}" type="pres">
      <dgm:prSet presAssocID="{7814BBC0-6C09-4E49-B43C-52E318ABF2A7}" presName="composite" presStyleCnt="0"/>
      <dgm:spPr/>
    </dgm:pt>
    <dgm:pt modelId="{35E581B3-56BF-4950-B9D1-EF8DF42AEAFD}" type="pres">
      <dgm:prSet presAssocID="{7814BBC0-6C09-4E49-B43C-52E318ABF2A7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767CB5D-3304-4A08-B526-9DC041C8AEB1}" type="pres">
      <dgm:prSet presAssocID="{7814BBC0-6C09-4E49-B43C-52E318ABF2A7}" presName="txShp" presStyleLbl="node1" presStyleIdx="1" presStyleCnt="3" custScaleX="118143" custScaleY="189839" custLinFactNeighborX="6353" custLinFactNeighborY="1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A0ED4E-78FB-45F0-8E8A-BE96422773B7}" type="pres">
      <dgm:prSet presAssocID="{20DC25E0-3F59-4429-BB33-187B2601392F}" presName="spacing" presStyleCnt="0"/>
      <dgm:spPr/>
    </dgm:pt>
    <dgm:pt modelId="{29302182-A777-4050-817B-AF08D0B67D08}" type="pres">
      <dgm:prSet presAssocID="{C96939DC-903E-4FFC-AB70-D8D76C736554}" presName="composite" presStyleCnt="0"/>
      <dgm:spPr/>
    </dgm:pt>
    <dgm:pt modelId="{C2158426-0D41-4658-8634-F01FFF4CFCAD}" type="pres">
      <dgm:prSet presAssocID="{C96939DC-903E-4FFC-AB70-D8D76C736554}" presName="imgShp" presStyleLbl="fgImgPlace1" presStyleIdx="2" presStyleCnt="3" custLinFactNeighborX="-4538" custLinFactNeighborY="-539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39C4F334-5B80-4FD8-8565-7C29322174DD}" type="pres">
      <dgm:prSet presAssocID="{C96939DC-903E-4FFC-AB70-D8D76C736554}" presName="txShp" presStyleLbl="node1" presStyleIdx="2" presStyleCnt="3" custScaleX="123446" custScaleY="146734" custLinFactNeighborX="3763" custLinFactNeighborY="-61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6E5798-0942-4912-BF71-8EC82AED9920}" type="presOf" srcId="{7814BBC0-6C09-4E49-B43C-52E318ABF2A7}" destId="{7767CB5D-3304-4A08-B526-9DC041C8AEB1}" srcOrd="0" destOrd="0" presId="urn:microsoft.com/office/officeart/2005/8/layout/vList3#2"/>
    <dgm:cxn modelId="{FD259753-C09A-4D16-A063-82005A9653B9}" type="presOf" srcId="{C94709FE-28B3-4F35-BD27-58DAF2C886BD}" destId="{E90BA692-2CF5-4624-A52A-B6FC26110351}" srcOrd="0" destOrd="0" presId="urn:microsoft.com/office/officeart/2005/8/layout/vList3#2"/>
    <dgm:cxn modelId="{86D28056-F3FD-4FBF-8518-94A055E2D2E8}" srcId="{C94709FE-28B3-4F35-BD27-58DAF2C886BD}" destId="{7814BBC0-6C09-4E49-B43C-52E318ABF2A7}" srcOrd="1" destOrd="0" parTransId="{7C019082-3A24-425C-9252-D66549E1B5FB}" sibTransId="{20DC25E0-3F59-4429-BB33-187B2601392F}"/>
    <dgm:cxn modelId="{71D0FB05-F680-4489-A352-F95CA5453ACC}" type="presOf" srcId="{C47E580D-F49F-47DE-B41E-47D1E6E3CF94}" destId="{D1C35B1D-BD31-46E6-B4B1-8790C05DCCEE}" srcOrd="0" destOrd="0" presId="urn:microsoft.com/office/officeart/2005/8/layout/vList3#2"/>
    <dgm:cxn modelId="{0046D028-15CD-44B0-BA84-BAD67E5A3EB7}" srcId="{C94709FE-28B3-4F35-BD27-58DAF2C886BD}" destId="{C47E580D-F49F-47DE-B41E-47D1E6E3CF94}" srcOrd="0" destOrd="0" parTransId="{E15950AE-1D6B-4E73-B0D5-6355BECBA138}" sibTransId="{7A55BFC7-A542-4571-9CFD-82E06111D3B8}"/>
    <dgm:cxn modelId="{83D375AB-3D25-450A-A04E-631A80056C75}" type="presOf" srcId="{C96939DC-903E-4FFC-AB70-D8D76C736554}" destId="{39C4F334-5B80-4FD8-8565-7C29322174DD}" srcOrd="0" destOrd="0" presId="urn:microsoft.com/office/officeart/2005/8/layout/vList3#2"/>
    <dgm:cxn modelId="{C5D4AFFF-7521-4234-9B68-46C98F080564}" srcId="{C94709FE-28B3-4F35-BD27-58DAF2C886BD}" destId="{C96939DC-903E-4FFC-AB70-D8D76C736554}" srcOrd="2" destOrd="0" parTransId="{EF8174E3-FD88-4489-A769-8B70EF1FF182}" sibTransId="{6F888123-6722-4893-BD5B-64A25957954B}"/>
    <dgm:cxn modelId="{7B191897-A443-4C62-9ED1-06AD9A9A6F01}" type="presParOf" srcId="{E90BA692-2CF5-4624-A52A-B6FC26110351}" destId="{EA3E90CA-74A9-4FA8-B114-E39F89430A63}" srcOrd="0" destOrd="0" presId="urn:microsoft.com/office/officeart/2005/8/layout/vList3#2"/>
    <dgm:cxn modelId="{C29D5D08-0489-479B-8627-A44102295D36}" type="presParOf" srcId="{EA3E90CA-74A9-4FA8-B114-E39F89430A63}" destId="{4919B151-E020-4780-AD27-FD7AE32BE5C5}" srcOrd="0" destOrd="0" presId="urn:microsoft.com/office/officeart/2005/8/layout/vList3#2"/>
    <dgm:cxn modelId="{2594C5DE-CF33-4AB1-8C67-08D007CA42E9}" type="presParOf" srcId="{EA3E90CA-74A9-4FA8-B114-E39F89430A63}" destId="{D1C35B1D-BD31-46E6-B4B1-8790C05DCCEE}" srcOrd="1" destOrd="0" presId="urn:microsoft.com/office/officeart/2005/8/layout/vList3#2"/>
    <dgm:cxn modelId="{1C19C898-A407-4866-B6C8-8E24C01B9A49}" type="presParOf" srcId="{E90BA692-2CF5-4624-A52A-B6FC26110351}" destId="{83710C3F-AC9F-49EE-AD16-67E8512C7B03}" srcOrd="1" destOrd="0" presId="urn:microsoft.com/office/officeart/2005/8/layout/vList3#2"/>
    <dgm:cxn modelId="{9F3836F2-ABB8-4713-84DC-19D5433DDC13}" type="presParOf" srcId="{E90BA692-2CF5-4624-A52A-B6FC26110351}" destId="{AD589399-F3BF-4F0A-91E3-F055B994CFC9}" srcOrd="2" destOrd="0" presId="urn:microsoft.com/office/officeart/2005/8/layout/vList3#2"/>
    <dgm:cxn modelId="{CE2977AA-5771-4F92-BE33-0118D77D7CD3}" type="presParOf" srcId="{AD589399-F3BF-4F0A-91E3-F055B994CFC9}" destId="{35E581B3-56BF-4950-B9D1-EF8DF42AEAFD}" srcOrd="0" destOrd="0" presId="urn:microsoft.com/office/officeart/2005/8/layout/vList3#2"/>
    <dgm:cxn modelId="{2B9A13E3-7DC5-4CA3-BDAC-641B724D2966}" type="presParOf" srcId="{AD589399-F3BF-4F0A-91E3-F055B994CFC9}" destId="{7767CB5D-3304-4A08-B526-9DC041C8AEB1}" srcOrd="1" destOrd="0" presId="urn:microsoft.com/office/officeart/2005/8/layout/vList3#2"/>
    <dgm:cxn modelId="{1B0CF977-6875-4238-BA71-C3004477C528}" type="presParOf" srcId="{E90BA692-2CF5-4624-A52A-B6FC26110351}" destId="{34A0ED4E-78FB-45F0-8E8A-BE96422773B7}" srcOrd="3" destOrd="0" presId="urn:microsoft.com/office/officeart/2005/8/layout/vList3#2"/>
    <dgm:cxn modelId="{CB91A62F-DE3F-4008-97E8-691D5C9FBA87}" type="presParOf" srcId="{E90BA692-2CF5-4624-A52A-B6FC26110351}" destId="{29302182-A777-4050-817B-AF08D0B67D08}" srcOrd="4" destOrd="0" presId="urn:microsoft.com/office/officeart/2005/8/layout/vList3#2"/>
    <dgm:cxn modelId="{32637696-D9F9-447D-8F03-1D7E83EFCACE}" type="presParOf" srcId="{29302182-A777-4050-817B-AF08D0B67D08}" destId="{C2158426-0D41-4658-8634-F01FFF4CFCAD}" srcOrd="0" destOrd="0" presId="urn:microsoft.com/office/officeart/2005/8/layout/vList3#2"/>
    <dgm:cxn modelId="{B8754CB8-A429-484C-8BB8-72173B2B49A7}" type="presParOf" srcId="{29302182-A777-4050-817B-AF08D0B67D08}" destId="{39C4F334-5B80-4FD8-8565-7C29322174DD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94709FE-28B3-4F35-BD27-58DAF2C886BD}" type="doc">
      <dgm:prSet loTypeId="urn:microsoft.com/office/officeart/2005/8/layout/vList3#3" loCatId="list" qsTypeId="urn:microsoft.com/office/officeart/2005/8/quickstyle/simple3" qsCatId="simple" csTypeId="urn:microsoft.com/office/officeart/2005/8/colors/accent1_2" csCatId="accent1" phldr="1"/>
      <dgm:spPr/>
    </dgm:pt>
    <dgm:pt modelId="{C47E580D-F49F-47DE-B41E-47D1E6E3CF94}">
      <dgm:prSet phldrT="[Text]" custT="1"/>
      <dgm:spPr/>
      <dgm:t>
        <a:bodyPr/>
        <a:lstStyle/>
        <a:p>
          <a:pPr marL="111125" indent="0" algn="just"/>
          <a:r>
            <a:rPr lang="en-US" sz="2400" dirty="0" err="1" smtClean="0">
              <a:latin typeface="Berlin Sans FB" pitchFamily="34" charset="0"/>
            </a:rPr>
            <a:t>Penyusunan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kebutuhan</a:t>
          </a:r>
          <a:r>
            <a:rPr lang="en-US" sz="2400" dirty="0" smtClean="0">
              <a:latin typeface="Berlin Sans FB" pitchFamily="34" charset="0"/>
            </a:rPr>
            <a:t> PNS </a:t>
          </a:r>
          <a:r>
            <a:rPr lang="en-US" sz="2400" dirty="0" err="1" smtClean="0">
              <a:latin typeface="Berlin Sans FB" pitchFamily="34" charset="0"/>
            </a:rPr>
            <a:t>merupakan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analisis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kebutuhan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jumlah</a:t>
          </a:r>
          <a:r>
            <a:rPr lang="en-US" sz="2400" dirty="0" smtClean="0">
              <a:latin typeface="Berlin Sans FB" pitchFamily="34" charset="0"/>
            </a:rPr>
            <a:t>, </a:t>
          </a:r>
          <a:r>
            <a:rPr lang="en-US" sz="2400" dirty="0" err="1" smtClean="0">
              <a:latin typeface="Berlin Sans FB" pitchFamily="34" charset="0"/>
            </a:rPr>
            <a:t>jenis</a:t>
          </a:r>
          <a:r>
            <a:rPr lang="en-US" sz="2400" dirty="0" smtClean="0">
              <a:latin typeface="Berlin Sans FB" pitchFamily="34" charset="0"/>
            </a:rPr>
            <a:t>, </a:t>
          </a:r>
          <a:r>
            <a:rPr lang="en-US" sz="2400" dirty="0" err="1" smtClean="0">
              <a:latin typeface="Berlin Sans FB" pitchFamily="34" charset="0"/>
            </a:rPr>
            <a:t>dan</a:t>
          </a:r>
          <a:r>
            <a:rPr lang="en-US" sz="2400" dirty="0" smtClean="0">
              <a:latin typeface="Berlin Sans FB" pitchFamily="34" charset="0"/>
            </a:rPr>
            <a:t> status PNS yang </a:t>
          </a:r>
          <a:r>
            <a:rPr lang="en-US" sz="2400" dirty="0" err="1" smtClean="0">
              <a:latin typeface="Berlin Sans FB" pitchFamily="34" charset="0"/>
            </a:rPr>
            <a:t>diperlukan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untuk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melaksanakan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tugas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utama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secara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efektif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dan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efisien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untuk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mendukung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beban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kerja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Instansi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Pemerintah</a:t>
          </a:r>
          <a:r>
            <a:rPr lang="en-US" sz="2400" dirty="0" smtClean="0">
              <a:latin typeface="Berlin Sans FB" pitchFamily="34" charset="0"/>
            </a:rPr>
            <a:t>.</a:t>
          </a:r>
          <a:endParaRPr lang="en-US" sz="2400" dirty="0">
            <a:latin typeface="Berlin Sans FB" pitchFamily="34" charset="0"/>
          </a:endParaRPr>
        </a:p>
      </dgm:t>
    </dgm:pt>
    <dgm:pt modelId="{E15950AE-1D6B-4E73-B0D5-6355BECBA138}" type="parTrans" cxnId="{0046D028-15CD-44B0-BA84-BAD67E5A3EB7}">
      <dgm:prSet/>
      <dgm:spPr/>
      <dgm:t>
        <a:bodyPr/>
        <a:lstStyle/>
        <a:p>
          <a:endParaRPr lang="en-US"/>
        </a:p>
      </dgm:t>
    </dgm:pt>
    <dgm:pt modelId="{7A55BFC7-A542-4571-9CFD-82E06111D3B8}" type="sibTrans" cxnId="{0046D028-15CD-44B0-BA84-BAD67E5A3EB7}">
      <dgm:prSet/>
      <dgm:spPr/>
      <dgm:t>
        <a:bodyPr/>
        <a:lstStyle/>
        <a:p>
          <a:endParaRPr lang="en-US"/>
        </a:p>
      </dgm:t>
    </dgm:pt>
    <dgm:pt modelId="{7814BBC0-6C09-4E49-B43C-52E318ABF2A7}">
      <dgm:prSet phldrT="[Text]" custT="1"/>
      <dgm:spPr/>
      <dgm:t>
        <a:bodyPr/>
        <a:lstStyle/>
        <a:p>
          <a:pPr marL="346075" indent="0" algn="just"/>
          <a:r>
            <a:rPr lang="sv-SE" sz="2400" dirty="0" smtClean="0">
              <a:latin typeface="Berlin Sans FB" pitchFamily="34" charset="0"/>
            </a:rPr>
            <a:t>Penyusunan kebutuhan jumlah dan jenis jabatan PNS ditetapkan sesuai dengan siklus anggaran</a:t>
          </a:r>
          <a:endParaRPr lang="en-US" sz="2400" dirty="0">
            <a:latin typeface="Berlin Sans FB" pitchFamily="34" charset="0"/>
          </a:endParaRPr>
        </a:p>
      </dgm:t>
    </dgm:pt>
    <dgm:pt modelId="{7C019082-3A24-425C-9252-D66549E1B5FB}" type="parTrans" cxnId="{86D28056-F3FD-4FBF-8518-94A055E2D2E8}">
      <dgm:prSet/>
      <dgm:spPr/>
      <dgm:t>
        <a:bodyPr/>
        <a:lstStyle/>
        <a:p>
          <a:endParaRPr lang="en-US"/>
        </a:p>
      </dgm:t>
    </dgm:pt>
    <dgm:pt modelId="{20DC25E0-3F59-4429-BB33-187B2601392F}" type="sibTrans" cxnId="{86D28056-F3FD-4FBF-8518-94A055E2D2E8}">
      <dgm:prSet/>
      <dgm:spPr/>
      <dgm:t>
        <a:bodyPr/>
        <a:lstStyle/>
        <a:p>
          <a:endParaRPr lang="en-US"/>
        </a:p>
      </dgm:t>
    </dgm:pt>
    <dgm:pt modelId="{C96939DC-903E-4FFC-AB70-D8D76C736554}">
      <dgm:prSet phldrT="[Text]" custT="1"/>
      <dgm:spPr/>
      <dgm:t>
        <a:bodyPr/>
        <a:lstStyle/>
        <a:p>
          <a:pPr marL="346075" indent="0" algn="just"/>
          <a:r>
            <a:rPr lang="en-US" sz="2400" dirty="0" err="1" smtClean="0">
              <a:latin typeface="Berlin Sans FB" pitchFamily="34" charset="0"/>
            </a:rPr>
            <a:t>Penetapan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kebutuhan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jumlah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dan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jenis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jabatan</a:t>
          </a:r>
          <a:r>
            <a:rPr lang="en-US" sz="2400" dirty="0" smtClean="0">
              <a:latin typeface="Berlin Sans FB" pitchFamily="34" charset="0"/>
            </a:rPr>
            <a:t> PNS </a:t>
          </a:r>
          <a:r>
            <a:rPr lang="en-US" sz="2400" dirty="0" err="1" smtClean="0">
              <a:latin typeface="Berlin Sans FB" pitchFamily="34" charset="0"/>
            </a:rPr>
            <a:t>oleh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Menteri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dengan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memperhatikan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pendapat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menteri</a:t>
          </a:r>
          <a:r>
            <a:rPr lang="en-US" sz="2400" dirty="0" smtClean="0">
              <a:latin typeface="Berlin Sans FB" pitchFamily="34" charset="0"/>
            </a:rPr>
            <a:t> yang </a:t>
          </a:r>
          <a:r>
            <a:rPr lang="en-US" sz="2400" dirty="0" err="1" smtClean="0">
              <a:latin typeface="Berlin Sans FB" pitchFamily="34" charset="0"/>
            </a:rPr>
            <a:t>menyelenggarakan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urusan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pemerintahan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di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bidang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keuangan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dan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pertimbangan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teknis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dari</a:t>
          </a:r>
          <a:r>
            <a:rPr lang="en-US" sz="2400" dirty="0" smtClean="0">
              <a:latin typeface="Berlin Sans FB" pitchFamily="34" charset="0"/>
            </a:rPr>
            <a:t> </a:t>
          </a:r>
          <a:r>
            <a:rPr lang="en-US" sz="2400" dirty="0" err="1" smtClean="0">
              <a:latin typeface="Berlin Sans FB" pitchFamily="34" charset="0"/>
            </a:rPr>
            <a:t>kepala</a:t>
          </a:r>
          <a:r>
            <a:rPr lang="en-US" sz="2400" dirty="0" smtClean="0">
              <a:latin typeface="Berlin Sans FB" pitchFamily="34" charset="0"/>
            </a:rPr>
            <a:t> BKN</a:t>
          </a:r>
          <a:endParaRPr lang="en-US" sz="2400" dirty="0">
            <a:latin typeface="Berlin Sans FB" pitchFamily="34" charset="0"/>
          </a:endParaRPr>
        </a:p>
      </dgm:t>
    </dgm:pt>
    <dgm:pt modelId="{EF8174E3-FD88-4489-A769-8B70EF1FF182}" type="parTrans" cxnId="{C5D4AFFF-7521-4234-9B68-46C98F080564}">
      <dgm:prSet/>
      <dgm:spPr/>
      <dgm:t>
        <a:bodyPr/>
        <a:lstStyle/>
        <a:p>
          <a:endParaRPr lang="en-US"/>
        </a:p>
      </dgm:t>
    </dgm:pt>
    <dgm:pt modelId="{6F888123-6722-4893-BD5B-64A25957954B}" type="sibTrans" cxnId="{C5D4AFFF-7521-4234-9B68-46C98F080564}">
      <dgm:prSet/>
      <dgm:spPr/>
      <dgm:t>
        <a:bodyPr/>
        <a:lstStyle/>
        <a:p>
          <a:endParaRPr lang="en-US"/>
        </a:p>
      </dgm:t>
    </dgm:pt>
    <dgm:pt modelId="{E90BA692-2CF5-4624-A52A-B6FC26110351}" type="pres">
      <dgm:prSet presAssocID="{C94709FE-28B3-4F35-BD27-58DAF2C886BD}" presName="linearFlow" presStyleCnt="0">
        <dgm:presLayoutVars>
          <dgm:dir/>
          <dgm:resizeHandles val="exact"/>
        </dgm:presLayoutVars>
      </dgm:prSet>
      <dgm:spPr/>
    </dgm:pt>
    <dgm:pt modelId="{EA3E90CA-74A9-4FA8-B114-E39F89430A63}" type="pres">
      <dgm:prSet presAssocID="{C47E580D-F49F-47DE-B41E-47D1E6E3CF94}" presName="composite" presStyleCnt="0"/>
      <dgm:spPr/>
    </dgm:pt>
    <dgm:pt modelId="{4919B151-E020-4780-AD27-FD7AE32BE5C5}" type="pres">
      <dgm:prSet presAssocID="{C47E580D-F49F-47DE-B41E-47D1E6E3CF94}" presName="imgShp" presStyleLbl="fgImgPlace1" presStyleIdx="0" presStyleCnt="3" custScaleX="215931" custScaleY="175825" custLinFactNeighborX="-51011" custLinFactNeighborY="312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1C35B1D-BD31-46E6-B4B1-8790C05DCCEE}" type="pres">
      <dgm:prSet presAssocID="{C47E580D-F49F-47DE-B41E-47D1E6E3CF94}" presName="txShp" presStyleLbl="node1" presStyleIdx="0" presStyleCnt="3" custScaleX="119353" custScaleY="371581" custLinFactNeighborX="6317" custLinFactNeighborY="159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710C3F-AC9F-49EE-AD16-67E8512C7B03}" type="pres">
      <dgm:prSet presAssocID="{7A55BFC7-A542-4571-9CFD-82E06111D3B8}" presName="spacing" presStyleCnt="0"/>
      <dgm:spPr/>
    </dgm:pt>
    <dgm:pt modelId="{AD589399-F3BF-4F0A-91E3-F055B994CFC9}" type="pres">
      <dgm:prSet presAssocID="{7814BBC0-6C09-4E49-B43C-52E318ABF2A7}" presName="composite" presStyleCnt="0"/>
      <dgm:spPr/>
    </dgm:pt>
    <dgm:pt modelId="{35E581B3-56BF-4950-B9D1-EF8DF42AEAFD}" type="pres">
      <dgm:prSet presAssocID="{7814BBC0-6C09-4E49-B43C-52E318ABF2A7}" presName="imgShp" presStyleLbl="fgImgPlace1" presStyleIdx="1" presStyleCnt="3" custScaleX="196880" custScaleY="160324" custLinFactNeighborX="-6053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767CB5D-3304-4A08-B526-9DC041C8AEB1}" type="pres">
      <dgm:prSet presAssocID="{7814BBC0-6C09-4E49-B43C-52E318ABF2A7}" presName="txShp" presStyleLbl="node1" presStyleIdx="1" presStyleCnt="3" custScaleX="118143" custScaleY="142890" custLinFactNeighborX="6353" custLinFactNeighborY="1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A0ED4E-78FB-45F0-8E8A-BE96422773B7}" type="pres">
      <dgm:prSet presAssocID="{20DC25E0-3F59-4429-BB33-187B2601392F}" presName="spacing" presStyleCnt="0"/>
      <dgm:spPr/>
    </dgm:pt>
    <dgm:pt modelId="{29302182-A777-4050-817B-AF08D0B67D08}" type="pres">
      <dgm:prSet presAssocID="{C96939DC-903E-4FFC-AB70-D8D76C736554}" presName="composite" presStyleCnt="0"/>
      <dgm:spPr/>
    </dgm:pt>
    <dgm:pt modelId="{C2158426-0D41-4658-8634-F01FFF4CFCAD}" type="pres">
      <dgm:prSet presAssocID="{C96939DC-903E-4FFC-AB70-D8D76C736554}" presName="imgShp" presStyleLbl="fgImgPlace1" presStyleIdx="2" presStyleCnt="3" custScaleX="241190" custScaleY="186760" custLinFactNeighborX="-38381" custLinFactNeighborY="-539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9C4F334-5B80-4FD8-8565-7C29322174DD}" type="pres">
      <dgm:prSet presAssocID="{C96939DC-903E-4FFC-AB70-D8D76C736554}" presName="txShp" presStyleLbl="node1" presStyleIdx="2" presStyleCnt="3" custScaleX="123446" custScaleY="322842" custLinFactNeighborX="3763" custLinFactNeighborY="128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B28BC1-A548-44B7-B2DB-F68605872E7C}" type="presOf" srcId="{C94709FE-28B3-4F35-BD27-58DAF2C886BD}" destId="{E90BA692-2CF5-4624-A52A-B6FC26110351}" srcOrd="0" destOrd="0" presId="urn:microsoft.com/office/officeart/2005/8/layout/vList3#3"/>
    <dgm:cxn modelId="{C5D4AFFF-7521-4234-9B68-46C98F080564}" srcId="{C94709FE-28B3-4F35-BD27-58DAF2C886BD}" destId="{C96939DC-903E-4FFC-AB70-D8D76C736554}" srcOrd="2" destOrd="0" parTransId="{EF8174E3-FD88-4489-A769-8B70EF1FF182}" sibTransId="{6F888123-6722-4893-BD5B-64A25957954B}"/>
    <dgm:cxn modelId="{D3AFB5B0-2801-4E2E-9721-940AE34AA0E9}" type="presOf" srcId="{C96939DC-903E-4FFC-AB70-D8D76C736554}" destId="{39C4F334-5B80-4FD8-8565-7C29322174DD}" srcOrd="0" destOrd="0" presId="urn:microsoft.com/office/officeart/2005/8/layout/vList3#3"/>
    <dgm:cxn modelId="{86D28056-F3FD-4FBF-8518-94A055E2D2E8}" srcId="{C94709FE-28B3-4F35-BD27-58DAF2C886BD}" destId="{7814BBC0-6C09-4E49-B43C-52E318ABF2A7}" srcOrd="1" destOrd="0" parTransId="{7C019082-3A24-425C-9252-D66549E1B5FB}" sibTransId="{20DC25E0-3F59-4429-BB33-187B2601392F}"/>
    <dgm:cxn modelId="{CD1F3441-0A98-4016-A147-61F943BB25E4}" type="presOf" srcId="{C47E580D-F49F-47DE-B41E-47D1E6E3CF94}" destId="{D1C35B1D-BD31-46E6-B4B1-8790C05DCCEE}" srcOrd="0" destOrd="0" presId="urn:microsoft.com/office/officeart/2005/8/layout/vList3#3"/>
    <dgm:cxn modelId="{94E7C7C6-E430-41D3-A639-52571B33014B}" type="presOf" srcId="{7814BBC0-6C09-4E49-B43C-52E318ABF2A7}" destId="{7767CB5D-3304-4A08-B526-9DC041C8AEB1}" srcOrd="0" destOrd="0" presId="urn:microsoft.com/office/officeart/2005/8/layout/vList3#3"/>
    <dgm:cxn modelId="{0046D028-15CD-44B0-BA84-BAD67E5A3EB7}" srcId="{C94709FE-28B3-4F35-BD27-58DAF2C886BD}" destId="{C47E580D-F49F-47DE-B41E-47D1E6E3CF94}" srcOrd="0" destOrd="0" parTransId="{E15950AE-1D6B-4E73-B0D5-6355BECBA138}" sibTransId="{7A55BFC7-A542-4571-9CFD-82E06111D3B8}"/>
    <dgm:cxn modelId="{D7402612-6F47-44AF-AFD9-5CF11D8268C9}" type="presParOf" srcId="{E90BA692-2CF5-4624-A52A-B6FC26110351}" destId="{EA3E90CA-74A9-4FA8-B114-E39F89430A63}" srcOrd="0" destOrd="0" presId="urn:microsoft.com/office/officeart/2005/8/layout/vList3#3"/>
    <dgm:cxn modelId="{ED33CF11-BCBE-4789-8BD6-4A82BCCB30E0}" type="presParOf" srcId="{EA3E90CA-74A9-4FA8-B114-E39F89430A63}" destId="{4919B151-E020-4780-AD27-FD7AE32BE5C5}" srcOrd="0" destOrd="0" presId="urn:microsoft.com/office/officeart/2005/8/layout/vList3#3"/>
    <dgm:cxn modelId="{0112EBDA-68CD-4C7B-A1A7-D848D799E1B5}" type="presParOf" srcId="{EA3E90CA-74A9-4FA8-B114-E39F89430A63}" destId="{D1C35B1D-BD31-46E6-B4B1-8790C05DCCEE}" srcOrd="1" destOrd="0" presId="urn:microsoft.com/office/officeart/2005/8/layout/vList3#3"/>
    <dgm:cxn modelId="{9F7351B7-82FE-4643-82F1-C696C8E431DD}" type="presParOf" srcId="{E90BA692-2CF5-4624-A52A-B6FC26110351}" destId="{83710C3F-AC9F-49EE-AD16-67E8512C7B03}" srcOrd="1" destOrd="0" presId="urn:microsoft.com/office/officeart/2005/8/layout/vList3#3"/>
    <dgm:cxn modelId="{02A4E92D-6D2F-4967-A354-6EE6AC58A26C}" type="presParOf" srcId="{E90BA692-2CF5-4624-A52A-B6FC26110351}" destId="{AD589399-F3BF-4F0A-91E3-F055B994CFC9}" srcOrd="2" destOrd="0" presId="urn:microsoft.com/office/officeart/2005/8/layout/vList3#3"/>
    <dgm:cxn modelId="{DD3024B1-D192-435F-8294-8C1CB6C5EDCF}" type="presParOf" srcId="{AD589399-F3BF-4F0A-91E3-F055B994CFC9}" destId="{35E581B3-56BF-4950-B9D1-EF8DF42AEAFD}" srcOrd="0" destOrd="0" presId="urn:microsoft.com/office/officeart/2005/8/layout/vList3#3"/>
    <dgm:cxn modelId="{122E96FA-2D13-4461-82C7-09123F8BC8FD}" type="presParOf" srcId="{AD589399-F3BF-4F0A-91E3-F055B994CFC9}" destId="{7767CB5D-3304-4A08-B526-9DC041C8AEB1}" srcOrd="1" destOrd="0" presId="urn:microsoft.com/office/officeart/2005/8/layout/vList3#3"/>
    <dgm:cxn modelId="{6AB08F88-59CD-4BFC-A38A-1B9E2B47BDAD}" type="presParOf" srcId="{E90BA692-2CF5-4624-A52A-B6FC26110351}" destId="{34A0ED4E-78FB-45F0-8E8A-BE96422773B7}" srcOrd="3" destOrd="0" presId="urn:microsoft.com/office/officeart/2005/8/layout/vList3#3"/>
    <dgm:cxn modelId="{A8652074-8F1E-4823-8D26-E39DB45DFC02}" type="presParOf" srcId="{E90BA692-2CF5-4624-A52A-B6FC26110351}" destId="{29302182-A777-4050-817B-AF08D0B67D08}" srcOrd="4" destOrd="0" presId="urn:microsoft.com/office/officeart/2005/8/layout/vList3#3"/>
    <dgm:cxn modelId="{070DF1F6-F864-499B-9038-F23D9DCC9B90}" type="presParOf" srcId="{29302182-A777-4050-817B-AF08D0B67D08}" destId="{C2158426-0D41-4658-8634-F01FFF4CFCAD}" srcOrd="0" destOrd="0" presId="urn:microsoft.com/office/officeart/2005/8/layout/vList3#3"/>
    <dgm:cxn modelId="{49E7057D-5C76-4122-A556-C6C5303D9308}" type="presParOf" srcId="{29302182-A777-4050-817B-AF08D0B67D08}" destId="{39C4F334-5B80-4FD8-8565-7C29322174DD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674CAA-C028-4A6C-B8CE-2351E9F1AD9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16641C6-FE9E-4C08-BEBA-6EA728B253BA}">
      <dgm:prSet phldrT="[Text]" custT="1"/>
      <dgm:spPr/>
      <dgm:t>
        <a:bodyPr/>
        <a:lstStyle/>
        <a:p>
          <a:r>
            <a:rPr lang="id-ID" sz="24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Persiapan</a:t>
          </a:r>
          <a:endParaRPr lang="id-ID" sz="2400" b="1" dirty="0">
            <a:solidFill>
              <a:srgbClr val="00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46F4F8AA-7A20-46C0-8619-2FE24047B822}" type="parTrans" cxnId="{A3B1952F-59B4-4FD2-A91A-1007A387990F}">
      <dgm:prSet/>
      <dgm:spPr/>
      <dgm:t>
        <a:bodyPr/>
        <a:lstStyle/>
        <a:p>
          <a:endParaRPr lang="id-ID" sz="2400"/>
        </a:p>
      </dgm:t>
    </dgm:pt>
    <dgm:pt modelId="{05B8B824-9A4D-4C2C-BC78-F700A0DD71E2}" type="sibTrans" cxnId="{A3B1952F-59B4-4FD2-A91A-1007A387990F}">
      <dgm:prSet/>
      <dgm:spPr/>
      <dgm:t>
        <a:bodyPr/>
        <a:lstStyle/>
        <a:p>
          <a:endParaRPr lang="id-ID" sz="2400"/>
        </a:p>
      </dgm:t>
    </dgm:pt>
    <dgm:pt modelId="{47690180-BA7A-461C-BE06-06C71AB6ADE5}">
      <dgm:prSet phldrT="[Text]" custT="1"/>
      <dgm:spPr/>
      <dgm:t>
        <a:bodyPr/>
        <a:lstStyle/>
        <a:p>
          <a:r>
            <a:rPr lang="id-ID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Pelaksanaan</a:t>
          </a:r>
          <a:endParaRPr lang="id-ID" sz="2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FCD34E37-3DFC-4E7E-988C-3F9F7370CB8A}" type="parTrans" cxnId="{CD6E2859-B242-46AB-97EE-DB2F44322396}">
      <dgm:prSet/>
      <dgm:spPr/>
      <dgm:t>
        <a:bodyPr/>
        <a:lstStyle/>
        <a:p>
          <a:endParaRPr lang="id-ID" sz="2400"/>
        </a:p>
      </dgm:t>
    </dgm:pt>
    <dgm:pt modelId="{6BF179C8-4EA1-4FEF-8D9D-175C5FFD7B70}" type="sibTrans" cxnId="{CD6E2859-B242-46AB-97EE-DB2F44322396}">
      <dgm:prSet/>
      <dgm:spPr/>
      <dgm:t>
        <a:bodyPr/>
        <a:lstStyle/>
        <a:p>
          <a:endParaRPr lang="id-ID" sz="2400"/>
        </a:p>
      </dgm:t>
    </dgm:pt>
    <dgm:pt modelId="{E3307D49-8AB7-4F65-9671-4F1F4BF80FAE}">
      <dgm:prSet phldrT="[Text]" custT="1"/>
      <dgm:spPr/>
      <dgm:t>
        <a:bodyPr/>
        <a:lstStyle/>
        <a:p>
          <a:r>
            <a:rPr lang="en-US" sz="2400" b="1" dirty="0" err="1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Penetapan</a:t>
          </a:r>
          <a:r>
            <a:rPr lang="en-US" sz="24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 </a:t>
          </a:r>
          <a:r>
            <a:rPr lang="en-US" sz="2400" b="1" dirty="0" err="1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Hasil</a:t>
          </a:r>
          <a:endParaRPr lang="id-ID" sz="2400" b="1" dirty="0">
            <a:solidFill>
              <a:schemeClr val="accent6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9F6FE6E7-B9E2-44A9-82D1-23C4BDC67181}" type="parTrans" cxnId="{F9251523-43EB-4DE9-846A-53A15F0B942A}">
      <dgm:prSet/>
      <dgm:spPr/>
      <dgm:t>
        <a:bodyPr/>
        <a:lstStyle/>
        <a:p>
          <a:endParaRPr lang="id-ID" sz="2400"/>
        </a:p>
      </dgm:t>
    </dgm:pt>
    <dgm:pt modelId="{3AC61395-EA3C-4E3B-BEF2-B71DF07254D2}" type="sibTrans" cxnId="{F9251523-43EB-4DE9-846A-53A15F0B942A}">
      <dgm:prSet/>
      <dgm:spPr/>
      <dgm:t>
        <a:bodyPr/>
        <a:lstStyle/>
        <a:p>
          <a:endParaRPr lang="id-ID" sz="2400"/>
        </a:p>
      </dgm:t>
    </dgm:pt>
    <dgm:pt modelId="{656FBC5E-7FA4-4258-9B51-C48E6C63A426}">
      <dgm:prSet phldrT="[Text]" custT="1"/>
      <dgm:spPr/>
      <dgm:t>
        <a:bodyPr/>
        <a:lstStyle/>
        <a:p>
          <a:r>
            <a:rPr lang="en-US" sz="2400" b="1" dirty="0" err="1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Evaluasi</a:t>
          </a:r>
          <a:endParaRPr lang="id-ID" sz="2400" b="1" dirty="0">
            <a:solidFill>
              <a:srgbClr val="00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35C28CA5-53B6-4BFF-A0C8-B4D1B41F1590}" type="parTrans" cxnId="{DCAFBB19-2E1F-4274-BE28-B86D843289F8}">
      <dgm:prSet/>
      <dgm:spPr/>
      <dgm:t>
        <a:bodyPr/>
        <a:lstStyle/>
        <a:p>
          <a:endParaRPr lang="en-US" sz="2400"/>
        </a:p>
      </dgm:t>
    </dgm:pt>
    <dgm:pt modelId="{B2A1EC16-1F5D-46CF-92C6-FD759A0605E9}" type="sibTrans" cxnId="{DCAFBB19-2E1F-4274-BE28-B86D843289F8}">
      <dgm:prSet/>
      <dgm:spPr/>
      <dgm:t>
        <a:bodyPr/>
        <a:lstStyle/>
        <a:p>
          <a:endParaRPr lang="en-US" sz="2400"/>
        </a:p>
      </dgm:t>
    </dgm:pt>
    <dgm:pt modelId="{2DF8818D-D4E1-438E-9BB4-2E23941D82BB}" type="pres">
      <dgm:prSet presAssocID="{99674CAA-C028-4A6C-B8CE-2351E9F1AD9A}" presName="Name0" presStyleCnt="0">
        <dgm:presLayoutVars>
          <dgm:dir/>
          <dgm:animLvl val="lvl"/>
          <dgm:resizeHandles val="exact"/>
        </dgm:presLayoutVars>
      </dgm:prSet>
      <dgm:spPr/>
    </dgm:pt>
    <dgm:pt modelId="{D8B405DC-EFA6-489C-9E4C-4D2CAE3F54A6}" type="pres">
      <dgm:prSet presAssocID="{616641C6-FE9E-4C08-BEBA-6EA728B253BA}" presName="parTxOnly" presStyleLbl="node1" presStyleIdx="0" presStyleCnt="4" custScaleX="114383" custScaleY="111210" custLinFactX="9132" custLinFactNeighborX="100000" custLinFactNeighborY="26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7D504F6-1E66-45CA-98C3-A93A78907042}" type="pres">
      <dgm:prSet presAssocID="{05B8B824-9A4D-4C2C-BC78-F700A0DD71E2}" presName="parTxOnlySpace" presStyleCnt="0"/>
      <dgm:spPr/>
    </dgm:pt>
    <dgm:pt modelId="{ACEBB0C7-58A3-4173-90DA-015AA00E0976}" type="pres">
      <dgm:prSet presAssocID="{47690180-BA7A-461C-BE06-06C71AB6ADE5}" presName="parTxOnly" presStyleLbl="node1" presStyleIdx="1" presStyleCnt="4" custScaleX="124285" custScaleY="111210" custLinFactNeighborX="96668" custLinFactNeighborY="26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1C3EC7F-A8FC-4BA5-8450-851987157724}" type="pres">
      <dgm:prSet presAssocID="{6BF179C8-4EA1-4FEF-8D9D-175C5FFD7B70}" presName="parTxOnlySpace" presStyleCnt="0"/>
      <dgm:spPr/>
    </dgm:pt>
    <dgm:pt modelId="{C01183D8-4468-43D5-BD56-B8D7193D7081}" type="pres">
      <dgm:prSet presAssocID="{E3307D49-8AB7-4F65-9671-4F1F4BF80FAE}" presName="parTxOnly" presStyleLbl="node1" presStyleIdx="2" presStyleCnt="4" custScaleX="110297" custScaleY="110068" custLinFactNeighborX="2653" custLinFactNeighborY="20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B88A29B-CEED-4CB4-B4D7-54819F142B86}" type="pres">
      <dgm:prSet presAssocID="{3AC61395-EA3C-4E3B-BEF2-B71DF07254D2}" presName="parTxOnlySpace" presStyleCnt="0"/>
      <dgm:spPr/>
    </dgm:pt>
    <dgm:pt modelId="{D72897EC-C906-4362-82D8-8ECC4413D286}" type="pres">
      <dgm:prSet presAssocID="{656FBC5E-7FA4-4258-9B51-C48E6C63A426}" presName="parTxOnly" presStyleLbl="node1" presStyleIdx="3" presStyleCnt="4" custScaleY="111210" custLinFactNeighborX="-89790" custLinFactNeighborY="26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9023C1-1B94-43E6-88CB-CE01458C726D}" type="presOf" srcId="{616641C6-FE9E-4C08-BEBA-6EA728B253BA}" destId="{D8B405DC-EFA6-489C-9E4C-4D2CAE3F54A6}" srcOrd="0" destOrd="0" presId="urn:microsoft.com/office/officeart/2005/8/layout/chevron1"/>
    <dgm:cxn modelId="{EA811169-CE2D-4A34-B0A9-6E4751305908}" type="presOf" srcId="{99674CAA-C028-4A6C-B8CE-2351E9F1AD9A}" destId="{2DF8818D-D4E1-438E-9BB4-2E23941D82BB}" srcOrd="0" destOrd="0" presId="urn:microsoft.com/office/officeart/2005/8/layout/chevron1"/>
    <dgm:cxn modelId="{DCAFBB19-2E1F-4274-BE28-B86D843289F8}" srcId="{99674CAA-C028-4A6C-B8CE-2351E9F1AD9A}" destId="{656FBC5E-7FA4-4258-9B51-C48E6C63A426}" srcOrd="3" destOrd="0" parTransId="{35C28CA5-53B6-4BFF-A0C8-B4D1B41F1590}" sibTransId="{B2A1EC16-1F5D-46CF-92C6-FD759A0605E9}"/>
    <dgm:cxn modelId="{CD6E2859-B242-46AB-97EE-DB2F44322396}" srcId="{99674CAA-C028-4A6C-B8CE-2351E9F1AD9A}" destId="{47690180-BA7A-461C-BE06-06C71AB6ADE5}" srcOrd="1" destOrd="0" parTransId="{FCD34E37-3DFC-4E7E-988C-3F9F7370CB8A}" sibTransId="{6BF179C8-4EA1-4FEF-8D9D-175C5FFD7B70}"/>
    <dgm:cxn modelId="{A3B1952F-59B4-4FD2-A91A-1007A387990F}" srcId="{99674CAA-C028-4A6C-B8CE-2351E9F1AD9A}" destId="{616641C6-FE9E-4C08-BEBA-6EA728B253BA}" srcOrd="0" destOrd="0" parTransId="{46F4F8AA-7A20-46C0-8619-2FE24047B822}" sibTransId="{05B8B824-9A4D-4C2C-BC78-F700A0DD71E2}"/>
    <dgm:cxn modelId="{A15A6FAE-0A94-4288-B0A5-78EDE802BF8A}" type="presOf" srcId="{47690180-BA7A-461C-BE06-06C71AB6ADE5}" destId="{ACEBB0C7-58A3-4173-90DA-015AA00E0976}" srcOrd="0" destOrd="0" presId="urn:microsoft.com/office/officeart/2005/8/layout/chevron1"/>
    <dgm:cxn modelId="{ADE9860A-5235-41F4-A54C-E811AAA81E09}" type="presOf" srcId="{656FBC5E-7FA4-4258-9B51-C48E6C63A426}" destId="{D72897EC-C906-4362-82D8-8ECC4413D286}" srcOrd="0" destOrd="0" presId="urn:microsoft.com/office/officeart/2005/8/layout/chevron1"/>
    <dgm:cxn modelId="{7B951477-A116-4852-8859-6EBA4F66B3BD}" type="presOf" srcId="{E3307D49-8AB7-4F65-9671-4F1F4BF80FAE}" destId="{C01183D8-4468-43D5-BD56-B8D7193D7081}" srcOrd="0" destOrd="0" presId="urn:microsoft.com/office/officeart/2005/8/layout/chevron1"/>
    <dgm:cxn modelId="{F9251523-43EB-4DE9-846A-53A15F0B942A}" srcId="{99674CAA-C028-4A6C-B8CE-2351E9F1AD9A}" destId="{E3307D49-8AB7-4F65-9671-4F1F4BF80FAE}" srcOrd="2" destOrd="0" parTransId="{9F6FE6E7-B9E2-44A9-82D1-23C4BDC67181}" sibTransId="{3AC61395-EA3C-4E3B-BEF2-B71DF07254D2}"/>
    <dgm:cxn modelId="{4C26A461-EBC9-4B42-AC59-78C913D0FEBD}" type="presParOf" srcId="{2DF8818D-D4E1-438E-9BB4-2E23941D82BB}" destId="{D8B405DC-EFA6-489C-9E4C-4D2CAE3F54A6}" srcOrd="0" destOrd="0" presId="urn:microsoft.com/office/officeart/2005/8/layout/chevron1"/>
    <dgm:cxn modelId="{FDC46F91-C150-4A90-95AF-35D69A7E703E}" type="presParOf" srcId="{2DF8818D-D4E1-438E-9BB4-2E23941D82BB}" destId="{37D504F6-1E66-45CA-98C3-A93A78907042}" srcOrd="1" destOrd="0" presId="urn:microsoft.com/office/officeart/2005/8/layout/chevron1"/>
    <dgm:cxn modelId="{7253E287-A76F-4CE3-88AD-4187F9DB30CC}" type="presParOf" srcId="{2DF8818D-D4E1-438E-9BB4-2E23941D82BB}" destId="{ACEBB0C7-58A3-4173-90DA-015AA00E0976}" srcOrd="2" destOrd="0" presId="urn:microsoft.com/office/officeart/2005/8/layout/chevron1"/>
    <dgm:cxn modelId="{84A635D1-D931-48F9-8777-0EE26515B890}" type="presParOf" srcId="{2DF8818D-D4E1-438E-9BB4-2E23941D82BB}" destId="{61C3EC7F-A8FC-4BA5-8450-851987157724}" srcOrd="3" destOrd="0" presId="urn:microsoft.com/office/officeart/2005/8/layout/chevron1"/>
    <dgm:cxn modelId="{E73A015F-F0D3-4B43-9A8D-9994335B63B5}" type="presParOf" srcId="{2DF8818D-D4E1-438E-9BB4-2E23941D82BB}" destId="{C01183D8-4468-43D5-BD56-B8D7193D7081}" srcOrd="4" destOrd="0" presId="urn:microsoft.com/office/officeart/2005/8/layout/chevron1"/>
    <dgm:cxn modelId="{0F4C83C2-88B6-48FD-84F4-F147518C50C9}" type="presParOf" srcId="{2DF8818D-D4E1-438E-9BB4-2E23941D82BB}" destId="{0B88A29B-CEED-4CB4-B4D7-54819F142B86}" srcOrd="5" destOrd="0" presId="urn:microsoft.com/office/officeart/2005/8/layout/chevron1"/>
    <dgm:cxn modelId="{6F8A24D8-9294-4B87-8FA8-9029FBE10462}" type="presParOf" srcId="{2DF8818D-D4E1-438E-9BB4-2E23941D82BB}" destId="{D72897EC-C906-4362-82D8-8ECC4413D286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98A83C-364D-4E58-A11F-5CD86C40D340}">
      <dsp:nvSpPr>
        <dsp:cNvPr id="0" name=""/>
        <dsp:cNvSpPr/>
      </dsp:nvSpPr>
      <dsp:spPr>
        <a:xfrm>
          <a:off x="1850013" y="328661"/>
          <a:ext cx="4247322" cy="4247322"/>
        </a:xfrm>
        <a:prstGeom prst="pie">
          <a:avLst>
            <a:gd name="adj1" fmla="val 16200000"/>
            <a:gd name="adj2" fmla="val 180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112713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Tugas</a:t>
          </a:r>
          <a:r>
            <a:rPr lang="en-US" sz="2000" b="1" kern="12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b="1" kern="1200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Pemerin</a:t>
          </a:r>
          <a:r>
            <a:rPr lang="id-ID" sz="2000" b="1" kern="12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-</a:t>
          </a:r>
          <a:r>
            <a:rPr lang="en-US" sz="2000" b="1" kern="1200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tahan</a:t>
          </a:r>
          <a:endParaRPr lang="id-ID" sz="1600" b="1" kern="1200" dirty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088453" y="1228689"/>
        <a:ext cx="1516900" cy="1264084"/>
      </dsp:txXfrm>
    </dsp:sp>
    <dsp:sp modelId="{07485653-9A2C-4275-881F-BC3BEB1392BF}">
      <dsp:nvSpPr>
        <dsp:cNvPr id="0" name=""/>
        <dsp:cNvSpPr/>
      </dsp:nvSpPr>
      <dsp:spPr>
        <a:xfrm>
          <a:off x="1762538" y="480351"/>
          <a:ext cx="4247322" cy="4247322"/>
        </a:xfrm>
        <a:prstGeom prst="pie">
          <a:avLst>
            <a:gd name="adj1" fmla="val 1800000"/>
            <a:gd name="adj2" fmla="val 9000000"/>
          </a:avLst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Tugas</a:t>
          </a:r>
          <a:r>
            <a:rPr lang="en-US" sz="2000" b="1" kern="12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Pembangunan </a:t>
          </a:r>
          <a:r>
            <a:rPr lang="en-US" sz="2000" b="1" kern="1200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Tertentu</a:t>
          </a:r>
          <a:endParaRPr lang="id-ID" sz="2000" b="1" kern="1200" dirty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773806" y="3236055"/>
        <a:ext cx="2275351" cy="1112393"/>
      </dsp:txXfrm>
    </dsp:sp>
    <dsp:sp modelId="{DAF6890F-2C76-4FE5-BA5B-F2E800BB58F6}">
      <dsp:nvSpPr>
        <dsp:cNvPr id="0" name=""/>
        <dsp:cNvSpPr/>
      </dsp:nvSpPr>
      <dsp:spPr>
        <a:xfrm>
          <a:off x="1675064" y="328661"/>
          <a:ext cx="4247322" cy="4247322"/>
        </a:xfrm>
        <a:prstGeom prst="pie">
          <a:avLst>
            <a:gd name="adj1" fmla="val 9000000"/>
            <a:gd name="adj2" fmla="val 16200000"/>
          </a:avLst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Tugas</a:t>
          </a:r>
          <a:r>
            <a:rPr lang="en-US" sz="2000" b="1" kern="12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b="1" kern="1200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Pelayanan</a:t>
          </a:r>
          <a:r>
            <a:rPr lang="en-US" sz="2000" b="1" kern="12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b="1" kern="1200" dirty="0" err="1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Publik</a:t>
          </a:r>
          <a:endParaRPr lang="id-ID" sz="2000" b="1" kern="1200" dirty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167045" y="1228689"/>
        <a:ext cx="1516900" cy="1264084"/>
      </dsp:txXfrm>
    </dsp:sp>
    <dsp:sp modelId="{FD96E009-13CE-4BBC-ACE7-1A32B431F5B2}">
      <dsp:nvSpPr>
        <dsp:cNvPr id="0" name=""/>
        <dsp:cNvSpPr/>
      </dsp:nvSpPr>
      <dsp:spPr>
        <a:xfrm>
          <a:off x="1587434" y="65732"/>
          <a:ext cx="4773181" cy="4773181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AD68E-3C05-438E-A492-0BE6D605BE52}">
      <dsp:nvSpPr>
        <dsp:cNvPr id="0" name=""/>
        <dsp:cNvSpPr/>
      </dsp:nvSpPr>
      <dsp:spPr>
        <a:xfrm>
          <a:off x="1499609" y="217153"/>
          <a:ext cx="4773181" cy="4773181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6">
            <a:shade val="90000"/>
            <a:hueOff val="-225942"/>
            <a:satOff val="-2325"/>
            <a:lumOff val="1570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208BA-2794-40B4-824F-472B837B0896}">
      <dsp:nvSpPr>
        <dsp:cNvPr id="0" name=""/>
        <dsp:cNvSpPr/>
      </dsp:nvSpPr>
      <dsp:spPr>
        <a:xfrm>
          <a:off x="1411784" y="65732"/>
          <a:ext cx="4773181" cy="4773181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6">
            <a:shade val="90000"/>
            <a:hueOff val="-451885"/>
            <a:satOff val="-4650"/>
            <a:lumOff val="314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C35B1D-BD31-46E6-B4B1-8790C05DCCEE}">
      <dsp:nvSpPr>
        <dsp:cNvPr id="0" name=""/>
        <dsp:cNvSpPr/>
      </dsp:nvSpPr>
      <dsp:spPr>
        <a:xfrm rot="10800000">
          <a:off x="1713888" y="23163"/>
          <a:ext cx="7164391" cy="1650512"/>
        </a:xfrm>
        <a:prstGeom prst="homePlate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2623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0" lang="en-US" sz="2000" b="1" kern="1200" dirty="0" smtClean="0">
            <a:solidFill>
              <a:srgbClr val="C00000"/>
            </a:solidFill>
            <a:latin typeface="Garamond" pitchFamily="18" charset="0"/>
            <a:cs typeface="+mn-cs"/>
            <a:sym typeface="Wingdings 3" pitchFamily="18" charset="2"/>
          </a:endParaRPr>
        </a:p>
        <a:p>
          <a:pPr marL="457200" lvl="0" indent="-6350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400" b="1" kern="1200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Jabatan</a:t>
          </a:r>
          <a:r>
            <a:rPr kumimoji="0" lang="en-US" sz="2400" b="1" kern="1200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 </a:t>
          </a:r>
          <a:r>
            <a:rPr kumimoji="0" lang="en-US" sz="2400" b="1" kern="1200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Administrasi</a:t>
          </a:r>
          <a:endParaRPr kumimoji="0" lang="en-US" sz="2400" b="1" kern="1200" dirty="0" smtClean="0">
            <a:solidFill>
              <a:srgbClr val="C00000"/>
            </a:solidFill>
            <a:latin typeface="Garamond" pitchFamily="18" charset="0"/>
            <a:cs typeface="+mn-cs"/>
            <a:sym typeface="Wingdings 3" pitchFamily="18" charset="2"/>
          </a:endParaRPr>
        </a:p>
        <a:p>
          <a:pPr marL="91440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000" b="1" kern="1200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- </a:t>
          </a:r>
          <a:r>
            <a:rPr kumimoji="0" lang="en-US" sz="2000" b="1" kern="1200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Jabatan</a:t>
          </a:r>
          <a:r>
            <a:rPr kumimoji="0" lang="en-US" sz="2000" b="1" kern="1200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 Administrator</a:t>
          </a:r>
        </a:p>
        <a:p>
          <a:pPr marL="91440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000" b="1" kern="1200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- </a:t>
          </a:r>
          <a:r>
            <a:rPr kumimoji="0" lang="en-US" sz="2000" b="1" kern="1200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Jabatan</a:t>
          </a:r>
          <a:r>
            <a:rPr kumimoji="0" lang="en-US" sz="2000" b="1" kern="1200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 </a:t>
          </a:r>
          <a:r>
            <a:rPr kumimoji="0" lang="en-US" sz="2000" b="1" kern="1200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Pengawas</a:t>
          </a:r>
          <a:endParaRPr kumimoji="0" lang="en-US" sz="2000" b="1" kern="1200" dirty="0" smtClean="0">
            <a:solidFill>
              <a:srgbClr val="C00000"/>
            </a:solidFill>
            <a:latin typeface="Garamond" pitchFamily="18" charset="0"/>
            <a:cs typeface="+mn-cs"/>
            <a:sym typeface="Wingdings 3" pitchFamily="18" charset="2"/>
          </a:endParaRPr>
        </a:p>
        <a:p>
          <a:pPr marL="91440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000" b="1" kern="1200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- </a:t>
          </a:r>
          <a:r>
            <a:rPr kumimoji="0" lang="en-US" sz="2000" b="1" kern="1200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Jabatan</a:t>
          </a:r>
          <a:r>
            <a:rPr kumimoji="0" lang="en-US" sz="2000" b="1" kern="1200" dirty="0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 </a:t>
          </a:r>
          <a:r>
            <a:rPr kumimoji="0" lang="en-US" sz="2000" b="1" kern="1200" dirty="0" err="1" smtClean="0">
              <a:solidFill>
                <a:srgbClr val="C00000"/>
              </a:solidFill>
              <a:latin typeface="Garamond" pitchFamily="18" charset="0"/>
              <a:cs typeface="+mn-cs"/>
              <a:sym typeface="Wingdings 3" pitchFamily="18" charset="2"/>
            </a:rPr>
            <a:t>Pelaksana</a:t>
          </a:r>
          <a:endParaRPr kumimoji="0" lang="en-US" sz="2000" b="1" kern="1200" dirty="0" smtClean="0">
            <a:solidFill>
              <a:srgbClr val="C00000"/>
            </a:solidFill>
            <a:latin typeface="Garamond" pitchFamily="18" charset="0"/>
            <a:cs typeface="+mn-cs"/>
            <a:sym typeface="Wingdings 3" pitchFamily="18" charset="2"/>
          </a:endParaRPr>
        </a:p>
        <a:p>
          <a:pPr marL="457200" lvl="0" indent="6350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 dirty="0">
            <a:solidFill>
              <a:srgbClr val="C00000"/>
            </a:solidFill>
            <a:latin typeface="Berlin Sans FB" pitchFamily="34" charset="0"/>
          </a:endParaRPr>
        </a:p>
      </dsp:txBody>
      <dsp:txXfrm rot="10800000">
        <a:off x="2126516" y="23163"/>
        <a:ext cx="6751763" cy="1650512"/>
      </dsp:txXfrm>
    </dsp:sp>
    <dsp:sp modelId="{4919B151-E020-4780-AD27-FD7AE32BE5C5}">
      <dsp:nvSpPr>
        <dsp:cNvPr id="0" name=""/>
        <dsp:cNvSpPr/>
      </dsp:nvSpPr>
      <dsp:spPr>
        <a:xfrm>
          <a:off x="952302" y="76202"/>
          <a:ext cx="1640546" cy="149991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767CB5D-3304-4A08-B526-9DC041C8AEB1}">
      <dsp:nvSpPr>
        <dsp:cNvPr id="0" name=""/>
        <dsp:cNvSpPr/>
      </dsp:nvSpPr>
      <dsp:spPr>
        <a:xfrm rot="10800000">
          <a:off x="1736003" y="1701798"/>
          <a:ext cx="7126439" cy="2227137"/>
        </a:xfrm>
        <a:prstGeom prst="homePlate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2623" tIns="60960" rIns="113792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latin typeface="Berlin Sans FB" pitchFamily="34" charset="0"/>
          </a:endParaRPr>
        </a:p>
      </dsp:txBody>
      <dsp:txXfrm rot="10800000">
        <a:off x="2292787" y="1701798"/>
        <a:ext cx="6569655" cy="2227137"/>
      </dsp:txXfrm>
    </dsp:sp>
    <dsp:sp modelId="{35E581B3-56BF-4950-B9D1-EF8DF42AEAFD}">
      <dsp:nvSpPr>
        <dsp:cNvPr id="0" name=""/>
        <dsp:cNvSpPr/>
      </dsp:nvSpPr>
      <dsp:spPr>
        <a:xfrm>
          <a:off x="931189" y="2124965"/>
          <a:ext cx="1545530" cy="138023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#2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63FEE37-1C24-423D-8791-B8CE4A97A4E2}" type="datetimeFigureOut">
              <a:rPr lang="en-US"/>
              <a:pPr>
                <a:defRPr/>
              </a:pPr>
              <a:t>2/17/2016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548FF0D-9EFC-4F75-9977-EC7D9D2E2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41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E8EB861-3A95-428F-BFF7-7DCFF4F13707}" type="datetimeFigureOut">
              <a:rPr lang="en-US"/>
              <a:pPr>
                <a:defRPr/>
              </a:pPr>
              <a:t>2/17/2016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96913"/>
            <a:ext cx="4651375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6425"/>
            <a:ext cx="5610225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C898273-A485-4DD2-A422-8EC1F180E1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35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7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8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9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10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  <a:p>
            <a:r>
              <a:rPr lang="en-US" smtClean="0"/>
              <a:t>----- Meeting Notes (8/22/13 14:05) -----</a:t>
            </a:r>
          </a:p>
          <a:p>
            <a:r>
              <a:rPr lang="en-US" smtClean="0"/>
              <a:t>1. Rule base: </a:t>
            </a:r>
          </a:p>
          <a:p>
            <a:r>
              <a:rPr lang="en-US" smtClean="0"/>
              <a:t>activity base</a:t>
            </a:r>
          </a:p>
          <a:p>
            <a:endParaRPr lang="en-US" smtClean="0"/>
          </a:p>
          <a:p>
            <a:r>
              <a:rPr lang="en-US" smtClean="0"/>
              <a:t>2. Performance:</a:t>
            </a:r>
          </a:p>
          <a:p>
            <a:r>
              <a:rPr lang="en-US" smtClean="0"/>
              <a:t>Output base, outcome base</a:t>
            </a:r>
          </a:p>
          <a:p>
            <a:endParaRPr lang="en-US" smtClean="0"/>
          </a:p>
          <a:p>
            <a:r>
              <a:rPr lang="en-US" smtClean="0"/>
              <a:t>3. Dynamic:</a:t>
            </a:r>
          </a:p>
          <a:p>
            <a:r>
              <a:rPr lang="en-US" smtClean="0"/>
              <a:t>Sensitif dengan perubahan lingkungan, memiliki pemikiran 10th</a:t>
            </a:r>
          </a:p>
          <a:p>
            <a:endParaRPr lang="en-US" smtClean="0"/>
          </a:p>
          <a:p>
            <a:r>
              <a:rPr lang="en-US" smtClean="0"/>
              <a:t>capability, </a:t>
            </a:r>
          </a:p>
          <a:p>
            <a:r>
              <a:rPr lang="en-US" smtClean="0"/>
              <a:t>thinking ahead, thinking cross, thinking again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434D3-A2A1-4487-8A5B-42893883F78B}" type="slidenum">
              <a:rPr lang="en-US">
                <a:solidFill>
                  <a:prstClr val="black"/>
                </a:solidFill>
                <a:ea typeface="MS PGothic" charset="-128"/>
              </a:rPr>
              <a:pPr/>
              <a:t>13</a:t>
            </a:fld>
            <a:endParaRPr lang="en-US">
              <a:solidFill>
                <a:prstClr val="black"/>
              </a:solidFill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buFont typeface="Times New Roman" pitchFamily="18" charset="0"/>
              <a:buNone/>
            </a:pPr>
            <a:fld id="{BD164114-6861-4E8D-ABAE-D41F04C1A817}" type="slidenum">
              <a:rPr lang="en-US" smtClean="0">
                <a:latin typeface="Times New Roman" pitchFamily="18" charset="0"/>
                <a:cs typeface="Arial" pitchFamily="34" charset="0"/>
              </a:rPr>
              <a:pPr>
                <a:buFont typeface="Times New Roman" pitchFamily="18" charset="0"/>
                <a:buNone/>
              </a:pPr>
              <a:t>17</a:t>
            </a:fld>
            <a:endParaRPr lang="en-US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708025"/>
            <a:ext cx="4646613" cy="34845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8" y="4414838"/>
            <a:ext cx="5610225" cy="418465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4F5B82-94EB-4997-83AF-0DBD35CC765E}" type="slidenum">
              <a:rPr lang="id-ID" smtClean="0">
                <a:latin typeface="Arial" pitchFamily="34" charset="0"/>
                <a:cs typeface="Arial" pitchFamily="34" charset="0"/>
              </a:rPr>
              <a:pPr/>
              <a:t>19</a:t>
            </a:fld>
            <a:endParaRPr lang="id-ID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333BFE-E12D-4EA7-9AB1-65FFA5A65E41}" type="slidenum">
              <a:rPr lang="en-US" smtClean="0">
                <a:latin typeface="Arial" pitchFamily="34" charset="0"/>
                <a:cs typeface="Arial" pitchFamily="34" charset="0"/>
              </a:rPr>
              <a:pPr/>
              <a:t>25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29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30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31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32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33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34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35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36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37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38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39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40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41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42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43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44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45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46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47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48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49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xfrm>
            <a:off x="700090" y="4416426"/>
            <a:ext cx="5610224" cy="4183064"/>
          </a:xfrm>
          <a:noFill/>
          <a:ln>
            <a:solidFill>
              <a:srgbClr val="000000"/>
            </a:solidFill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© 2009 Killer Presentations, IDEASMAX , All  Rights Reserved. www.ideasmax.com</a:t>
            </a:r>
          </a:p>
          <a:p>
            <a:pPr algn="ctr">
              <a:spcBef>
                <a:spcPct val="0"/>
              </a:spcBef>
            </a:pPr>
            <a:r>
              <a:rPr lang="id-ID" sz="1800" dirty="0" smtClean="0">
                <a:latin typeface="Arial" pitchFamily="34" charset="0"/>
              </a:rPr>
              <a:t>    For Corporate Training  &amp; Presentation Services, Call : 087-8816-000-78  e-mail : creator@ideasmax.com</a:t>
            </a: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970340" y="8829676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39" tIns="47470" rIns="94939" bIns="47470" anchor="b"/>
          <a:lstStyle/>
          <a:p>
            <a:pPr algn="r" defTabSz="947950"/>
            <a:fld id="{F7823B2E-D192-4C1B-961F-DC252352128A}" type="slidenum">
              <a:rPr lang="id-ID" sz="1200" smtClean="0">
                <a:solidFill>
                  <a:srgbClr val="000000"/>
                </a:solidFill>
                <a:latin typeface="Calibri" pitchFamily="34" charset="0"/>
              </a:rPr>
              <a:pPr algn="r" defTabSz="947950"/>
              <a:t>50</a:t>
            </a:fld>
            <a:endParaRPr lang="id-ID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027546-9043-4C36-8AD0-1D3EC560EDCE}" type="slidenum">
              <a:rPr lang="en-US" smtClean="0">
                <a:latin typeface="Arial" pitchFamily="34" charset="0"/>
                <a:cs typeface="Arial" pitchFamily="34" charset="0"/>
              </a:rPr>
              <a:pPr/>
              <a:t>52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/>
              <a:t>C:\&gt;Dit. Kompensasi ASN BKN\RPP Gaji &amp; Tunj\ Janry</a:t>
            </a:r>
            <a:endParaRPr lang="id-ID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E1061-5E7F-43C3-A9D3-D366E509D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>
                <a:solidFill>
                  <a:srgbClr val="000000"/>
                </a:solidFill>
              </a:rPr>
              <a:t>C:\&gt;Dit. Kompensasi ASN BKN\RPP Gaji &amp; Tunj\ Janry</a:t>
            </a:r>
            <a:endParaRPr lang="id-ID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2663B-7D55-4DAB-A05A-19AE36425C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2663B-7D55-4DAB-A05A-19AE36425C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0" y="0"/>
          <a:ext cx="9144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Image" r:id="rId3" imgW="10971429" imgH="1332863" progId="">
                  <p:embed/>
                </p:oleObj>
              </mc:Choice>
              <mc:Fallback>
                <p:oleObj name="Image" r:id="rId3" imgW="10971429" imgH="1332863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99D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4"/>
          <p:cNvSpPr>
            <a:spLocks noChangeArrowheads="1"/>
          </p:cNvSpPr>
          <p:nvPr/>
        </p:nvSpPr>
        <p:spPr bwMode="gray">
          <a:xfrm>
            <a:off x="0" y="990600"/>
            <a:ext cx="9144000" cy="793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Souvenir Lt BT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400800"/>
            <a:ext cx="5847184" cy="32067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 smtClean="0"/>
              <a:t>C:\&gt;Dit. Kompensasi ASN BKN\RPP Gaji &amp; Tunj\ Janry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A8EA8A9-DD46-4AD3-9542-836C9A5D56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0" y="0"/>
          <a:ext cx="9144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Image" r:id="rId3" imgW="10971429" imgH="1332863" progId="">
                  <p:embed/>
                </p:oleObj>
              </mc:Choice>
              <mc:Fallback>
                <p:oleObj name="Image" r:id="rId3" imgW="10971429" imgH="1332863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99D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4"/>
          <p:cNvSpPr>
            <a:spLocks noChangeArrowheads="1"/>
          </p:cNvSpPr>
          <p:nvPr/>
        </p:nvSpPr>
        <p:spPr bwMode="gray">
          <a:xfrm>
            <a:off x="0" y="990600"/>
            <a:ext cx="9144000" cy="793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Souvenir Lt BT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400800"/>
            <a:ext cx="5847184" cy="32067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 smtClean="0"/>
              <a:t>C:\&gt;Dit. Kompensasi ASN BKN\RPP Gaji &amp; Tunj\ Janry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A8EA8A9-DD46-4AD3-9542-836C9A5D56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0" y="0"/>
          <a:ext cx="9144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Image" r:id="rId3" imgW="10971429" imgH="1332863" progId="">
                  <p:embed/>
                </p:oleObj>
              </mc:Choice>
              <mc:Fallback>
                <p:oleObj name="Image" r:id="rId3" imgW="10971429" imgH="1332863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99D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4"/>
          <p:cNvSpPr>
            <a:spLocks noChangeArrowheads="1"/>
          </p:cNvSpPr>
          <p:nvPr/>
        </p:nvSpPr>
        <p:spPr bwMode="gray">
          <a:xfrm>
            <a:off x="0" y="990600"/>
            <a:ext cx="9144000" cy="793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Souvenir Lt BT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400800"/>
            <a:ext cx="5847184" cy="32067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 smtClean="0"/>
              <a:t>C:\&gt;Dit. Kompensasi ASN BKN\RPP Gaji &amp; Tunj\ Janry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A8EA8A9-DD46-4AD3-9542-836C9A5D56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0" y="0"/>
          <a:ext cx="9144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Image" r:id="rId3" imgW="10971429" imgH="1332863" progId="">
                  <p:embed/>
                </p:oleObj>
              </mc:Choice>
              <mc:Fallback>
                <p:oleObj name="Image" r:id="rId3" imgW="10971429" imgH="1332863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99D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4"/>
          <p:cNvSpPr>
            <a:spLocks noChangeArrowheads="1"/>
          </p:cNvSpPr>
          <p:nvPr/>
        </p:nvSpPr>
        <p:spPr bwMode="gray">
          <a:xfrm>
            <a:off x="0" y="990600"/>
            <a:ext cx="9144000" cy="793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Souvenir Lt BT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400800"/>
            <a:ext cx="5847184" cy="32067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 smtClean="0"/>
              <a:t>C:\&gt;Dit. Kompensasi ASN BKN\RPP Gaji &amp; Tunj\ Janry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A8EA8A9-DD46-4AD3-9542-836C9A5D56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5" y="680310"/>
            <a:ext cx="656631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8720" y="1749245"/>
            <a:ext cx="6413610" cy="4581150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8431857" y="6487244"/>
            <a:ext cx="683568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0" y="0"/>
          <a:ext cx="9144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Image" r:id="rId3" imgW="10971429" imgH="1332863" progId="">
                  <p:embed/>
                </p:oleObj>
              </mc:Choice>
              <mc:Fallback>
                <p:oleObj name="Image" r:id="rId3" imgW="10971429" imgH="1332863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99D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4"/>
          <p:cNvSpPr>
            <a:spLocks noChangeArrowheads="1"/>
          </p:cNvSpPr>
          <p:nvPr/>
        </p:nvSpPr>
        <p:spPr bwMode="gray">
          <a:xfrm>
            <a:off x="0" y="990600"/>
            <a:ext cx="9144000" cy="793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Souvenir Lt BT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400800"/>
            <a:ext cx="5847184" cy="32067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id-ID" smtClean="0"/>
              <a:t>C:\&gt;Dit. Kompensasi ASN BKN\RPP Gaji &amp; Tunj\ Janry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A8EA8A9-DD46-4AD3-9542-836C9A5D56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3.vml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3.bin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5.vml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5.bin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7.vml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7.bin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9.vml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9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4638" y="68263"/>
            <a:ext cx="871855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638" y="1169988"/>
            <a:ext cx="8718550" cy="495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74638" y="6248400"/>
            <a:ext cx="523346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400" i="1">
                <a:solidFill>
                  <a:srgbClr val="FFCC66"/>
                </a:solidFill>
                <a:latin typeface="Monotype Corsiva" pitchFamily="66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d-ID" smtClean="0"/>
              <a:t>C:\&gt;Dit. Kompensasi ASN BKN\RPP Gaji &amp; Tunj\ Janry</a:t>
            </a:r>
            <a:endParaRPr lang="id-ID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8295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70725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 eaLnBrk="0" hangingPunct="0">
              <a:defRPr/>
            </a:pPr>
            <a:fld id="{F77C1534-EB4E-40F0-AF5E-4217115A0C8E}" type="slidenum">
              <a:rPr lang="en-US">
                <a:ea typeface="MS PGothic" pitchFamily="34" charset="-128"/>
              </a:rPr>
              <a:pPr eaLnBrk="0" hangingPunct="0">
                <a:defRPr/>
              </a:pPr>
              <a:t>‹#›</a:t>
            </a:fld>
            <a:endParaRPr lang="en-US">
              <a:ea typeface="MS PGothic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+mj-lt"/>
          <a:ea typeface="MS PGothic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pitchFamily="34" charset="0"/>
          <a:ea typeface="MS PGothic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pitchFamily="34" charset="0"/>
          <a:ea typeface="MS PGothic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pitchFamily="34" charset="0"/>
          <a:ea typeface="MS PGothic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pitchFamily="34" charset="0"/>
          <a:ea typeface="MS PGothic" pitchFamily="34" charset="-128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FF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FF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FF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/>
          <p:cNvSpPr>
            <a:spLocks noChangeArrowheads="1"/>
          </p:cNvSpPr>
          <p:nvPr userDrawn="1"/>
        </p:nvSpPr>
        <p:spPr bwMode="auto">
          <a:xfrm>
            <a:off x="-12700" y="-1270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0" name="Freeform 2"/>
          <p:cNvSpPr>
            <a:spLocks/>
          </p:cNvSpPr>
          <p:nvPr userDrawn="1"/>
        </p:nvSpPr>
        <p:spPr bwMode="auto">
          <a:xfrm>
            <a:off x="0" y="0"/>
            <a:ext cx="9144000" cy="1016000"/>
          </a:xfrm>
          <a:custGeom>
            <a:avLst/>
            <a:gdLst>
              <a:gd name="connsiteX0" fmla="*/ 12 w 5772"/>
              <a:gd name="connsiteY0" fmla="*/ 654 h 867"/>
              <a:gd name="connsiteX1" fmla="*/ 1328 w 5772"/>
              <a:gd name="connsiteY1" fmla="*/ 811 h 867"/>
              <a:gd name="connsiteX2" fmla="*/ 4060 w 5772"/>
              <a:gd name="connsiteY2" fmla="*/ 318 h 867"/>
              <a:gd name="connsiteX3" fmla="*/ 5772 w 5772"/>
              <a:gd name="connsiteY3" fmla="*/ 540 h 867"/>
              <a:gd name="connsiteX4" fmla="*/ 5766 w 5772"/>
              <a:gd name="connsiteY4" fmla="*/ 6 h 867"/>
              <a:gd name="connsiteX5" fmla="*/ 6 w 5772"/>
              <a:gd name="connsiteY5" fmla="*/ 6 h 867"/>
              <a:gd name="connsiteX6" fmla="*/ 12 w 5772"/>
              <a:gd name="connsiteY6" fmla="*/ 654 h 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72" h="867">
                <a:moveTo>
                  <a:pt x="12" y="654"/>
                </a:moveTo>
                <a:cubicBezTo>
                  <a:pt x="276" y="798"/>
                  <a:pt x="653" y="867"/>
                  <a:pt x="1328" y="811"/>
                </a:cubicBezTo>
                <a:cubicBezTo>
                  <a:pt x="2003" y="755"/>
                  <a:pt x="3319" y="363"/>
                  <a:pt x="4060" y="318"/>
                </a:cubicBezTo>
                <a:cubicBezTo>
                  <a:pt x="4801" y="273"/>
                  <a:pt x="5488" y="592"/>
                  <a:pt x="5772" y="540"/>
                </a:cubicBezTo>
                <a:cubicBezTo>
                  <a:pt x="5766" y="534"/>
                  <a:pt x="5766" y="0"/>
                  <a:pt x="5766" y="6"/>
                </a:cubicBezTo>
                <a:cubicBezTo>
                  <a:pt x="5766" y="0"/>
                  <a:pt x="6" y="6"/>
                  <a:pt x="6" y="6"/>
                </a:cubicBezTo>
                <a:cubicBezTo>
                  <a:pt x="6" y="6"/>
                  <a:pt x="0" y="648"/>
                  <a:pt x="12" y="654"/>
                </a:cubicBezTo>
                <a:close/>
              </a:path>
            </a:pathLst>
          </a:custGeom>
          <a:solidFill>
            <a:srgbClr val="FF99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-소망L"/>
              <a:ea typeface="-소망L"/>
              <a:cs typeface="-소망L"/>
            </a:endParaRPr>
          </a:p>
        </p:txBody>
      </p:sp>
      <p:sp>
        <p:nvSpPr>
          <p:cNvPr id="1026" name="Freeform 2"/>
          <p:cNvSpPr>
            <a:spLocks/>
          </p:cNvSpPr>
          <p:nvPr userDrawn="1"/>
        </p:nvSpPr>
        <p:spPr bwMode="auto">
          <a:xfrm>
            <a:off x="0" y="0"/>
            <a:ext cx="8991600" cy="847725"/>
          </a:xfrm>
          <a:custGeom>
            <a:avLst/>
            <a:gdLst/>
            <a:ahLst/>
            <a:cxnLst>
              <a:cxn ang="0">
                <a:pos x="12" y="654"/>
              </a:cxn>
              <a:cxn ang="0">
                <a:pos x="1468" y="798"/>
              </a:cxn>
              <a:cxn ang="0">
                <a:pos x="4060" y="318"/>
              </a:cxn>
              <a:cxn ang="0">
                <a:pos x="5772" y="540"/>
              </a:cxn>
              <a:cxn ang="0">
                <a:pos x="5766" y="6"/>
              </a:cxn>
              <a:cxn ang="0">
                <a:pos x="6" y="6"/>
              </a:cxn>
              <a:cxn ang="0">
                <a:pos x="12" y="654"/>
              </a:cxn>
            </a:cxnLst>
            <a:rect l="0" t="0" r="r" b="b"/>
            <a:pathLst>
              <a:path w="5772" h="854">
                <a:moveTo>
                  <a:pt x="12" y="654"/>
                </a:moveTo>
                <a:cubicBezTo>
                  <a:pt x="276" y="798"/>
                  <a:pt x="793" y="854"/>
                  <a:pt x="1468" y="798"/>
                </a:cubicBezTo>
                <a:cubicBezTo>
                  <a:pt x="2143" y="742"/>
                  <a:pt x="3343" y="361"/>
                  <a:pt x="4060" y="318"/>
                </a:cubicBezTo>
                <a:cubicBezTo>
                  <a:pt x="4777" y="275"/>
                  <a:pt x="5488" y="592"/>
                  <a:pt x="5772" y="540"/>
                </a:cubicBezTo>
                <a:cubicBezTo>
                  <a:pt x="5766" y="534"/>
                  <a:pt x="5766" y="0"/>
                  <a:pt x="5766" y="6"/>
                </a:cubicBezTo>
                <a:cubicBezTo>
                  <a:pt x="5766" y="0"/>
                  <a:pt x="6" y="6"/>
                  <a:pt x="6" y="6"/>
                </a:cubicBezTo>
                <a:cubicBezTo>
                  <a:pt x="6" y="6"/>
                  <a:pt x="0" y="648"/>
                  <a:pt x="12" y="654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-소망L"/>
              <a:ea typeface="-소망L"/>
              <a:cs typeface="-소망L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453846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id-ID" smtClean="0">
                <a:solidFill>
                  <a:srgbClr val="000000"/>
                </a:solidFill>
              </a:rPr>
              <a:t>C:\&gt;Dit. Kompensasi ASN BKN\RPP Gaji &amp; Tunj\ Janry</a:t>
            </a:r>
            <a:endParaRPr lang="id-ID">
              <a:solidFill>
                <a:srgbClr val="000000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Verdana" pitchFamily="34" charset="0"/>
              </a:defRPr>
            </a:lvl1pPr>
          </a:lstStyle>
          <a:p>
            <a:pPr algn="ctr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fld id="{F839D789-201A-40E4-8266-24150D7A52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2" name="Picture 3" descr="C:\pptwork\801\편집배경용\인터넷(일러)2_본문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C:\pptwork\801\편집배경용\인터넷(일러)2_본문2.png"/>
          <p:cNvPicPr>
            <a:picLocks noChangeAspect="1" noChangeArrowheads="1"/>
          </p:cNvPicPr>
          <p:nvPr userDrawn="1"/>
        </p:nvPicPr>
        <p:blipFill>
          <a:blip r:embed="rId4" cstate="print">
            <a:lum bright="-10000" contrast="-10000"/>
          </a:blip>
          <a:srcRect/>
          <a:stretch>
            <a:fillRect/>
          </a:stretch>
        </p:blipFill>
        <p:spPr bwMode="auto">
          <a:xfrm>
            <a:off x="8242300" y="0"/>
            <a:ext cx="9017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WOORLD.GI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92145" y="117390"/>
            <a:ext cx="683568" cy="6835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/>
          <p:cNvSpPr>
            <a:spLocks noChangeArrowheads="1"/>
          </p:cNvSpPr>
          <p:nvPr userDrawn="1"/>
        </p:nvSpPr>
        <p:spPr bwMode="auto">
          <a:xfrm>
            <a:off x="-12700" y="-1270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0" name="Freeform 2"/>
          <p:cNvSpPr>
            <a:spLocks/>
          </p:cNvSpPr>
          <p:nvPr userDrawn="1"/>
        </p:nvSpPr>
        <p:spPr bwMode="auto">
          <a:xfrm>
            <a:off x="0" y="0"/>
            <a:ext cx="9144000" cy="1016000"/>
          </a:xfrm>
          <a:custGeom>
            <a:avLst/>
            <a:gdLst>
              <a:gd name="connsiteX0" fmla="*/ 12 w 5772"/>
              <a:gd name="connsiteY0" fmla="*/ 654 h 867"/>
              <a:gd name="connsiteX1" fmla="*/ 1328 w 5772"/>
              <a:gd name="connsiteY1" fmla="*/ 811 h 867"/>
              <a:gd name="connsiteX2" fmla="*/ 4060 w 5772"/>
              <a:gd name="connsiteY2" fmla="*/ 318 h 867"/>
              <a:gd name="connsiteX3" fmla="*/ 5772 w 5772"/>
              <a:gd name="connsiteY3" fmla="*/ 540 h 867"/>
              <a:gd name="connsiteX4" fmla="*/ 5766 w 5772"/>
              <a:gd name="connsiteY4" fmla="*/ 6 h 867"/>
              <a:gd name="connsiteX5" fmla="*/ 6 w 5772"/>
              <a:gd name="connsiteY5" fmla="*/ 6 h 867"/>
              <a:gd name="connsiteX6" fmla="*/ 12 w 5772"/>
              <a:gd name="connsiteY6" fmla="*/ 654 h 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72" h="867">
                <a:moveTo>
                  <a:pt x="12" y="654"/>
                </a:moveTo>
                <a:cubicBezTo>
                  <a:pt x="276" y="798"/>
                  <a:pt x="653" y="867"/>
                  <a:pt x="1328" y="811"/>
                </a:cubicBezTo>
                <a:cubicBezTo>
                  <a:pt x="2003" y="755"/>
                  <a:pt x="3319" y="363"/>
                  <a:pt x="4060" y="318"/>
                </a:cubicBezTo>
                <a:cubicBezTo>
                  <a:pt x="4801" y="273"/>
                  <a:pt x="5488" y="592"/>
                  <a:pt x="5772" y="540"/>
                </a:cubicBezTo>
                <a:cubicBezTo>
                  <a:pt x="5766" y="534"/>
                  <a:pt x="5766" y="0"/>
                  <a:pt x="5766" y="6"/>
                </a:cubicBezTo>
                <a:cubicBezTo>
                  <a:pt x="5766" y="0"/>
                  <a:pt x="6" y="6"/>
                  <a:pt x="6" y="6"/>
                </a:cubicBezTo>
                <a:cubicBezTo>
                  <a:pt x="6" y="6"/>
                  <a:pt x="0" y="648"/>
                  <a:pt x="12" y="654"/>
                </a:cubicBezTo>
                <a:close/>
              </a:path>
            </a:pathLst>
          </a:custGeom>
          <a:solidFill>
            <a:srgbClr val="FF99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-소망L"/>
              <a:ea typeface="-소망L"/>
              <a:cs typeface="-소망L"/>
            </a:endParaRPr>
          </a:p>
        </p:txBody>
      </p:sp>
      <p:sp>
        <p:nvSpPr>
          <p:cNvPr id="1026" name="Freeform 2"/>
          <p:cNvSpPr>
            <a:spLocks/>
          </p:cNvSpPr>
          <p:nvPr userDrawn="1"/>
        </p:nvSpPr>
        <p:spPr bwMode="auto">
          <a:xfrm>
            <a:off x="0" y="0"/>
            <a:ext cx="8991600" cy="847725"/>
          </a:xfrm>
          <a:custGeom>
            <a:avLst/>
            <a:gdLst/>
            <a:ahLst/>
            <a:cxnLst>
              <a:cxn ang="0">
                <a:pos x="12" y="654"/>
              </a:cxn>
              <a:cxn ang="0">
                <a:pos x="1468" y="798"/>
              </a:cxn>
              <a:cxn ang="0">
                <a:pos x="4060" y="318"/>
              </a:cxn>
              <a:cxn ang="0">
                <a:pos x="5772" y="540"/>
              </a:cxn>
              <a:cxn ang="0">
                <a:pos x="5766" y="6"/>
              </a:cxn>
              <a:cxn ang="0">
                <a:pos x="6" y="6"/>
              </a:cxn>
              <a:cxn ang="0">
                <a:pos x="12" y="654"/>
              </a:cxn>
            </a:cxnLst>
            <a:rect l="0" t="0" r="r" b="b"/>
            <a:pathLst>
              <a:path w="5772" h="854">
                <a:moveTo>
                  <a:pt x="12" y="654"/>
                </a:moveTo>
                <a:cubicBezTo>
                  <a:pt x="276" y="798"/>
                  <a:pt x="793" y="854"/>
                  <a:pt x="1468" y="798"/>
                </a:cubicBezTo>
                <a:cubicBezTo>
                  <a:pt x="2143" y="742"/>
                  <a:pt x="3343" y="361"/>
                  <a:pt x="4060" y="318"/>
                </a:cubicBezTo>
                <a:cubicBezTo>
                  <a:pt x="4777" y="275"/>
                  <a:pt x="5488" y="592"/>
                  <a:pt x="5772" y="540"/>
                </a:cubicBezTo>
                <a:cubicBezTo>
                  <a:pt x="5766" y="534"/>
                  <a:pt x="5766" y="0"/>
                  <a:pt x="5766" y="6"/>
                </a:cubicBezTo>
                <a:cubicBezTo>
                  <a:pt x="5766" y="0"/>
                  <a:pt x="6" y="6"/>
                  <a:pt x="6" y="6"/>
                </a:cubicBezTo>
                <a:cubicBezTo>
                  <a:pt x="6" y="6"/>
                  <a:pt x="0" y="648"/>
                  <a:pt x="12" y="654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-소망L"/>
              <a:ea typeface="-소망L"/>
              <a:cs typeface="-소망L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Verdana" pitchFamily="34" charset="0"/>
              </a:defRPr>
            </a:lvl1pPr>
          </a:lstStyle>
          <a:p>
            <a:pPr algn="ctr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fld id="{F839D789-201A-40E4-8266-24150D7A52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2" name="Picture 3" descr="C:\pptwork\801\편집배경용\인터넷(일러)2_본문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C:\pptwork\801\편집배경용\인터넷(일러)2_본문2.png"/>
          <p:cNvPicPr>
            <a:picLocks noChangeAspect="1" noChangeArrowheads="1"/>
          </p:cNvPicPr>
          <p:nvPr userDrawn="1"/>
        </p:nvPicPr>
        <p:blipFill>
          <a:blip r:embed="rId4" cstate="print">
            <a:lum bright="-10000" contrast="-10000"/>
          </a:blip>
          <a:srcRect/>
          <a:stretch>
            <a:fillRect/>
          </a:stretch>
        </p:blipFill>
        <p:spPr bwMode="auto">
          <a:xfrm>
            <a:off x="8242300" y="0"/>
            <a:ext cx="9017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WOORLD.GI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92145" y="117390"/>
            <a:ext cx="683568" cy="6835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 userDrawn="1"/>
        </p:nvGrpSpPr>
        <p:grpSpPr bwMode="auto">
          <a:xfrm>
            <a:off x="0" y="0"/>
            <a:ext cx="9144000" cy="142875"/>
            <a:chOff x="0" y="0"/>
            <a:chExt cx="5760" cy="178"/>
          </a:xfrm>
        </p:grpSpPr>
        <p:sp>
          <p:nvSpPr>
            <p:cNvPr id="49161" name="Rectangle 9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178"/>
            </a:xfrm>
            <a:prstGeom prst="rect">
              <a:avLst/>
            </a:prstGeom>
            <a:solidFill>
              <a:srgbClr val="A5002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19463" name="AutoShape 10"/>
            <p:cNvCxnSpPr>
              <a:cxnSpLocks noChangeShapeType="1"/>
            </p:cNvCxnSpPr>
            <p:nvPr userDrawn="1"/>
          </p:nvCxnSpPr>
          <p:spPr bwMode="auto">
            <a:xfrm>
              <a:off x="0" y="165"/>
              <a:ext cx="5760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3" name="Group 11"/>
          <p:cNvGrpSpPr>
            <a:grpSpLocks/>
          </p:cNvGrpSpPr>
          <p:nvPr userDrawn="1"/>
        </p:nvGrpSpPr>
        <p:grpSpPr bwMode="auto">
          <a:xfrm flipV="1">
            <a:off x="0" y="6689725"/>
            <a:ext cx="9144000" cy="168275"/>
            <a:chOff x="0" y="0"/>
            <a:chExt cx="5760" cy="178"/>
          </a:xfrm>
        </p:grpSpPr>
        <p:sp>
          <p:nvSpPr>
            <p:cNvPr id="49164" name="Rectangle 12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178"/>
            </a:xfrm>
            <a:prstGeom prst="rect">
              <a:avLst/>
            </a:prstGeom>
            <a:solidFill>
              <a:srgbClr val="A5002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19461" name="AutoShape 13"/>
            <p:cNvCxnSpPr>
              <a:cxnSpLocks noChangeShapeType="1"/>
            </p:cNvCxnSpPr>
            <p:nvPr userDrawn="1"/>
          </p:nvCxnSpPr>
          <p:spPr bwMode="auto">
            <a:xfrm>
              <a:off x="0" y="165"/>
              <a:ext cx="5760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 spd="med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0" y="0"/>
          <a:ext cx="9144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Image" r:id="rId4" imgW="10971429" imgH="1332863" progId="">
                  <p:embed/>
                </p:oleObj>
              </mc:Choice>
              <mc:Fallback>
                <p:oleObj name="Image" r:id="rId4" imgW="10971429" imgH="1332863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99D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51991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r>
              <a:rPr lang="id-ID" smtClean="0"/>
              <a:t>C:\&gt;Dit. Kompensasi ASN BKN\RPP Gaji &amp; Tunj\ Janry</a:t>
            </a:r>
          </a:p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fld id="{C0A7A6AF-8F17-4773-8645-D1E48EF73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990600"/>
            <a:ext cx="9144000" cy="793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Souvenir Lt BT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0" y="0"/>
          <a:ext cx="9144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Image" r:id="rId4" imgW="10971429" imgH="1332863" progId="">
                  <p:embed/>
                </p:oleObj>
              </mc:Choice>
              <mc:Fallback>
                <p:oleObj name="Image" r:id="rId4" imgW="10971429" imgH="1332863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99D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51991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r>
              <a:rPr lang="id-ID" smtClean="0"/>
              <a:t>C:\&gt;Dit. Kompensasi ASN BKN\RPP Gaji &amp; Tunj\ Janry</a:t>
            </a:r>
          </a:p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fld id="{C0A7A6AF-8F17-4773-8645-D1E48EF73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990600"/>
            <a:ext cx="9144000" cy="793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Souvenir Lt BT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0" y="0"/>
          <a:ext cx="9144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Image" r:id="rId4" imgW="10971429" imgH="1332863" progId="">
                  <p:embed/>
                </p:oleObj>
              </mc:Choice>
              <mc:Fallback>
                <p:oleObj name="Image" r:id="rId4" imgW="10971429" imgH="1332863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99D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51991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r>
              <a:rPr lang="id-ID" smtClean="0"/>
              <a:t>C:\&gt;Dit. Kompensasi ASN BKN\RPP Gaji &amp; Tunj\ Janry</a:t>
            </a:r>
          </a:p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fld id="{C0A7A6AF-8F17-4773-8645-D1E48EF73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990600"/>
            <a:ext cx="9144000" cy="793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Souvenir Lt BT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0" y="0"/>
          <a:ext cx="9144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Image" r:id="rId4" imgW="10971429" imgH="1332863" progId="">
                  <p:embed/>
                </p:oleObj>
              </mc:Choice>
              <mc:Fallback>
                <p:oleObj name="Image" r:id="rId4" imgW="10971429" imgH="1332863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99D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51991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r>
              <a:rPr lang="id-ID" smtClean="0"/>
              <a:t>C:\&gt;Dit. Kompensasi ASN BKN\RPP Gaji &amp; Tunj\ Janry</a:t>
            </a:r>
          </a:p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fld id="{C0A7A6AF-8F17-4773-8645-D1E48EF73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990600"/>
            <a:ext cx="9144000" cy="793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Souvenir Lt BT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2/17/2016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0" y="0"/>
          <a:ext cx="9144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Image" r:id="rId4" imgW="10971429" imgH="1332863" progId="">
                  <p:embed/>
                </p:oleObj>
              </mc:Choice>
              <mc:Fallback>
                <p:oleObj name="Image" r:id="rId4" imgW="10971429" imgH="1332863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99D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305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51991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r>
              <a:rPr lang="id-ID" smtClean="0"/>
              <a:t>C:\&gt;Dit. Kompensasi ASN BKN\RPP Gaji &amp; Tunj\ Janry</a:t>
            </a:r>
          </a:p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Souvenir Lt BT" pitchFamily="18" charset="0"/>
                <a:cs typeface="+mn-cs"/>
              </a:defRPr>
            </a:lvl1pPr>
          </a:lstStyle>
          <a:p>
            <a:pPr>
              <a:defRPr/>
            </a:pPr>
            <a:fld id="{C0A7A6AF-8F17-4773-8645-D1E48EF73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0" y="990600"/>
            <a:ext cx="9144000" cy="793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Souvenir Lt BT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0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eg"/><Relationship Id="rId5" Type="http://schemas.openxmlformats.org/officeDocument/2006/relationships/image" Target="../media/image15.jpeg"/><Relationship Id="rId4" Type="http://schemas.openxmlformats.org/officeDocument/2006/relationships/image" Target="../media/image37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KORPRI.jpe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50192" y="76200"/>
            <a:ext cx="3276600" cy="26324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0" y="4953000"/>
            <a:ext cx="9157648" cy="1752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0" hangingPunct="0"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0" y="2819400"/>
            <a:ext cx="9144000" cy="21336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0" hangingPunct="0"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44" name="Text Box 9"/>
          <p:cNvSpPr txBox="1">
            <a:spLocks noChangeArrowheads="1"/>
          </p:cNvSpPr>
          <p:nvPr/>
        </p:nvSpPr>
        <p:spPr bwMode="auto">
          <a:xfrm>
            <a:off x="3417113" y="6290846"/>
            <a:ext cx="226978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id-ID" sz="1600" b="1" dirty="0" smtClean="0">
                <a:solidFill>
                  <a:srgbClr val="262699"/>
                </a:solidFill>
                <a:latin typeface="Rockwell" pitchFamily="18" charset="0"/>
                <a:ea typeface="MS PGothic" pitchFamily="34" charset="-128"/>
              </a:rPr>
              <a:t>Malang, </a:t>
            </a:r>
            <a:r>
              <a:rPr lang="en-US" sz="1600" b="1" dirty="0" smtClean="0">
                <a:solidFill>
                  <a:srgbClr val="262699"/>
                </a:solidFill>
                <a:latin typeface="Rockwell" pitchFamily="18" charset="0"/>
                <a:ea typeface="MS PGothic" pitchFamily="34" charset="-128"/>
              </a:rPr>
              <a:t>17 F</a:t>
            </a:r>
            <a:r>
              <a:rPr lang="id-ID" sz="1600" b="1" dirty="0" smtClean="0">
                <a:solidFill>
                  <a:srgbClr val="262699"/>
                </a:solidFill>
                <a:latin typeface="Rockwell" pitchFamily="18" charset="0"/>
                <a:ea typeface="MS PGothic" pitchFamily="34" charset="-128"/>
              </a:rPr>
              <a:t>eb. </a:t>
            </a:r>
            <a:r>
              <a:rPr lang="en-US" sz="1600" b="1" dirty="0" smtClean="0">
                <a:solidFill>
                  <a:srgbClr val="262699"/>
                </a:solidFill>
                <a:latin typeface="Rockwell" pitchFamily="18" charset="0"/>
                <a:ea typeface="MS PGothic" pitchFamily="34" charset="-128"/>
              </a:rPr>
              <a:t>201</a:t>
            </a:r>
            <a:r>
              <a:rPr lang="id-ID" sz="1600" b="1" dirty="0" smtClean="0">
                <a:solidFill>
                  <a:srgbClr val="262699"/>
                </a:solidFill>
                <a:latin typeface="Rockwell" pitchFamily="18" charset="0"/>
                <a:ea typeface="MS PGothic" pitchFamily="34" charset="-128"/>
              </a:rPr>
              <a:t>6</a:t>
            </a:r>
            <a:endParaRPr lang="en-US" sz="1600" b="1" dirty="0">
              <a:solidFill>
                <a:srgbClr val="262699"/>
              </a:solidFill>
              <a:latin typeface="Rockwell" pitchFamily="18" charset="0"/>
              <a:ea typeface="MS PGothic" pitchFamily="34" charset="-128"/>
            </a:endParaRPr>
          </a:p>
        </p:txBody>
      </p:sp>
      <p:sp>
        <p:nvSpPr>
          <p:cNvPr id="10250" name="Rectangle 58"/>
          <p:cNvSpPr>
            <a:spLocks noChangeArrowheads="1"/>
          </p:cNvSpPr>
          <p:nvPr/>
        </p:nvSpPr>
        <p:spPr bwMode="auto">
          <a:xfrm>
            <a:off x="0" y="6696075"/>
            <a:ext cx="9150350" cy="1905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id-ID" sz="24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38081" y="202495"/>
            <a:ext cx="8668254" cy="252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id-ID" sz="3200" b="1" kern="0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ＭＳ Ｐゴシック" charset="0"/>
                <a:cs typeface="ＭＳ Ｐゴシック" charset="0"/>
              </a:rPr>
              <a:t>PENATAAN PEGAWAI NEGERI SIPIL</a:t>
            </a:r>
          </a:p>
          <a:p>
            <a:pPr algn="ctr" eaLnBrk="0" hangingPunct="0">
              <a:lnSpc>
                <a:spcPct val="120000"/>
              </a:lnSpc>
              <a:defRPr/>
            </a:pPr>
            <a:r>
              <a:rPr lang="id-ID" sz="3200" b="1" kern="0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ＭＳ Ｐゴシック" charset="0"/>
                <a:cs typeface="ＭＳ Ｐゴシック" charset="0"/>
              </a:rPr>
              <a:t>DALAM PERSPEKTIF UNDANG-UNDANG</a:t>
            </a:r>
          </a:p>
          <a:p>
            <a:pPr algn="ctr" eaLnBrk="0" hangingPunct="0">
              <a:lnSpc>
                <a:spcPct val="120000"/>
              </a:lnSpc>
              <a:defRPr/>
            </a:pPr>
            <a:r>
              <a:rPr lang="id-ID" sz="3200" b="1" kern="0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ＭＳ Ｐゴシック" charset="0"/>
                <a:cs typeface="ＭＳ Ｐゴシック" charset="0"/>
              </a:rPr>
              <a:t>NOMOR 5 TAHUN 2014 TENTANG APARATUR SIPIL NEGARA</a:t>
            </a:r>
            <a:endParaRPr lang="en-US" sz="3200" b="1" kern="0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1" name="Picture 10" descr="PN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98944" y="2904259"/>
            <a:ext cx="2217760" cy="1963882"/>
          </a:xfrm>
          <a:prstGeom prst="rect">
            <a:avLst/>
          </a:prstGeom>
        </p:spPr>
      </p:pic>
      <p:pic>
        <p:nvPicPr>
          <p:cNvPr id="18" name="Picture 17" descr="PNS Kerj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56" y="2921036"/>
            <a:ext cx="2196152" cy="1930328"/>
          </a:xfrm>
          <a:prstGeom prst="rect">
            <a:avLst/>
          </a:prstGeom>
        </p:spPr>
      </p:pic>
      <p:pic>
        <p:nvPicPr>
          <p:cNvPr id="20" name="Picture 19" descr="PNS Baris 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45056" y="2908111"/>
            <a:ext cx="2301921" cy="1956179"/>
          </a:xfrm>
          <a:prstGeom prst="rect">
            <a:avLst/>
          </a:prstGeom>
        </p:spPr>
      </p:pic>
      <p:pic>
        <p:nvPicPr>
          <p:cNvPr id="21" name="Picture 20" descr="PNS Kerja 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0" y="2895600"/>
            <a:ext cx="2286000" cy="1981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60215" y="5166717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600" b="1" smtClean="0">
                <a:solidFill>
                  <a:schemeClr val="accent6">
                    <a:lumMod val="50000"/>
                  </a:schemeClr>
                </a:solidFill>
              </a:rPr>
              <a:t>Oleh: Dr. Janry Haposan UPS, SSi., MSi.</a:t>
            </a:r>
          </a:p>
          <a:p>
            <a:pPr algn="ctr"/>
            <a:r>
              <a:rPr lang="id-ID" sz="1600" b="1" smtClean="0">
                <a:solidFill>
                  <a:srgbClr val="663300"/>
                </a:solidFill>
              </a:rPr>
              <a:t>Direktorat </a:t>
            </a:r>
            <a:r>
              <a:rPr lang="id-ID" sz="1600" b="1" dirty="0" smtClean="0">
                <a:solidFill>
                  <a:srgbClr val="663300"/>
                </a:solidFill>
              </a:rPr>
              <a:t>Kompensasi ASN</a:t>
            </a:r>
          </a:p>
          <a:p>
            <a:pPr algn="ctr"/>
            <a:r>
              <a:rPr lang="id-ID" sz="1600" b="1" dirty="0" smtClean="0">
                <a:solidFill>
                  <a:srgbClr val="663300"/>
                </a:solidFill>
              </a:rPr>
              <a:t>Deputi Bidang Pembinaan Manajemen Kepegawaian</a:t>
            </a:r>
            <a:endParaRPr lang="id-ID" sz="1600" b="1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857250"/>
            <a:ext cx="5638800" cy="8858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d-ID" sz="3000" b="1" dirty="0" smtClean="0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Materi Presentasi</a:t>
            </a:r>
            <a:endParaRPr lang="en-US" sz="3000" b="1" dirty="0" smtClean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123" name="Arc 9"/>
          <p:cNvSpPr>
            <a:spLocks/>
          </p:cNvSpPr>
          <p:nvPr/>
        </p:nvSpPr>
        <p:spPr bwMode="auto">
          <a:xfrm>
            <a:off x="1728788" y="2324100"/>
            <a:ext cx="1773237" cy="3546475"/>
          </a:xfrm>
          <a:custGeom>
            <a:avLst/>
            <a:gdLst>
              <a:gd name="T0" fmla="*/ 0 w 23401"/>
              <a:gd name="T1" fmla="*/ 2147483647 h 41906"/>
              <a:gd name="T2" fmla="*/ 2147483647 w 23401"/>
              <a:gd name="T3" fmla="*/ 2147483647 h 41906"/>
              <a:gd name="T4" fmla="*/ 2147483647 w 23401"/>
              <a:gd name="T5" fmla="*/ 2147483647 h 41906"/>
              <a:gd name="T6" fmla="*/ 0 60000 65536"/>
              <a:gd name="T7" fmla="*/ 0 60000 65536"/>
              <a:gd name="T8" fmla="*/ 0 60000 65536"/>
              <a:gd name="T9" fmla="*/ 0 w 23401"/>
              <a:gd name="T10" fmla="*/ 0 h 41906"/>
              <a:gd name="T11" fmla="*/ 23401 w 23401"/>
              <a:gd name="T12" fmla="*/ 41906 h 419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401" h="41906" fill="none" extrusionOk="0">
                <a:moveTo>
                  <a:pt x="0" y="75"/>
                </a:moveTo>
                <a:cubicBezTo>
                  <a:pt x="599" y="25"/>
                  <a:pt x="1199" y="-1"/>
                  <a:pt x="1801" y="0"/>
                </a:cubicBezTo>
                <a:cubicBezTo>
                  <a:pt x="13730" y="0"/>
                  <a:pt x="23401" y="9670"/>
                  <a:pt x="23401" y="21600"/>
                </a:cubicBezTo>
                <a:cubicBezTo>
                  <a:pt x="23401" y="30689"/>
                  <a:pt x="17710" y="38807"/>
                  <a:pt x="9164" y="41905"/>
                </a:cubicBezTo>
              </a:path>
              <a:path w="23401" h="41906" stroke="0" extrusionOk="0">
                <a:moveTo>
                  <a:pt x="0" y="75"/>
                </a:moveTo>
                <a:cubicBezTo>
                  <a:pt x="599" y="25"/>
                  <a:pt x="1199" y="-1"/>
                  <a:pt x="1801" y="0"/>
                </a:cubicBezTo>
                <a:cubicBezTo>
                  <a:pt x="13730" y="0"/>
                  <a:pt x="23401" y="9670"/>
                  <a:pt x="23401" y="21600"/>
                </a:cubicBezTo>
                <a:cubicBezTo>
                  <a:pt x="23401" y="30689"/>
                  <a:pt x="17710" y="38807"/>
                  <a:pt x="9164" y="41905"/>
                </a:cubicBezTo>
                <a:lnTo>
                  <a:pt x="1801" y="21600"/>
                </a:lnTo>
                <a:close/>
              </a:path>
            </a:pathLst>
          </a:custGeom>
          <a:noFill/>
          <a:ln w="28575">
            <a:solidFill>
              <a:srgbClr val="00006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d-ID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1930" name="Oval 10">
            <a:hlinkClick r:id="rId2" action="ppaction://hlinksldjump"/>
          </p:cNvPr>
          <p:cNvSpPr>
            <a:spLocks noChangeAspect="1" noChangeArrowheads="1"/>
          </p:cNvSpPr>
          <p:nvPr/>
        </p:nvSpPr>
        <p:spPr bwMode="auto">
          <a:xfrm>
            <a:off x="2713043" y="2590794"/>
            <a:ext cx="450850" cy="457200"/>
          </a:xfrm>
          <a:prstGeom prst="ellipse">
            <a:avLst/>
          </a:prstGeom>
          <a:solidFill>
            <a:srgbClr val="660033"/>
          </a:solidFill>
          <a:ln w="12700">
            <a:solidFill>
              <a:srgbClr val="B2B2B2"/>
            </a:solidFill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2000" b="1">
                <a:solidFill>
                  <a:srgbClr val="FFFFFF"/>
                </a:solidFill>
                <a:latin typeface="Tahoma" pitchFamily="34" charset="0"/>
                <a:ea typeface="Osaka" charset="-128"/>
                <a:cs typeface="Tahoma" pitchFamily="34" charset="0"/>
              </a:rPr>
              <a:t>2</a:t>
            </a:r>
          </a:p>
        </p:txBody>
      </p:sp>
      <p:sp>
        <p:nvSpPr>
          <p:cNvPr id="81931" name="Oval 11">
            <a:hlinkClick r:id="rId3" action="ppaction://hlinksldjump"/>
          </p:cNvPr>
          <p:cNvSpPr>
            <a:spLocks noChangeAspect="1" noChangeArrowheads="1"/>
          </p:cNvSpPr>
          <p:nvPr/>
        </p:nvSpPr>
        <p:spPr bwMode="auto">
          <a:xfrm>
            <a:off x="2324100" y="5616575"/>
            <a:ext cx="452438" cy="457200"/>
          </a:xfrm>
          <a:prstGeom prst="ellipse">
            <a:avLst/>
          </a:prstGeom>
          <a:solidFill>
            <a:srgbClr val="00B050"/>
          </a:solidFill>
          <a:ln w="12700">
            <a:solidFill>
              <a:srgbClr val="B2B2B2"/>
            </a:solidFill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2000" b="1">
                <a:solidFill>
                  <a:srgbClr val="FFFFFF"/>
                </a:solidFill>
                <a:latin typeface="Tahoma" pitchFamily="34" charset="0"/>
                <a:ea typeface="Osaka" charset="-128"/>
                <a:cs typeface="Tahoma" pitchFamily="34" charset="0"/>
              </a:rPr>
              <a:t>6</a:t>
            </a:r>
          </a:p>
        </p:txBody>
      </p:sp>
      <p:sp>
        <p:nvSpPr>
          <p:cNvPr id="81933" name="Oval 13">
            <a:hlinkClick r:id="rId2" action="ppaction://hlinksldjump"/>
          </p:cNvPr>
          <p:cNvSpPr>
            <a:spLocks noChangeAspect="1" noChangeArrowheads="1"/>
          </p:cNvSpPr>
          <p:nvPr/>
        </p:nvSpPr>
        <p:spPr bwMode="auto">
          <a:xfrm>
            <a:off x="3100388" y="3340100"/>
            <a:ext cx="452437" cy="457200"/>
          </a:xfrm>
          <a:prstGeom prst="ellipse">
            <a:avLst/>
          </a:prstGeom>
          <a:solidFill>
            <a:srgbClr val="000099"/>
          </a:solidFill>
          <a:ln w="12700">
            <a:solidFill>
              <a:srgbClr val="B2B2B2"/>
            </a:solidFill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2000" b="1">
                <a:solidFill>
                  <a:srgbClr val="FFFFFF"/>
                </a:solidFill>
                <a:latin typeface="Tahoma" pitchFamily="34" charset="0"/>
                <a:ea typeface="Osaka" charset="-128"/>
                <a:cs typeface="Tahoma" pitchFamily="34" charset="0"/>
              </a:rPr>
              <a:t>3</a:t>
            </a:r>
          </a:p>
        </p:txBody>
      </p:sp>
      <p:sp>
        <p:nvSpPr>
          <p:cNvPr id="81934" name="Rectangle 14"/>
          <p:cNvSpPr>
            <a:spLocks noChangeArrowheads="1"/>
          </p:cNvSpPr>
          <p:nvPr/>
        </p:nvSpPr>
        <p:spPr bwMode="auto">
          <a:xfrm>
            <a:off x="2212974" y="2028825"/>
            <a:ext cx="5959426" cy="4034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4782" tIns="47392" rIns="94782" bIns="47392">
            <a:spAutoFit/>
          </a:bodyPr>
          <a:lstStyle/>
          <a:p>
            <a:pPr>
              <a:spcBef>
                <a:spcPct val="25000"/>
              </a:spcBef>
              <a:spcAft>
                <a:spcPct val="25000"/>
              </a:spcAft>
              <a:buClr>
                <a:srgbClr val="2A668E"/>
              </a:buClr>
              <a:buSzPct val="75000"/>
              <a:buFont typeface="Webdings" pitchFamily="18" charset="2"/>
              <a:buNone/>
              <a:defRPr/>
            </a:pPr>
            <a:r>
              <a:rPr 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-소망L"/>
                <a:cs typeface="Tahoma" pitchFamily="34" charset="0"/>
              </a:rPr>
              <a:t>Pendahuluan</a:t>
            </a:r>
            <a:endParaRPr lang="en-US" sz="20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-소망L"/>
              <a:cs typeface="Tahoma" pitchFamily="34" charset="0"/>
            </a:endParaRPr>
          </a:p>
        </p:txBody>
      </p:sp>
      <p:sp>
        <p:nvSpPr>
          <p:cNvPr id="81935" name="Rectangle 15"/>
          <p:cNvSpPr>
            <a:spLocks noChangeArrowheads="1"/>
          </p:cNvSpPr>
          <p:nvPr/>
        </p:nvSpPr>
        <p:spPr bwMode="auto">
          <a:xfrm>
            <a:off x="3227393" y="2627307"/>
            <a:ext cx="2802707" cy="3880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4782" tIns="47392" rIns="94782" bIns="47392">
            <a:spAutoFit/>
          </a:bodyPr>
          <a:lstStyle/>
          <a:p>
            <a:pPr eaLnBrk="0" hangingPunct="0">
              <a:lnSpc>
                <a:spcPct val="95000"/>
              </a:lnSpc>
              <a:spcBef>
                <a:spcPct val="25000"/>
              </a:spcBef>
              <a:buClr>
                <a:srgbClr val="FC0128"/>
              </a:buClr>
              <a:buFont typeface="Symbol" pitchFamily="18" charset="2"/>
              <a:buNone/>
              <a:defRPr/>
            </a:pPr>
            <a:r>
              <a:rPr lang="id-ID" sz="20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-소망L"/>
                <a:cs typeface="Tahoma" pitchFamily="34" charset="0"/>
              </a:rPr>
              <a:t>Tantangan Eksisting</a:t>
            </a:r>
            <a:endParaRPr lang="en-US" sz="20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-소망L"/>
              <a:cs typeface="Tahoma" pitchFamily="34" charset="0"/>
            </a:endParaRPr>
          </a:p>
        </p:txBody>
      </p:sp>
      <p:sp>
        <p:nvSpPr>
          <p:cNvPr id="81936" name="Rectangle 16"/>
          <p:cNvSpPr>
            <a:spLocks noChangeArrowheads="1"/>
          </p:cNvSpPr>
          <p:nvPr/>
        </p:nvSpPr>
        <p:spPr bwMode="auto">
          <a:xfrm>
            <a:off x="3603624" y="3376613"/>
            <a:ext cx="5288856" cy="3880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4782" tIns="47392" rIns="94782" bIns="47392">
            <a:spAutoFit/>
          </a:bodyPr>
          <a:lstStyle/>
          <a:p>
            <a:pPr eaLnBrk="0" hangingPunct="0">
              <a:lnSpc>
                <a:spcPct val="95000"/>
              </a:lnSpc>
              <a:spcBef>
                <a:spcPct val="25000"/>
              </a:spcBef>
              <a:buClr>
                <a:srgbClr val="FC0128"/>
              </a:buClr>
              <a:buFont typeface="Symbol" pitchFamily="18" charset="2"/>
              <a:buNone/>
              <a:defRPr/>
            </a:pPr>
            <a:r>
              <a:rPr lang="id-ID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-소망L"/>
                <a:cs typeface="Tahoma" pitchFamily="34" charset="0"/>
              </a:rPr>
              <a:t>Visi Kepegawaian pada Era UU ASN</a:t>
            </a:r>
            <a:endParaRPr lang="en-US" sz="20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-소망L"/>
              <a:cs typeface="Tahoma" pitchFamily="34" charset="0"/>
            </a:endParaRPr>
          </a:p>
        </p:txBody>
      </p: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244475" y="2857500"/>
            <a:ext cx="2614613" cy="2428875"/>
            <a:chOff x="173050" y="2643182"/>
            <a:chExt cx="2614587" cy="2428892"/>
          </a:xfrm>
        </p:grpSpPr>
        <p:pic>
          <p:nvPicPr>
            <p:cNvPr id="5138" name="Picture 7" descr="!ATT-0-5BDA1CDC5600D71187030004ACE39BEA-ATT37319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3050" y="2643182"/>
              <a:ext cx="2614587" cy="2428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Donut 19"/>
            <p:cNvSpPr/>
            <p:nvPr/>
          </p:nvSpPr>
          <p:spPr bwMode="auto">
            <a:xfrm>
              <a:off x="304812" y="2659057"/>
              <a:ext cx="2392338" cy="2378092"/>
            </a:xfrm>
            <a:prstGeom prst="donut">
              <a:avLst>
                <a:gd name="adj" fmla="val 3539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2" name="Oval 13">
            <a:hlinkClick r:id="rId2" action="ppaction://hlinksldjump"/>
          </p:cNvPr>
          <p:cNvSpPr>
            <a:spLocks noChangeAspect="1" noChangeArrowheads="1"/>
          </p:cNvSpPr>
          <p:nvPr/>
        </p:nvSpPr>
        <p:spPr bwMode="auto">
          <a:xfrm>
            <a:off x="3259138" y="4146550"/>
            <a:ext cx="452437" cy="457200"/>
          </a:xfrm>
          <a:prstGeom prst="ellipse">
            <a:avLst/>
          </a:prstGeom>
          <a:solidFill>
            <a:srgbClr val="003300"/>
          </a:solidFill>
          <a:ln w="12700">
            <a:solidFill>
              <a:srgbClr val="B2B2B2"/>
            </a:solidFill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2000" b="1">
                <a:solidFill>
                  <a:srgbClr val="FFFFFF"/>
                </a:solidFill>
                <a:latin typeface="Tahoma" pitchFamily="34" charset="0"/>
                <a:ea typeface="Osaka" charset="-128"/>
                <a:cs typeface="Tahoma" pitchFamily="34" charset="0"/>
              </a:rPr>
              <a:t>4</a:t>
            </a: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784600" y="4197338"/>
            <a:ext cx="5107880" cy="3880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4782" tIns="47392" rIns="94782" bIns="47392">
            <a:spAutoFit/>
          </a:bodyPr>
          <a:lstStyle/>
          <a:p>
            <a:pPr eaLnBrk="0" hangingPunct="0">
              <a:lnSpc>
                <a:spcPct val="95000"/>
              </a:lnSpc>
              <a:spcBef>
                <a:spcPct val="25000"/>
              </a:spcBef>
              <a:buClr>
                <a:srgbClr val="FC0128"/>
              </a:buClr>
              <a:buFont typeface="Symbol" pitchFamily="18" charset="2"/>
              <a:buNone/>
              <a:defRPr/>
            </a:pPr>
            <a:r>
              <a:rPr lang="en-US" sz="2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-소망L"/>
                <a:cs typeface="Tahoma" pitchFamily="34" charset="0"/>
              </a:rPr>
              <a:t>M</a:t>
            </a:r>
            <a:r>
              <a:rPr lang="id-ID" sz="2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-소망L"/>
                <a:cs typeface="Tahoma" pitchFamily="34" charset="0"/>
              </a:rPr>
              <a:t>anajemen PNS</a:t>
            </a:r>
            <a:endParaRPr lang="en-US" sz="2000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-소망L"/>
              <a:cs typeface="Tahoma" pitchFamily="34" charset="0"/>
            </a:endParaRPr>
          </a:p>
        </p:txBody>
      </p:sp>
      <p:sp>
        <p:nvSpPr>
          <p:cNvPr id="4" name="Oval 13">
            <a:hlinkClick r:id="rId2" action="ppaction://hlinksldjump"/>
          </p:cNvPr>
          <p:cNvSpPr>
            <a:spLocks noChangeAspect="1" noChangeArrowheads="1"/>
          </p:cNvSpPr>
          <p:nvPr/>
        </p:nvSpPr>
        <p:spPr bwMode="auto">
          <a:xfrm>
            <a:off x="2979738" y="4975225"/>
            <a:ext cx="452437" cy="457200"/>
          </a:xfrm>
          <a:prstGeom prst="ellipse">
            <a:avLst/>
          </a:prstGeom>
          <a:solidFill>
            <a:srgbClr val="CC00CC"/>
          </a:solidFill>
          <a:ln w="12700">
            <a:solidFill>
              <a:srgbClr val="B2B2B2"/>
            </a:solidFill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2000" b="1">
                <a:solidFill>
                  <a:srgbClr val="FFFFFF"/>
                </a:solidFill>
                <a:latin typeface="Tahoma" pitchFamily="34" charset="0"/>
                <a:ea typeface="Osaka" charset="-128"/>
                <a:cs typeface="Tahoma" pitchFamily="34" charset="0"/>
              </a:rPr>
              <a:t>5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3463988" y="5047938"/>
            <a:ext cx="5212468" cy="3880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4782" tIns="47392" rIns="94782" bIns="47392">
            <a:spAutoFit/>
          </a:bodyPr>
          <a:lstStyle/>
          <a:p>
            <a:pPr eaLnBrk="0" hangingPunct="0">
              <a:lnSpc>
                <a:spcPct val="95000"/>
              </a:lnSpc>
              <a:spcBef>
                <a:spcPct val="25000"/>
              </a:spcBef>
              <a:buClr>
                <a:srgbClr val="FC0128"/>
              </a:buClr>
              <a:buFont typeface="Symbol" pitchFamily="18" charset="2"/>
              <a:buNone/>
              <a:defRPr/>
            </a:pPr>
            <a:r>
              <a:rPr lang="en-US" sz="20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-소망L"/>
                <a:cs typeface="Tahoma" pitchFamily="34" charset="0"/>
              </a:rPr>
              <a:t>P</a:t>
            </a:r>
            <a:r>
              <a:rPr lang="id-ID" sz="20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-소망L"/>
                <a:cs typeface="Tahoma" pitchFamily="34" charset="0"/>
              </a:rPr>
              <a:t>enataan PNS</a:t>
            </a:r>
            <a:endParaRPr lang="en-US" sz="2000" b="1" i="1" dirty="0"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-소망L"/>
              <a:cs typeface="Tahoma" pitchFamily="34" charset="0"/>
            </a:endParaRPr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2806723" y="5730236"/>
            <a:ext cx="1270237" cy="3880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4782" tIns="47392" rIns="94782" bIns="47392">
            <a:spAutoFit/>
          </a:bodyPr>
          <a:lstStyle/>
          <a:p>
            <a:pPr eaLnBrk="0" hangingPunct="0">
              <a:lnSpc>
                <a:spcPct val="95000"/>
              </a:lnSpc>
              <a:spcBef>
                <a:spcPct val="25000"/>
              </a:spcBef>
              <a:buClr>
                <a:srgbClr val="FC0128"/>
              </a:buClr>
              <a:buFont typeface="Symbol" pitchFamily="18" charset="2"/>
              <a:buNone/>
              <a:defRPr/>
            </a:pPr>
            <a:r>
              <a:rPr lang="en-US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-소망L"/>
                <a:cs typeface="Tahoma" pitchFamily="34" charset="0"/>
              </a:rPr>
              <a:t>Penutup</a:t>
            </a:r>
            <a:endParaRPr lang="en-US" sz="2000" b="1" dirty="0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-소망L"/>
              <a:cs typeface="Tahoma" pitchFamily="34" charset="0"/>
            </a:endParaRPr>
          </a:p>
        </p:txBody>
      </p:sp>
      <p:sp>
        <p:nvSpPr>
          <p:cNvPr id="6" name="Oval 10">
            <a:hlinkClick r:id="rId2" action="ppaction://hlinksldjump"/>
          </p:cNvPr>
          <p:cNvSpPr>
            <a:spLocks noChangeAspect="1" noChangeArrowheads="1"/>
          </p:cNvSpPr>
          <p:nvPr/>
        </p:nvSpPr>
        <p:spPr bwMode="auto">
          <a:xfrm>
            <a:off x="1704975" y="2043113"/>
            <a:ext cx="45085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B2B2B2"/>
            </a:solidFill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2000" b="1">
                <a:solidFill>
                  <a:srgbClr val="FFFFFF"/>
                </a:solidFill>
                <a:latin typeface="Tahoma" pitchFamily="34" charset="0"/>
                <a:ea typeface="Osaka" charset="-128"/>
                <a:cs typeface="Tahoma" pitchFamily="34" charset="0"/>
              </a:rPr>
              <a:t>1</a:t>
            </a:r>
          </a:p>
        </p:txBody>
      </p:sp>
      <p:pic>
        <p:nvPicPr>
          <p:cNvPr id="21" name="Picture 20" descr="COMPASS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63892" y="5877272"/>
            <a:ext cx="864096" cy="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1828800" y="123825"/>
            <a:ext cx="54864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PENDAHULUAN</a:t>
            </a:r>
          </a:p>
        </p:txBody>
      </p:sp>
      <p:pic>
        <p:nvPicPr>
          <p:cNvPr id="135" name="Picture 2" descr="G05009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5562600"/>
            <a:ext cx="647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" name="Oval 4"/>
          <p:cNvSpPr>
            <a:spLocks noChangeArrowheads="1"/>
          </p:cNvSpPr>
          <p:nvPr/>
        </p:nvSpPr>
        <p:spPr bwMode="auto">
          <a:xfrm>
            <a:off x="1676400" y="1801813"/>
            <a:ext cx="5791200" cy="35814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cxnSp>
        <p:nvCxnSpPr>
          <p:cNvPr id="139" name="AutoShape 5"/>
          <p:cNvCxnSpPr>
            <a:cxnSpLocks noChangeShapeType="1"/>
          </p:cNvCxnSpPr>
          <p:nvPr/>
        </p:nvCxnSpPr>
        <p:spPr bwMode="auto">
          <a:xfrm>
            <a:off x="2657475" y="3573016"/>
            <a:ext cx="4003675" cy="0"/>
          </a:xfrm>
          <a:prstGeom prst="straightConnector1">
            <a:avLst/>
          </a:prstGeom>
          <a:noFill/>
          <a:ln w="76200" cap="sq">
            <a:solidFill>
              <a:srgbClr val="FF3300"/>
            </a:solidFill>
            <a:round/>
            <a:headEnd type="none" w="sm" len="sm"/>
            <a:tailEnd type="none" w="sm" len="sm"/>
          </a:ln>
        </p:spPr>
      </p:cxnSp>
      <p:cxnSp>
        <p:nvCxnSpPr>
          <p:cNvPr id="140" name="AutoShape 6"/>
          <p:cNvCxnSpPr>
            <a:cxnSpLocks noChangeShapeType="1"/>
          </p:cNvCxnSpPr>
          <p:nvPr/>
        </p:nvCxnSpPr>
        <p:spPr bwMode="auto">
          <a:xfrm>
            <a:off x="4575175" y="2252663"/>
            <a:ext cx="1587" cy="2992438"/>
          </a:xfrm>
          <a:prstGeom prst="straightConnector1">
            <a:avLst/>
          </a:prstGeom>
          <a:noFill/>
          <a:ln w="76200" cap="sq">
            <a:solidFill>
              <a:srgbClr val="FF3300"/>
            </a:solidFill>
            <a:round/>
            <a:headEnd type="none" w="sm" len="sm"/>
            <a:tailEnd type="none" w="sm" len="sm"/>
          </a:ln>
        </p:spPr>
      </p:cxnSp>
      <p:sp>
        <p:nvSpPr>
          <p:cNvPr id="141" name="AutoShape 7" descr="Pink tissue paper"/>
          <p:cNvSpPr>
            <a:spLocks noChangeArrowheads="1"/>
          </p:cNvSpPr>
          <p:nvPr/>
        </p:nvSpPr>
        <p:spPr bwMode="auto">
          <a:xfrm rot="18570000">
            <a:off x="1443038" y="1982788"/>
            <a:ext cx="914400" cy="762000"/>
          </a:xfrm>
          <a:prstGeom prst="downArrow">
            <a:avLst>
              <a:gd name="adj1" fmla="val 50000"/>
              <a:gd name="adj2" fmla="val 25000"/>
            </a:avLst>
          </a:prstGeom>
          <a:blipFill dpi="0" rotWithShape="0">
            <a:blip r:embed="rId3" cstate="print"/>
            <a:srcRect/>
            <a:tile tx="0" ty="0" sx="100000" sy="100000" flip="none" algn="tl"/>
          </a:blip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2" name="AutoShape 8"/>
          <p:cNvSpPr>
            <a:spLocks noChangeArrowheads="1"/>
          </p:cNvSpPr>
          <p:nvPr/>
        </p:nvSpPr>
        <p:spPr bwMode="auto">
          <a:xfrm>
            <a:off x="1012825" y="1930400"/>
            <a:ext cx="990600" cy="471488"/>
          </a:xfrm>
          <a:prstGeom prst="foldedCorner">
            <a:avLst>
              <a:gd name="adj" fmla="val 12500"/>
            </a:avLst>
          </a:prstGeom>
          <a:solidFill>
            <a:srgbClr val="660066"/>
          </a:solidFill>
          <a:ln w="12700" cap="sq">
            <a:solidFill>
              <a:srgbClr val="66FF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pt-BR" sz="2000" b="1">
                <a:solidFill>
                  <a:srgbClr val="FFFF00"/>
                </a:solidFill>
                <a:latin typeface="Century Gothic" pitchFamily="34" charset="0"/>
              </a:rPr>
              <a:t>IPTEK</a:t>
            </a:r>
            <a:endParaRPr lang="en-US" sz="2000" b="1">
              <a:solidFill>
                <a:srgbClr val="FFFF00"/>
              </a:solidFill>
              <a:latin typeface="Century Gothic" pitchFamily="34" charset="0"/>
            </a:endParaRPr>
          </a:p>
        </p:txBody>
      </p:sp>
      <p:grpSp>
        <p:nvGrpSpPr>
          <p:cNvPr id="2" name="Group 142"/>
          <p:cNvGrpSpPr>
            <a:grpSpLocks/>
          </p:cNvGrpSpPr>
          <p:nvPr/>
        </p:nvGrpSpPr>
        <p:grpSpPr bwMode="auto">
          <a:xfrm>
            <a:off x="3494088" y="2378075"/>
            <a:ext cx="2138362" cy="1536700"/>
            <a:chOff x="2736" y="1824"/>
            <a:chExt cx="1632" cy="1200"/>
          </a:xfrm>
        </p:grpSpPr>
        <p:sp>
          <p:nvSpPr>
            <p:cNvPr id="154" name="AutoShape 10"/>
            <p:cNvSpPr>
              <a:spLocks noChangeArrowheads="1"/>
            </p:cNvSpPr>
            <p:nvPr/>
          </p:nvSpPr>
          <p:spPr bwMode="auto">
            <a:xfrm>
              <a:off x="2736" y="1824"/>
              <a:ext cx="1632" cy="1200"/>
            </a:xfrm>
            <a:prstGeom prst="irregularSeal2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55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3054" y="2221"/>
              <a:ext cx="889" cy="37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eaLnBrk="0" hangingPunct="0"/>
              <a:r>
                <a:rPr lang="id-ID" sz="3600" i="1" kern="10" smtClean="0">
                  <a:ln w="9525">
                    <a:noFill/>
                    <a:round/>
                    <a:headEnd/>
                    <a:tailEnd/>
                  </a:ln>
                  <a:solidFill>
                    <a:srgbClr val="660066"/>
                  </a:solidFill>
                  <a:latin typeface="Arial Black"/>
                </a:rPr>
                <a:t>SDM/PNS</a:t>
              </a:r>
              <a:endParaRPr lang="id-ID" sz="3600" i="1" kern="10">
                <a:ln w="9525">
                  <a:noFill/>
                  <a:round/>
                  <a:headEnd/>
                  <a:tailEnd/>
                </a:ln>
                <a:solidFill>
                  <a:srgbClr val="660066"/>
                </a:solidFill>
                <a:latin typeface="Arial Black"/>
              </a:endParaRPr>
            </a:p>
          </p:txBody>
        </p:sp>
      </p:grpSp>
      <p:sp>
        <p:nvSpPr>
          <p:cNvPr id="144" name="Text Box 12"/>
          <p:cNvSpPr txBox="1">
            <a:spLocks noChangeArrowheads="1"/>
          </p:cNvSpPr>
          <p:nvPr/>
        </p:nvSpPr>
        <p:spPr bwMode="auto">
          <a:xfrm>
            <a:off x="3608388" y="1597025"/>
            <a:ext cx="1933575" cy="641350"/>
          </a:xfrm>
          <a:prstGeom prst="rect">
            <a:avLst/>
          </a:prstGeom>
          <a:solidFill>
            <a:srgbClr val="A5002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pt-BR" b="1">
                <a:solidFill>
                  <a:srgbClr val="FFFF66"/>
                </a:solidFill>
                <a:latin typeface="Century Gothic" pitchFamily="34" charset="0"/>
              </a:rPr>
              <a:t>Lingkungan         Global &amp; Lokal</a:t>
            </a:r>
            <a:endParaRPr lang="en-US" b="1">
              <a:solidFill>
                <a:srgbClr val="FFFF66"/>
              </a:solidFill>
              <a:latin typeface="Century Gothic" pitchFamily="34" charset="0"/>
            </a:endParaRPr>
          </a:p>
        </p:txBody>
      </p:sp>
      <p:sp>
        <p:nvSpPr>
          <p:cNvPr id="145" name="Text Box 13"/>
          <p:cNvSpPr txBox="1">
            <a:spLocks noChangeArrowheads="1"/>
          </p:cNvSpPr>
          <p:nvPr/>
        </p:nvSpPr>
        <p:spPr bwMode="auto">
          <a:xfrm>
            <a:off x="6661150" y="3259138"/>
            <a:ext cx="1512887" cy="641350"/>
          </a:xfrm>
          <a:prstGeom prst="rect">
            <a:avLst/>
          </a:prstGeom>
          <a:solidFill>
            <a:srgbClr val="A5002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pt-BR" b="1">
                <a:solidFill>
                  <a:srgbClr val="FFFF66"/>
                </a:solidFill>
                <a:latin typeface="Century Gothic" pitchFamily="34" charset="0"/>
              </a:rPr>
              <a:t>Organisasi Pemerintah</a:t>
            </a:r>
            <a:endParaRPr lang="en-US" b="1">
              <a:solidFill>
                <a:srgbClr val="FFFF66"/>
              </a:solidFill>
              <a:latin typeface="Century Gothic" pitchFamily="34" charset="0"/>
            </a:endParaRPr>
          </a:p>
        </p:txBody>
      </p:sp>
      <p:sp>
        <p:nvSpPr>
          <p:cNvPr id="146" name="Text Box 14"/>
          <p:cNvSpPr txBox="1">
            <a:spLocks noChangeArrowheads="1"/>
          </p:cNvSpPr>
          <p:nvPr/>
        </p:nvSpPr>
        <p:spPr bwMode="auto">
          <a:xfrm>
            <a:off x="817563" y="3259138"/>
            <a:ext cx="1839912" cy="641350"/>
          </a:xfrm>
          <a:prstGeom prst="rect">
            <a:avLst/>
          </a:prstGeom>
          <a:solidFill>
            <a:srgbClr val="A5002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pt-BR" b="1">
                <a:solidFill>
                  <a:srgbClr val="FFFF66"/>
                </a:solidFill>
                <a:latin typeface="Century Gothic" pitchFamily="34" charset="0"/>
              </a:rPr>
              <a:t>Masyarakat (</a:t>
            </a:r>
            <a:r>
              <a:rPr lang="pt-BR" b="1" i="1">
                <a:solidFill>
                  <a:srgbClr val="FFFF66"/>
                </a:solidFill>
                <a:latin typeface="Century Gothic" pitchFamily="34" charset="0"/>
              </a:rPr>
              <a:t>Stakeholders</a:t>
            </a:r>
            <a:r>
              <a:rPr lang="pt-BR" b="1">
                <a:solidFill>
                  <a:srgbClr val="FFFF66"/>
                </a:solidFill>
                <a:latin typeface="Century Gothic" pitchFamily="34" charset="0"/>
              </a:rPr>
              <a:t>)</a:t>
            </a:r>
            <a:endParaRPr lang="en-US" b="1">
              <a:solidFill>
                <a:srgbClr val="FFFF66"/>
              </a:solidFill>
              <a:latin typeface="Century Gothic" pitchFamily="34" charset="0"/>
            </a:endParaRPr>
          </a:p>
        </p:txBody>
      </p:sp>
      <p:sp>
        <p:nvSpPr>
          <p:cNvPr id="147" name="Text Box 15"/>
          <p:cNvSpPr txBox="1">
            <a:spLocks noChangeArrowheads="1"/>
          </p:cNvSpPr>
          <p:nvPr/>
        </p:nvSpPr>
        <p:spPr bwMode="auto">
          <a:xfrm>
            <a:off x="3490913" y="4921250"/>
            <a:ext cx="2171700" cy="641350"/>
          </a:xfrm>
          <a:prstGeom prst="rect">
            <a:avLst/>
          </a:prstGeom>
          <a:solidFill>
            <a:srgbClr val="A5002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pt-BR" b="1">
                <a:solidFill>
                  <a:srgbClr val="FFFF66"/>
                </a:solidFill>
                <a:latin typeface="Century Gothic" pitchFamily="34" charset="0"/>
              </a:rPr>
              <a:t>Organisasi Swasta (</a:t>
            </a:r>
            <a:r>
              <a:rPr lang="pt-BR" b="1" i="1">
                <a:solidFill>
                  <a:srgbClr val="FFFF66"/>
                </a:solidFill>
                <a:latin typeface="Century Gothic" pitchFamily="34" charset="0"/>
              </a:rPr>
              <a:t>Private</a:t>
            </a:r>
            <a:r>
              <a:rPr lang="pt-BR" b="1">
                <a:solidFill>
                  <a:srgbClr val="FFFF66"/>
                </a:solidFill>
                <a:latin typeface="Century Gothic" pitchFamily="34" charset="0"/>
              </a:rPr>
              <a:t>)</a:t>
            </a:r>
            <a:endParaRPr lang="en-US" b="1">
              <a:solidFill>
                <a:srgbClr val="FFFF66"/>
              </a:solidFill>
              <a:latin typeface="Century Gothic" pitchFamily="34" charset="0"/>
            </a:endParaRPr>
          </a:p>
        </p:txBody>
      </p:sp>
      <p:sp>
        <p:nvSpPr>
          <p:cNvPr id="148" name="Text Box 17"/>
          <p:cNvSpPr txBox="1">
            <a:spLocks noChangeArrowheads="1"/>
          </p:cNvSpPr>
          <p:nvPr/>
        </p:nvSpPr>
        <p:spPr bwMode="auto">
          <a:xfrm>
            <a:off x="2576513" y="3825875"/>
            <a:ext cx="39909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1">
                <a:solidFill>
                  <a:srgbClr val="000000"/>
                </a:solidFill>
                <a:latin typeface="Tahoma" pitchFamily="34" charset="0"/>
              </a:rPr>
              <a:t>“ </a:t>
            </a:r>
            <a:r>
              <a:rPr lang="en-US" b="1" i="1">
                <a:solidFill>
                  <a:srgbClr val="000000"/>
                </a:solidFill>
                <a:latin typeface="Tahoma" pitchFamily="34" charset="0"/>
              </a:rPr>
              <a:t>Critical Success Factor</a:t>
            </a:r>
            <a:r>
              <a:rPr lang="en-US" b="1">
                <a:solidFill>
                  <a:srgbClr val="000000"/>
                </a:solidFill>
                <a:latin typeface="Tahoma" pitchFamily="34" charset="0"/>
              </a:rPr>
              <a:t>  “</a:t>
            </a:r>
          </a:p>
          <a:p>
            <a:pPr algn="ctr" eaLnBrk="0" hangingPunct="0"/>
            <a:r>
              <a:rPr lang="en-US" b="1">
                <a:solidFill>
                  <a:srgbClr val="660066"/>
                </a:solidFill>
                <a:latin typeface="Tahoma" pitchFamily="34" charset="0"/>
              </a:rPr>
              <a:t>[ </a:t>
            </a:r>
            <a:r>
              <a:rPr lang="en-US" b="1" i="1">
                <a:solidFill>
                  <a:srgbClr val="660066"/>
                </a:solidFill>
                <a:latin typeface="Tahoma" pitchFamily="34" charset="0"/>
              </a:rPr>
              <a:t>Adm. Experts</a:t>
            </a:r>
            <a:r>
              <a:rPr lang="en-US" b="1">
                <a:solidFill>
                  <a:srgbClr val="660066"/>
                </a:solidFill>
                <a:latin typeface="Tahoma" pitchFamily="34" charset="0"/>
              </a:rPr>
              <a:t> | </a:t>
            </a:r>
            <a:r>
              <a:rPr lang="en-US" b="1" i="1">
                <a:solidFill>
                  <a:srgbClr val="660066"/>
                </a:solidFill>
                <a:latin typeface="Tahoma" pitchFamily="34" charset="0"/>
              </a:rPr>
              <a:t>Change Agents</a:t>
            </a:r>
            <a:r>
              <a:rPr lang="en-US" b="1">
                <a:solidFill>
                  <a:srgbClr val="660066"/>
                </a:solidFill>
                <a:latin typeface="Tahoma" pitchFamily="34" charset="0"/>
              </a:rPr>
              <a:t> | </a:t>
            </a:r>
            <a:r>
              <a:rPr lang="en-US" b="1" i="1">
                <a:solidFill>
                  <a:srgbClr val="660066"/>
                </a:solidFill>
                <a:latin typeface="Tahoma" pitchFamily="34" charset="0"/>
              </a:rPr>
              <a:t>Strategic Partners</a:t>
            </a:r>
            <a:r>
              <a:rPr lang="en-US" b="1">
                <a:solidFill>
                  <a:srgbClr val="660066"/>
                </a:solidFill>
                <a:latin typeface="Tahoma" pitchFamily="34" charset="0"/>
              </a:rPr>
              <a:t> ]</a:t>
            </a:r>
          </a:p>
        </p:txBody>
      </p:sp>
      <p:sp>
        <p:nvSpPr>
          <p:cNvPr id="149" name="Text Box 18"/>
          <p:cNvSpPr txBox="1">
            <a:spLocks noChangeArrowheads="1"/>
          </p:cNvSpPr>
          <p:nvPr/>
        </p:nvSpPr>
        <p:spPr bwMode="auto">
          <a:xfrm>
            <a:off x="7558088" y="2101850"/>
            <a:ext cx="14589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i="1">
                <a:solidFill>
                  <a:srgbClr val="000000"/>
                </a:solidFill>
                <a:latin typeface="Tahoma" pitchFamily="34" charset="0"/>
              </a:rPr>
              <a:t>Professional</a:t>
            </a:r>
          </a:p>
        </p:txBody>
      </p:sp>
      <p:sp>
        <p:nvSpPr>
          <p:cNvPr id="150" name="Text Box 19"/>
          <p:cNvSpPr txBox="1">
            <a:spLocks noChangeArrowheads="1"/>
          </p:cNvSpPr>
          <p:nvPr/>
        </p:nvSpPr>
        <p:spPr bwMode="auto">
          <a:xfrm>
            <a:off x="7585075" y="4279900"/>
            <a:ext cx="1406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i="1">
                <a:solidFill>
                  <a:srgbClr val="000000"/>
                </a:solidFill>
                <a:latin typeface="Tahoma" pitchFamily="34" charset="0"/>
              </a:rPr>
              <a:t>Excellence Services</a:t>
            </a:r>
          </a:p>
        </p:txBody>
      </p:sp>
      <p:cxnSp>
        <p:nvCxnSpPr>
          <p:cNvPr id="151" name="AutoShape 20"/>
          <p:cNvCxnSpPr>
            <a:cxnSpLocks noChangeShapeType="1"/>
            <a:stCxn id="145" idx="3"/>
            <a:endCxn id="149" idx="2"/>
          </p:cNvCxnSpPr>
          <p:nvPr/>
        </p:nvCxnSpPr>
        <p:spPr bwMode="auto">
          <a:xfrm flipV="1">
            <a:off x="8174038" y="2468563"/>
            <a:ext cx="114300" cy="1111250"/>
          </a:xfrm>
          <a:prstGeom prst="bentConnector2">
            <a:avLst/>
          </a:prstGeom>
          <a:noFill/>
          <a:ln w="9525">
            <a:solidFill>
              <a:srgbClr val="CC0000"/>
            </a:solidFill>
            <a:miter lim="800000"/>
            <a:headEnd/>
            <a:tailEnd type="triangle" w="med" len="med"/>
          </a:ln>
        </p:spPr>
      </p:cxnSp>
      <p:cxnSp>
        <p:nvCxnSpPr>
          <p:cNvPr id="152" name="AutoShape 21"/>
          <p:cNvCxnSpPr>
            <a:cxnSpLocks noChangeShapeType="1"/>
            <a:stCxn id="145" idx="3"/>
            <a:endCxn id="150" idx="0"/>
          </p:cNvCxnSpPr>
          <p:nvPr/>
        </p:nvCxnSpPr>
        <p:spPr bwMode="auto">
          <a:xfrm>
            <a:off x="8174038" y="3579813"/>
            <a:ext cx="114300" cy="700088"/>
          </a:xfrm>
          <a:prstGeom prst="bentConnector2">
            <a:avLst/>
          </a:prstGeom>
          <a:noFill/>
          <a:ln w="9525">
            <a:solidFill>
              <a:srgbClr val="CC0000"/>
            </a:solidFill>
            <a:miter lim="800000"/>
            <a:headEnd/>
            <a:tailEnd type="triangle" w="med" len="med"/>
          </a:ln>
        </p:spPr>
      </p:cxnSp>
      <p:sp>
        <p:nvSpPr>
          <p:cNvPr id="153" name="AutoShape 27"/>
          <p:cNvSpPr>
            <a:spLocks noChangeArrowheads="1"/>
          </p:cNvSpPr>
          <p:nvPr/>
        </p:nvSpPr>
        <p:spPr bwMode="auto">
          <a:xfrm>
            <a:off x="5605463" y="3354388"/>
            <a:ext cx="762000" cy="4572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616CF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57" name="Text Box 30"/>
          <p:cNvSpPr txBox="1">
            <a:spLocks noChangeArrowheads="1"/>
          </p:cNvSpPr>
          <p:nvPr/>
        </p:nvSpPr>
        <p:spPr bwMode="auto">
          <a:xfrm>
            <a:off x="1676400" y="5835650"/>
            <a:ext cx="5791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b="1" dirty="0">
                <a:solidFill>
                  <a:srgbClr val="000000"/>
                </a:solidFill>
                <a:latin typeface="Tahoma" pitchFamily="34" charset="0"/>
              </a:rPr>
              <a:t>“ Membutuhkan Sistem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</a:rPr>
              <a:t>Manajemen PNS       yang Terpadu </a:t>
            </a:r>
            <a:r>
              <a:rPr lang="id-ID" b="1" dirty="0">
                <a:solidFill>
                  <a:srgbClr val="000000"/>
                </a:solidFill>
                <a:latin typeface="Tahoma" pitchFamily="34" charset="0"/>
              </a:rPr>
              <a:t>dan Berkesinambungan “</a:t>
            </a:r>
            <a:endParaRPr lang="en-US" b="1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58" name="AutoShape 32"/>
          <p:cNvSpPr>
            <a:spLocks noChangeArrowheads="1"/>
          </p:cNvSpPr>
          <p:nvPr/>
        </p:nvSpPr>
        <p:spPr bwMode="auto">
          <a:xfrm rot="20519004">
            <a:off x="6505575" y="4362450"/>
            <a:ext cx="669925" cy="1389063"/>
          </a:xfrm>
          <a:prstGeom prst="curvedLeftArrow">
            <a:avLst>
              <a:gd name="adj1" fmla="val 41469"/>
              <a:gd name="adj2" fmla="val 82938"/>
              <a:gd name="adj3" fmla="val 33333"/>
            </a:avLst>
          </a:prstGeom>
          <a:solidFill>
            <a:srgbClr val="616CF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59" name="Text Box 28"/>
          <p:cNvSpPr txBox="1">
            <a:spLocks noChangeArrowheads="1"/>
          </p:cNvSpPr>
          <p:nvPr/>
        </p:nvSpPr>
        <p:spPr bwMode="auto">
          <a:xfrm>
            <a:off x="1100138" y="1015901"/>
            <a:ext cx="693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 dirty="0" err="1">
                <a:solidFill>
                  <a:srgbClr val="000000"/>
                </a:solidFill>
                <a:latin typeface="Tahoma" pitchFamily="34" charset="0"/>
              </a:rPr>
              <a:t>Peran</a:t>
            </a:r>
            <a:r>
              <a:rPr lang="en-US" sz="2000" b="1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ahoma" pitchFamily="34" charset="0"/>
              </a:rPr>
              <a:t>Strategis</a:t>
            </a:r>
            <a:r>
              <a:rPr lang="en-US" sz="2000" b="1" dirty="0">
                <a:solidFill>
                  <a:srgbClr val="000000"/>
                </a:solidFill>
                <a:latin typeface="Tahoma" pitchFamily="34" charset="0"/>
              </a:rPr>
              <a:t> SDM (PNS) &amp; </a:t>
            </a:r>
            <a:r>
              <a:rPr lang="en-US" sz="2000" b="1" dirty="0" err="1" smtClean="0">
                <a:solidFill>
                  <a:srgbClr val="000000"/>
                </a:solidFill>
                <a:latin typeface="Tahoma" pitchFamily="34" charset="0"/>
              </a:rPr>
              <a:t>Manajemen</a:t>
            </a:r>
            <a:r>
              <a:rPr lang="id-ID" sz="2000" b="1" dirty="0" smtClean="0">
                <a:solidFill>
                  <a:srgbClr val="000000"/>
                </a:solidFill>
                <a:latin typeface="Tahoma" pitchFamily="34" charset="0"/>
              </a:rPr>
              <a:t> PNS</a:t>
            </a:r>
            <a:endParaRPr lang="en-US" sz="2000" b="1" dirty="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160" name="Picture 4" descr="Copy of ANIHEART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5661248"/>
            <a:ext cx="906016" cy="90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5"/>
          <p:cNvSpPr>
            <a:spLocks noGrp="1"/>
          </p:cNvSpPr>
          <p:nvPr>
            <p:ph type="title"/>
          </p:nvPr>
        </p:nvSpPr>
        <p:spPr>
          <a:xfrm>
            <a:off x="54546" y="17463"/>
            <a:ext cx="8229600" cy="962025"/>
          </a:xfrm>
        </p:spPr>
        <p:txBody>
          <a:bodyPr/>
          <a:lstStyle/>
          <a:p>
            <a:pPr eaLnBrk="1" hangingPunct="1"/>
            <a:r>
              <a:rPr lang="id-ID" sz="2800" dirty="0" smtClean="0"/>
              <a:t>Peran Sentral Pegawai ASN</a:t>
            </a:r>
            <a:endParaRPr lang="en-US" sz="2800" dirty="0" smtClean="0"/>
          </a:p>
        </p:txBody>
      </p:sp>
      <p:graphicFrame>
        <p:nvGraphicFramePr>
          <p:cNvPr id="12" name="Content Placeholder 3"/>
          <p:cNvGraphicFramePr>
            <a:graphicFrameLocks/>
          </p:cNvGraphicFramePr>
          <p:nvPr/>
        </p:nvGraphicFramePr>
        <p:xfrm>
          <a:off x="304800" y="1649197"/>
          <a:ext cx="8229600" cy="471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 12"/>
          <p:cNvGraphicFramePr/>
          <p:nvPr/>
        </p:nvGraphicFramePr>
        <p:xfrm>
          <a:off x="533400" y="1028650"/>
          <a:ext cx="7772400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6781800" y="2171650"/>
            <a:ext cx="227907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Pendayagunaan</a:t>
            </a:r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Kelembagaan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epegawaian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</a:p>
          <a:p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etatalaksanaan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id-ID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228600" y="2093863"/>
            <a:ext cx="2133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Memberikan</a:t>
            </a:r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Pelayanan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atas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arang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asa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elayanan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Publik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id-ID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24379" y="5829250"/>
            <a:ext cx="908139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Pembangunan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angsa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(Cultural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&amp; 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Political Development), </a:t>
            </a:r>
            <a:endParaRPr lang="en-US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Pembangunan 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Ekonomi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&amp; 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Sosial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(Economic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&amp;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Social Development)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diarahkan</a:t>
            </a:r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meningkatkan</a:t>
            </a:r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esejahteraan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&amp; K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emakmuran</a:t>
            </a:r>
            <a:r>
              <a:rPr lang="en-US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seluruh</a:t>
            </a:r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n-US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asyarakat</a:t>
            </a:r>
            <a:endParaRPr lang="id-ID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5"/>
          <p:cNvSpPr>
            <a:spLocks noGrp="1"/>
          </p:cNvSpPr>
          <p:nvPr>
            <p:ph type="title"/>
          </p:nvPr>
        </p:nvSpPr>
        <p:spPr>
          <a:xfrm>
            <a:off x="230832" y="17463"/>
            <a:ext cx="8229600" cy="962025"/>
          </a:xfrm>
        </p:spPr>
        <p:txBody>
          <a:bodyPr/>
          <a:lstStyle/>
          <a:p>
            <a:pPr eaLnBrk="1" hangingPunct="1"/>
            <a:r>
              <a:rPr lang="id-ID" dirty="0" smtClean="0"/>
              <a:t>Struktur Jabatan ASN</a:t>
            </a:r>
            <a:endParaRPr lang="en-US" baseline="-25000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-457200" y="1158652"/>
          <a:ext cx="9448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0" y="2911252"/>
          <a:ext cx="6096000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77343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Jabatan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Fungsional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Keahlian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Jabatan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Fungsional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Keterampilan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43637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Ahli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Utama</a:t>
                      </a:r>
                      <a:endParaRPr lang="en-US" dirty="0" smtClean="0"/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Ahli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Madya</a:t>
                      </a:r>
                      <a:endParaRPr lang="en-US" dirty="0" smtClean="0"/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Ahli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Muda</a:t>
                      </a:r>
                      <a:endParaRPr lang="en-US" dirty="0" smtClean="0"/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Ahli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Pratama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Penyelia</a:t>
                      </a:r>
                      <a:endParaRPr lang="en-US" dirty="0" smtClean="0"/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Mahir</a:t>
                      </a:r>
                      <a:endParaRPr lang="en-US" dirty="0" smtClean="0"/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Terampil</a:t>
                      </a:r>
                      <a:endParaRPr lang="en-US" dirty="0" smtClean="0"/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Pemula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6"/>
          <p:cNvGrpSpPr/>
          <p:nvPr/>
        </p:nvGrpSpPr>
        <p:grpSpPr>
          <a:xfrm>
            <a:off x="1706562" y="5146453"/>
            <a:ext cx="6675438" cy="1600200"/>
            <a:chOff x="1304488" y="25401"/>
            <a:chExt cx="7383889" cy="1397485"/>
          </a:xfrm>
          <a:solidFill>
            <a:schemeClr val="bg1"/>
          </a:solidFill>
          <a:scene3d>
            <a:camera prst="orthographicFront"/>
            <a:lightRig rig="flat" dir="t"/>
          </a:scene3d>
        </p:grpSpPr>
        <p:sp>
          <p:nvSpPr>
            <p:cNvPr id="10" name="Pentagon 9"/>
            <p:cNvSpPr/>
            <p:nvPr/>
          </p:nvSpPr>
          <p:spPr>
            <a:xfrm rot="10800000">
              <a:off x="1523986" y="25401"/>
              <a:ext cx="7164391" cy="1397485"/>
            </a:xfrm>
            <a:prstGeom prst="homePlate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Pentagon 4"/>
            <p:cNvSpPr/>
            <p:nvPr/>
          </p:nvSpPr>
          <p:spPr>
            <a:xfrm>
              <a:off x="1304488" y="25401"/>
              <a:ext cx="6119585" cy="139748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301249" tIns="76200" rIns="142240" bIns="76200" spcCol="1270" anchor="ctr"/>
            <a:lstStyle/>
            <a:p>
              <a:pPr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2000" b="1" dirty="0">
                <a:solidFill>
                  <a:srgbClr val="660066"/>
                </a:solidFill>
                <a:latin typeface="Garamond" pitchFamily="18" charset="0"/>
                <a:sym typeface="Wingdings 3" pitchFamily="18" charset="2"/>
              </a:endParaRPr>
            </a:p>
            <a:p>
              <a:pPr marL="457200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Jabatan</a:t>
              </a:r>
              <a:r>
                <a:rPr lang="en-US" sz="24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 </a:t>
              </a:r>
              <a:r>
                <a:rPr lang="en-US" sz="24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Pimpinan</a:t>
              </a:r>
              <a:r>
                <a:rPr lang="en-US" sz="24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4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Tinggi</a:t>
              </a:r>
              <a:endParaRPr lang="en-US" sz="2400" b="1" dirty="0">
                <a:solidFill>
                  <a:srgbClr val="660066"/>
                </a:solidFill>
                <a:latin typeface="Garamond" pitchFamily="18" charset="0"/>
                <a:sym typeface="Wingdings 3" pitchFamily="18" charset="2"/>
              </a:endParaRPr>
            </a:p>
            <a:p>
              <a:pPr marL="914400" indent="-63500" defTabSz="889000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en-US" sz="20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0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Jabatan</a:t>
              </a:r>
              <a:r>
                <a:rPr lang="en-US" sz="20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0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Pimpinan</a:t>
              </a:r>
              <a:r>
                <a:rPr lang="en-US" sz="20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0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Tinggi</a:t>
              </a:r>
              <a:r>
                <a:rPr lang="en-US" sz="20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0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Utama</a:t>
              </a:r>
              <a:endParaRPr lang="en-US" sz="2000" b="1" dirty="0">
                <a:solidFill>
                  <a:srgbClr val="660066"/>
                </a:solidFill>
                <a:latin typeface="Garamond" pitchFamily="18" charset="0"/>
                <a:sym typeface="Wingdings 3" pitchFamily="18" charset="2"/>
              </a:endParaRPr>
            </a:p>
            <a:p>
              <a:pPr marL="914400" indent="-63500" defTabSz="889000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en-US" sz="20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0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Jabatan</a:t>
              </a:r>
              <a:r>
                <a:rPr lang="en-US" sz="20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0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Pimpinan</a:t>
              </a:r>
              <a:r>
                <a:rPr lang="en-US" sz="20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0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Tinggi</a:t>
              </a:r>
              <a:r>
                <a:rPr lang="en-US" sz="20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0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Madya</a:t>
              </a:r>
              <a:endParaRPr lang="en-US" sz="2000" b="1" dirty="0">
                <a:solidFill>
                  <a:srgbClr val="660066"/>
                </a:solidFill>
                <a:latin typeface="Garamond" pitchFamily="18" charset="0"/>
                <a:sym typeface="Wingdings 3" pitchFamily="18" charset="2"/>
              </a:endParaRPr>
            </a:p>
            <a:p>
              <a:pPr marL="914400" indent="-63500" defTabSz="889000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en-US" sz="20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0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Jabatan</a:t>
              </a:r>
              <a:r>
                <a:rPr lang="en-US" sz="20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0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Pimpinan</a:t>
              </a:r>
              <a:r>
                <a:rPr lang="en-US" sz="20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000" b="1" dirty="0" err="1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Tinggi</a:t>
              </a:r>
              <a:r>
                <a:rPr lang="en-US" sz="2000" b="1" dirty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 </a:t>
              </a:r>
              <a:r>
                <a:rPr lang="en-US" sz="2000" b="1" dirty="0" err="1" smtClean="0">
                  <a:solidFill>
                    <a:srgbClr val="660066"/>
                  </a:solidFill>
                  <a:latin typeface="Garamond" pitchFamily="18" charset="0"/>
                  <a:sym typeface="Wingdings 3" pitchFamily="18" charset="2"/>
                </a:rPr>
                <a:t>Pratama</a:t>
              </a:r>
              <a:endParaRPr lang="en-US" sz="2000" b="1" dirty="0" smtClean="0">
                <a:solidFill>
                  <a:srgbClr val="660066"/>
                </a:solidFill>
                <a:latin typeface="Garamond" pitchFamily="18" charset="0"/>
                <a:sym typeface="Wingdings 3" pitchFamily="18" charset="2"/>
              </a:endParaRPr>
            </a:p>
            <a:p>
              <a:pPr marL="914400" indent="-63500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3200" dirty="0">
                <a:solidFill>
                  <a:srgbClr val="660066"/>
                </a:solidFill>
                <a:latin typeface="Berlin Sans FB" pitchFamily="34" charset="0"/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457200" y="5121052"/>
            <a:ext cx="1600200" cy="1447800"/>
          </a:xfrm>
          <a:prstGeom prst="ellipse">
            <a:avLst/>
          </a:prstGeom>
          <a:blipFill rotWithShape="0">
            <a:blip r:embed="rId7" cstate="print"/>
            <a:stretch>
              <a:fillRect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ChangeArrowheads="1"/>
          </p:cNvSpPr>
          <p:nvPr/>
        </p:nvSpPr>
        <p:spPr bwMode="auto">
          <a:xfrm>
            <a:off x="211009" y="959424"/>
            <a:ext cx="3638178" cy="190821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err="1"/>
              <a:t>Jumlah</a:t>
            </a:r>
            <a:r>
              <a:rPr lang="en-US" sz="2400" b="1" dirty="0"/>
              <a:t> </a:t>
            </a:r>
            <a:r>
              <a:rPr lang="id-ID" sz="2400" b="1" dirty="0"/>
              <a:t>PNS: </a:t>
            </a:r>
            <a:r>
              <a:rPr lang="en-US" sz="2400" b="1" dirty="0" smtClean="0"/>
              <a:t>4.5</a:t>
            </a:r>
            <a:r>
              <a:rPr lang="id-ID" sz="2400" b="1" dirty="0" smtClean="0"/>
              <a:t>54</a:t>
            </a:r>
            <a:r>
              <a:rPr lang="en-US" sz="2400" b="1" dirty="0" smtClean="0"/>
              <a:t>.</a:t>
            </a:r>
            <a:r>
              <a:rPr lang="id-ID" sz="2400" b="1" dirty="0" smtClean="0"/>
              <a:t>155</a:t>
            </a:r>
            <a:endParaRPr lang="en-US" sz="2400" b="1" dirty="0"/>
          </a:p>
          <a:p>
            <a:r>
              <a:rPr lang="en-US" sz="1400" dirty="0"/>
              <a:t>(</a:t>
            </a:r>
            <a:r>
              <a:rPr lang="en-US" sz="1400" dirty="0" err="1"/>
              <a:t>BKN</a:t>
            </a:r>
            <a:r>
              <a:rPr lang="en-US" sz="1400" dirty="0"/>
              <a:t>, 31 </a:t>
            </a:r>
            <a:r>
              <a:rPr lang="id-ID" sz="1400" dirty="0" smtClean="0"/>
              <a:t>Jan </a:t>
            </a:r>
            <a:r>
              <a:rPr lang="en-US" sz="1400" dirty="0" smtClean="0"/>
              <a:t>201</a:t>
            </a:r>
            <a:r>
              <a:rPr lang="id-ID" sz="1400" dirty="0" smtClean="0"/>
              <a:t>6</a:t>
            </a:r>
            <a:r>
              <a:rPr lang="en-US" sz="1400" dirty="0" smtClean="0"/>
              <a:t>)</a:t>
            </a:r>
            <a:endParaRPr lang="en-US" sz="1400" dirty="0"/>
          </a:p>
          <a:p>
            <a:endParaRPr lang="id-ID" sz="2000" b="1" dirty="0" smtClean="0"/>
          </a:p>
          <a:p>
            <a:r>
              <a:rPr lang="en-US" sz="2000" b="1" dirty="0" smtClean="0"/>
              <a:t>Dari </a:t>
            </a:r>
            <a:r>
              <a:rPr lang="en-US" sz="2000" b="1" dirty="0" err="1" smtClean="0"/>
              <a:t>Honorer</a:t>
            </a:r>
            <a:r>
              <a:rPr lang="en-US" sz="2000" b="1" dirty="0" smtClean="0"/>
              <a:t>: 1.047.120</a:t>
            </a:r>
            <a:endParaRPr lang="id-ID" sz="2000" b="1" dirty="0" smtClean="0"/>
          </a:p>
          <a:p>
            <a:endParaRPr lang="id-ID" sz="2000" b="1" dirty="0" smtClean="0"/>
          </a:p>
          <a:p>
            <a:r>
              <a:rPr lang="id-ID" sz="2000" b="1" dirty="0" smtClean="0"/>
              <a:t>Rasio PNS: 1,76%</a:t>
            </a:r>
            <a:endParaRPr lang="en-US" sz="2000" b="1" dirty="0"/>
          </a:p>
        </p:txBody>
      </p:sp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13" y="0"/>
            <a:ext cx="9143999" cy="64611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indent="360363" algn="just">
              <a:defRPr/>
            </a:pPr>
            <a:r>
              <a:rPr lang="en-US" sz="3600" dirty="0"/>
              <a:t>STATISTIK PNS INDONESIA </a:t>
            </a:r>
            <a:r>
              <a:rPr lang="en-US" sz="3600" dirty="0" smtClean="0"/>
              <a:t>201</a:t>
            </a:r>
            <a:r>
              <a:rPr lang="id-ID" sz="3600" dirty="0" smtClean="0"/>
              <a:t>6</a:t>
            </a:r>
            <a:endParaRPr lang="en-US" sz="3600" dirty="0"/>
          </a:p>
        </p:txBody>
      </p:sp>
      <p:sp>
        <p:nvSpPr>
          <p:cNvPr id="14" name="Rectangle 13"/>
          <p:cNvSpPr/>
          <p:nvPr/>
        </p:nvSpPr>
        <p:spPr>
          <a:xfrm>
            <a:off x="3937783" y="771957"/>
            <a:ext cx="5029200" cy="22831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tabLst>
                <a:tab pos="3144838" algn="l"/>
                <a:tab pos="3490913" algn="l"/>
              </a:tabLst>
              <a:defRPr/>
            </a:pPr>
            <a:r>
              <a:rPr lang="id-ID" sz="2400" b="1" dirty="0" smtClean="0">
                <a:solidFill>
                  <a:schemeClr val="tx1"/>
                </a:solidFill>
              </a:rPr>
              <a:t>JPT	:	19.190</a:t>
            </a:r>
          </a:p>
          <a:p>
            <a:pPr marL="442913">
              <a:tabLst>
                <a:tab pos="3144838" algn="l"/>
                <a:tab pos="3490913" algn="l"/>
              </a:tabLst>
              <a:defRPr/>
            </a:pPr>
            <a:r>
              <a:rPr lang="id-ID" sz="2400" dirty="0" smtClean="0">
                <a:solidFill>
                  <a:schemeClr val="tx1"/>
                </a:solidFill>
              </a:rPr>
              <a:t>Pusat	:	  3.319</a:t>
            </a:r>
          </a:p>
          <a:p>
            <a:pPr marL="442913">
              <a:tabLst>
                <a:tab pos="3144838" algn="l"/>
                <a:tab pos="3490913" algn="l"/>
              </a:tabLst>
              <a:defRPr/>
            </a:pPr>
            <a:r>
              <a:rPr lang="id-ID" sz="2400" dirty="0" smtClean="0">
                <a:solidFill>
                  <a:schemeClr val="tx1"/>
                </a:solidFill>
              </a:rPr>
              <a:t>Daerah	:	15.871</a:t>
            </a:r>
          </a:p>
          <a:p>
            <a:pPr>
              <a:tabLst>
                <a:tab pos="3144838" algn="l"/>
                <a:tab pos="3490913" algn="l"/>
              </a:tabLst>
              <a:defRPr/>
            </a:pPr>
            <a:r>
              <a:rPr lang="id-ID" sz="2400" b="1" dirty="0" smtClean="0">
                <a:solidFill>
                  <a:schemeClr val="tx1"/>
                </a:solidFill>
              </a:rPr>
              <a:t>Adm’tor &amp; Pengawas	: 339.529</a:t>
            </a:r>
          </a:p>
          <a:p>
            <a:pPr>
              <a:tabLst>
                <a:tab pos="3144838" algn="l"/>
                <a:tab pos="3490913" algn="l"/>
              </a:tabLst>
              <a:defRPr/>
            </a:pPr>
            <a:r>
              <a:rPr lang="id-ID" sz="2400" b="1" dirty="0" smtClean="0">
                <a:solidFill>
                  <a:schemeClr val="tx1"/>
                </a:solidFill>
              </a:rPr>
              <a:t>Pelaksana	: 1.786.507</a:t>
            </a:r>
          </a:p>
          <a:p>
            <a:pPr>
              <a:tabLst>
                <a:tab pos="3144838" algn="l"/>
                <a:tab pos="3490913" algn="l"/>
              </a:tabLst>
              <a:defRPr/>
            </a:pPr>
            <a:r>
              <a:rPr lang="id-ID" sz="2400" b="1" dirty="0" smtClean="0">
                <a:solidFill>
                  <a:schemeClr val="tx1"/>
                </a:solidFill>
              </a:rPr>
              <a:t>Fungsional	: 2.408.929</a:t>
            </a:r>
          </a:p>
        </p:txBody>
      </p:sp>
      <p:pic>
        <p:nvPicPr>
          <p:cNvPr id="41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80" y="3186545"/>
            <a:ext cx="9130720" cy="3671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4" name="Picture 9" descr="garuda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875" y="0"/>
            <a:ext cx="42862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5" name="TextBox 21"/>
          <p:cNvSpPr txBox="1">
            <a:spLocks noChangeArrowheads="1"/>
          </p:cNvSpPr>
          <p:nvPr/>
        </p:nvSpPr>
        <p:spPr bwMode="auto">
          <a:xfrm>
            <a:off x="8572500" y="142875"/>
            <a:ext cx="571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  <p:pic>
        <p:nvPicPr>
          <p:cNvPr id="4106" name="Picture 9" descr="garuda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6215063"/>
            <a:ext cx="42862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7" name="TextBox 25"/>
          <p:cNvSpPr txBox="1">
            <a:spLocks noChangeArrowheads="1"/>
          </p:cNvSpPr>
          <p:nvPr/>
        </p:nvSpPr>
        <p:spPr bwMode="auto">
          <a:xfrm>
            <a:off x="571500" y="6357938"/>
            <a:ext cx="571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53" descr="j023468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381000"/>
            <a:ext cx="1899320" cy="1276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WordArt 55"/>
          <p:cNvSpPr>
            <a:spLocks noChangeArrowheads="1" noChangeShapeType="1" noTextEdit="1"/>
          </p:cNvSpPr>
          <p:nvPr/>
        </p:nvSpPr>
        <p:spPr bwMode="auto">
          <a:xfrm>
            <a:off x="228600" y="620688"/>
            <a:ext cx="6215608" cy="61882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Tantangan Eksisting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09599" y="1905000"/>
            <a:ext cx="8000997" cy="1306513"/>
            <a:chOff x="1104" y="1200"/>
            <a:chExt cx="3504" cy="823"/>
          </a:xfrm>
        </p:grpSpPr>
        <p:sp>
          <p:nvSpPr>
            <p:cNvPr id="10" name="AutoShape 4"/>
            <p:cNvSpPr>
              <a:spLocks noChangeArrowheads="1"/>
            </p:cNvSpPr>
            <p:nvPr/>
          </p:nvSpPr>
          <p:spPr bwMode="gray">
            <a:xfrm>
              <a:off x="1104" y="1200"/>
              <a:ext cx="3504" cy="823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>
                    <a:gamma/>
                    <a:tint val="51373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id-ID">
                <a:solidFill>
                  <a:srgbClr val="000000"/>
                </a:solidFill>
              </a:endParaRPr>
            </a:p>
          </p:txBody>
        </p:sp>
        <p:sp>
          <p:nvSpPr>
            <p:cNvPr id="11" name="AutoShape 5"/>
            <p:cNvSpPr>
              <a:spLocks noChangeArrowheads="1"/>
            </p:cNvSpPr>
            <p:nvPr/>
          </p:nvSpPr>
          <p:spPr bwMode="gray">
            <a:xfrm>
              <a:off x="1181" y="1276"/>
              <a:ext cx="675" cy="673"/>
            </a:xfrm>
            <a:prstGeom prst="roundRect">
              <a:avLst>
                <a:gd name="adj" fmla="val 11921"/>
              </a:avLst>
            </a:prstGeom>
            <a:blipFill>
              <a:blip r:embed="rId4" cstate="print"/>
              <a:tile tx="0" ty="0" sx="100000" sy="100000" flip="none" algn="tl"/>
            </a:blip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>
                <a:solidFill>
                  <a:srgbClr val="000000"/>
                </a:solidFill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gray">
            <a:xfrm>
              <a:off x="1223" y="1319"/>
              <a:ext cx="337" cy="337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solidFill>
              <a:srgbClr val="FFCC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>
                <a:solidFill>
                  <a:srgbClr val="000000"/>
                </a:solidFill>
              </a:endParaRPr>
            </a:p>
          </p:txBody>
        </p:sp>
        <p:sp>
          <p:nvSpPr>
            <p:cNvPr id="13" name="Text Box 7"/>
            <p:cNvSpPr txBox="1">
              <a:spLocks noChangeArrowheads="1"/>
            </p:cNvSpPr>
            <p:nvPr/>
          </p:nvSpPr>
          <p:spPr bwMode="gray">
            <a:xfrm>
              <a:off x="1431" y="1460"/>
              <a:ext cx="161" cy="3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id-ID" sz="28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rPr>
                <a:t>1</a:t>
              </a:r>
              <a:endPara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09600" y="3348045"/>
            <a:ext cx="8001001" cy="1306515"/>
            <a:chOff x="1104" y="2109"/>
            <a:chExt cx="3504" cy="823"/>
          </a:xfrm>
        </p:grpSpPr>
        <p:sp>
          <p:nvSpPr>
            <p:cNvPr id="15" name="AutoShape 10"/>
            <p:cNvSpPr>
              <a:spLocks noChangeArrowheads="1"/>
            </p:cNvSpPr>
            <p:nvPr/>
          </p:nvSpPr>
          <p:spPr bwMode="gray">
            <a:xfrm>
              <a:off x="1104" y="2109"/>
              <a:ext cx="3504" cy="823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>
                    <a:gamma/>
                    <a:tint val="51373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id-ID">
                <a:solidFill>
                  <a:srgbClr val="000000"/>
                </a:solidFill>
              </a:endParaRPr>
            </a:p>
          </p:txBody>
        </p:sp>
        <p:sp>
          <p:nvSpPr>
            <p:cNvPr id="16" name="AutoShape 11"/>
            <p:cNvSpPr>
              <a:spLocks noChangeArrowheads="1"/>
            </p:cNvSpPr>
            <p:nvPr/>
          </p:nvSpPr>
          <p:spPr bwMode="gray">
            <a:xfrm>
              <a:off x="1181" y="2185"/>
              <a:ext cx="675" cy="673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009999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>
                <a:solidFill>
                  <a:srgbClr val="000000"/>
                </a:solidFill>
              </a:endParaRPr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gray">
            <a:xfrm>
              <a:off x="1223" y="2228"/>
              <a:ext cx="337" cy="337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9999">
                    <a:gamma/>
                    <a:tint val="42353"/>
                    <a:invGamma/>
                  </a:srgbClr>
                </a:gs>
                <a:gs pos="100000">
                  <a:srgbClr val="009999">
                    <a:alpha val="0"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>
                <a:solidFill>
                  <a:srgbClr val="000000"/>
                </a:solidFill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gray">
            <a:xfrm>
              <a:off x="1431" y="2370"/>
              <a:ext cx="161" cy="3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id-ID" sz="28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rPr>
                <a:t>2</a:t>
              </a:r>
              <a:endPara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9" name="Text Box 14"/>
            <p:cNvSpPr txBox="1">
              <a:spLocks noChangeArrowheads="1"/>
            </p:cNvSpPr>
            <p:nvPr/>
          </p:nvSpPr>
          <p:spPr bwMode="gray">
            <a:xfrm>
              <a:off x="1915" y="2160"/>
              <a:ext cx="2627" cy="6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af-ZA" sz="2400" b="1" dirty="0" smtClean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</a:rPr>
                <a:t>Pelayanan Publik: </a:t>
              </a:r>
              <a:endParaRPr lang="id-ID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endParaRPr>
            </a:p>
            <a:p>
              <a:pPr>
                <a:defRPr/>
              </a:pPr>
              <a:r>
                <a:rPr lang="id-ID" sz="2000" b="1" dirty="0" smtClean="0">
                  <a:solidFill>
                    <a:srgbClr val="000000">
                      <a:lumMod val="10000"/>
                    </a:srgbClr>
                  </a:solidFill>
                  <a:latin typeface="Calibri" pitchFamily="34" charset="0"/>
                  <a:cs typeface="Calibri" pitchFamily="34" charset="0"/>
                </a:rPr>
                <a:t>B</a:t>
              </a:r>
              <a:r>
                <a:rPr lang="af-ZA" sz="2000" b="1" dirty="0" smtClean="0">
                  <a:solidFill>
                    <a:srgbClr val="000000">
                      <a:lumMod val="10000"/>
                    </a:srgbClr>
                  </a:solidFill>
                  <a:latin typeface="Calibri" pitchFamily="34" charset="0"/>
                  <a:cs typeface="Calibri" pitchFamily="34" charset="0"/>
                </a:rPr>
                <a:t>elum memenuhi </a:t>
              </a:r>
              <a:r>
                <a:rPr lang="id-ID" sz="2000" b="1" dirty="0" smtClean="0">
                  <a:solidFill>
                    <a:srgbClr val="000000">
                      <a:lumMod val="10000"/>
                    </a:srgbClr>
                  </a:solidFill>
                  <a:latin typeface="Calibri" pitchFamily="34" charset="0"/>
                  <a:cs typeface="Calibri" pitchFamily="34" charset="0"/>
                </a:rPr>
                <a:t>K</a:t>
              </a:r>
              <a:r>
                <a:rPr lang="af-ZA" sz="2000" b="1" dirty="0" smtClean="0">
                  <a:solidFill>
                    <a:srgbClr val="000000">
                      <a:lumMod val="10000"/>
                    </a:srgbClr>
                  </a:solidFill>
                  <a:latin typeface="Calibri" pitchFamily="34" charset="0"/>
                  <a:cs typeface="Calibri" pitchFamily="34" charset="0"/>
                </a:rPr>
                <a:t>ebutuhan dan </a:t>
              </a:r>
              <a:r>
                <a:rPr lang="id-ID" sz="2000" b="1" dirty="0" smtClean="0">
                  <a:solidFill>
                    <a:srgbClr val="000000">
                      <a:lumMod val="10000"/>
                    </a:srgbClr>
                  </a:solidFill>
                  <a:latin typeface="Calibri" pitchFamily="34" charset="0"/>
                  <a:cs typeface="Calibri" pitchFamily="34" charset="0"/>
                </a:rPr>
                <a:t>K</a:t>
              </a:r>
              <a:r>
                <a:rPr lang="af-ZA" sz="2000" b="1" dirty="0" smtClean="0">
                  <a:solidFill>
                    <a:srgbClr val="000000">
                      <a:lumMod val="10000"/>
                    </a:srgbClr>
                  </a:solidFill>
                  <a:latin typeface="Calibri" pitchFamily="34" charset="0"/>
                  <a:cs typeface="Calibri" pitchFamily="34" charset="0"/>
                </a:rPr>
                <a:t>epuasan </a:t>
              </a:r>
              <a:r>
                <a:rPr lang="id-ID" sz="2000" b="1" dirty="0" smtClean="0">
                  <a:solidFill>
                    <a:srgbClr val="000000">
                      <a:lumMod val="10000"/>
                    </a:srgbClr>
                  </a:solidFill>
                  <a:latin typeface="Calibri" pitchFamily="34" charset="0"/>
                  <a:cs typeface="Calibri" pitchFamily="34" charset="0"/>
                </a:rPr>
                <a:t>M</a:t>
              </a:r>
              <a:r>
                <a:rPr lang="af-ZA" sz="2000" b="1" dirty="0" smtClean="0">
                  <a:solidFill>
                    <a:srgbClr val="000000">
                      <a:lumMod val="10000"/>
                    </a:srgbClr>
                  </a:solidFill>
                  <a:latin typeface="Calibri" pitchFamily="34" charset="0"/>
                  <a:cs typeface="Calibri" pitchFamily="34" charset="0"/>
                </a:rPr>
                <a:t>asyarakat</a:t>
              </a:r>
              <a:endParaRPr lang="af-ZA" sz="2000" b="1" dirty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09600" y="4808542"/>
            <a:ext cx="8001002" cy="1306513"/>
            <a:chOff x="1104" y="3029"/>
            <a:chExt cx="3504" cy="823"/>
          </a:xfrm>
        </p:grpSpPr>
        <p:sp>
          <p:nvSpPr>
            <p:cNvPr id="21" name="AutoShape 16"/>
            <p:cNvSpPr>
              <a:spLocks noChangeArrowheads="1"/>
            </p:cNvSpPr>
            <p:nvPr/>
          </p:nvSpPr>
          <p:spPr bwMode="gray">
            <a:xfrm>
              <a:off x="1104" y="3029"/>
              <a:ext cx="3504" cy="823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>
                    <a:gamma/>
                    <a:tint val="51373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id-ID">
                <a:solidFill>
                  <a:srgbClr val="000000"/>
                </a:solidFill>
              </a:endParaRPr>
            </a:p>
          </p:txBody>
        </p:sp>
        <p:sp>
          <p:nvSpPr>
            <p:cNvPr id="22" name="AutoShape 17"/>
            <p:cNvSpPr>
              <a:spLocks noChangeArrowheads="1"/>
            </p:cNvSpPr>
            <p:nvPr/>
          </p:nvSpPr>
          <p:spPr bwMode="gray">
            <a:xfrm>
              <a:off x="1181" y="3105"/>
              <a:ext cx="675" cy="673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EC941E"/>
                </a:gs>
                <a:gs pos="100000">
                  <a:srgbClr val="EC941E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>
                <a:solidFill>
                  <a:srgbClr val="000000"/>
                </a:solidFill>
              </a:endParaRPr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gray">
            <a:xfrm>
              <a:off x="1223" y="3148"/>
              <a:ext cx="337" cy="337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EC941E">
                    <a:gamma/>
                    <a:tint val="48627"/>
                    <a:invGamma/>
                  </a:srgbClr>
                </a:gs>
                <a:gs pos="100000">
                  <a:srgbClr val="EC941E">
                    <a:alpha val="0"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>
                <a:solidFill>
                  <a:srgbClr val="000000"/>
                </a:solidFill>
              </a:endParaRPr>
            </a:p>
          </p:txBody>
        </p:sp>
        <p:sp>
          <p:nvSpPr>
            <p:cNvPr id="24" name="Text Box 19"/>
            <p:cNvSpPr txBox="1">
              <a:spLocks noChangeArrowheads="1"/>
            </p:cNvSpPr>
            <p:nvPr/>
          </p:nvSpPr>
          <p:spPr bwMode="gray">
            <a:xfrm>
              <a:off x="1431" y="3289"/>
              <a:ext cx="161" cy="3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id-ID" sz="28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rPr>
                <a:t>3</a:t>
              </a:r>
              <a:endPara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5" name="AutoShape 23"/>
          <p:cNvSpPr>
            <a:spLocks noChangeArrowheads="1"/>
          </p:cNvSpPr>
          <p:nvPr/>
        </p:nvSpPr>
        <p:spPr bwMode="gray">
          <a:xfrm>
            <a:off x="2362200" y="2255837"/>
            <a:ext cx="6172200" cy="639763"/>
          </a:xfrm>
          <a:prstGeom prst="roundRect">
            <a:avLst>
              <a:gd name="adj" fmla="val 7574"/>
            </a:avLst>
          </a:prstGeom>
          <a:noFill/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marL="444500" indent="-444500">
              <a:defRPr/>
            </a:pPr>
            <a:r>
              <a:rPr lang="en-US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af-ZA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Organisasi </a:t>
            </a:r>
            <a:r>
              <a:rPr lang="id-ID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&amp;  SDM</a:t>
            </a:r>
            <a:r>
              <a:rPr lang="af-ZA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</a:t>
            </a:r>
            <a:endParaRPr lang="af-ZA" sz="2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marL="266700" indent="-266700">
              <a:buFont typeface="Wingdings" pitchFamily="2" charset="2"/>
              <a:buChar char="ü"/>
              <a:defRPr/>
            </a:pPr>
            <a:r>
              <a:rPr lang="id-ID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Organisasi </a:t>
            </a:r>
            <a:r>
              <a:rPr lang="af-ZA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belum Tepat Fungsi </a:t>
            </a:r>
            <a:r>
              <a:rPr lang="id-ID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af-ZA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an Sasaran</a:t>
            </a:r>
            <a:r>
              <a:rPr lang="id-ID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 (</a:t>
            </a:r>
            <a:r>
              <a:rPr lang="id-ID" b="1" i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Unfit / Tambun</a:t>
            </a:r>
            <a:r>
              <a:rPr lang="id-ID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)</a:t>
            </a:r>
            <a:r>
              <a:rPr lang="af-ZA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id-ID" b="1" dirty="0" smtClean="0">
              <a:solidFill>
                <a:srgbClr val="000000">
                  <a:lumMod val="10000"/>
                </a:srgbClr>
              </a:solidFill>
              <a:latin typeface="Calibri" pitchFamily="34" charset="0"/>
              <a:cs typeface="Calibri" pitchFamily="34" charset="0"/>
            </a:endParaRPr>
          </a:p>
          <a:p>
            <a:pPr marL="266700" indent="-266700">
              <a:buFont typeface="Wingdings" pitchFamily="2" charset="2"/>
              <a:buChar char="ü"/>
              <a:defRPr/>
            </a:pPr>
            <a:r>
              <a:rPr lang="id-ID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Jumlah PNS </a:t>
            </a:r>
            <a:r>
              <a:rPr lang="id-ID" b="1" i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Overstaffed</a:t>
            </a:r>
            <a:r>
              <a:rPr lang="id-ID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 &amp; </a:t>
            </a:r>
            <a:r>
              <a:rPr lang="id-ID" b="1" i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Understaffed</a:t>
            </a:r>
            <a:r>
              <a:rPr lang="id-ID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 secara Bersamaan</a:t>
            </a:r>
            <a:endParaRPr lang="af-ZA" b="1" i="1" dirty="0">
              <a:solidFill>
                <a:srgbClr val="000000">
                  <a:lumMod val="10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AutoShape 16"/>
          <p:cNvSpPr>
            <a:spLocks noChangeArrowheads="1"/>
          </p:cNvSpPr>
          <p:nvPr/>
        </p:nvSpPr>
        <p:spPr bwMode="gray">
          <a:xfrm>
            <a:off x="2362200" y="4966568"/>
            <a:ext cx="6096000" cy="915888"/>
          </a:xfrm>
          <a:prstGeom prst="roundRect">
            <a:avLst>
              <a:gd name="adj" fmla="val 28356"/>
            </a:avLst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af-ZA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Pola </a:t>
            </a:r>
            <a:r>
              <a:rPr lang="id-ID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af-ZA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ikir </a:t>
            </a:r>
            <a:r>
              <a:rPr lang="id-ID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&amp;</a:t>
            </a:r>
            <a:r>
              <a:rPr lang="af-ZA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d-ID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f-ZA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Budaya Kerja: </a:t>
            </a:r>
            <a:endParaRPr lang="id-ID" sz="24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id-ID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af-ZA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irokrasi </a:t>
            </a:r>
            <a:r>
              <a:rPr lang="id-ID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belum E</a:t>
            </a:r>
            <a:r>
              <a:rPr lang="af-ZA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fisien</a:t>
            </a:r>
            <a:r>
              <a:rPr lang="af-ZA" sz="2000" b="1" dirty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id-ID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af-ZA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fektif,</a:t>
            </a:r>
            <a:r>
              <a:rPr lang="id-ID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f-ZA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Produktif, </a:t>
            </a:r>
            <a:r>
              <a:rPr lang="id-ID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Inovatif,</a:t>
            </a:r>
          </a:p>
          <a:p>
            <a:pPr>
              <a:defRPr/>
            </a:pPr>
            <a:r>
              <a:rPr lang="af-ZA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Profesional </a:t>
            </a:r>
            <a:r>
              <a:rPr lang="id-ID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af-ZA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an Melayani</a:t>
            </a:r>
            <a:r>
              <a:rPr lang="id-ID" sz="20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 serta </a:t>
            </a:r>
            <a:r>
              <a:rPr lang="id-ID" sz="2000" b="1" i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Rule Based</a:t>
            </a:r>
            <a:endParaRPr lang="af-ZA" sz="2000" b="1" i="1" dirty="0">
              <a:solidFill>
                <a:srgbClr val="000000">
                  <a:lumMod val="10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53" descr="j023468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381000"/>
            <a:ext cx="1899320" cy="1276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WordArt 55"/>
          <p:cNvSpPr>
            <a:spLocks noChangeArrowheads="1" noChangeShapeType="1" noTextEdit="1"/>
          </p:cNvSpPr>
          <p:nvPr/>
        </p:nvSpPr>
        <p:spPr bwMode="auto">
          <a:xfrm>
            <a:off x="228600" y="361901"/>
            <a:ext cx="6215608" cy="61882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Tantangan Eksisting </a:t>
            </a:r>
            <a:r>
              <a:rPr lang="id-ID" sz="3600" b="1" kern="10" baseline="-2500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66"/>
                </a:solidFill>
                <a:latin typeface="Impact"/>
              </a:rPr>
              <a:t>(2)</a:t>
            </a:r>
          </a:p>
        </p:txBody>
      </p:sp>
      <p:grpSp>
        <p:nvGrpSpPr>
          <p:cNvPr id="2" name="Group 7"/>
          <p:cNvGrpSpPr/>
          <p:nvPr/>
        </p:nvGrpSpPr>
        <p:grpSpPr>
          <a:xfrm>
            <a:off x="179512" y="1820441"/>
            <a:ext cx="5976664" cy="4752528"/>
            <a:chOff x="3286116" y="2786058"/>
            <a:chExt cx="5243530" cy="3929090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t="48773" b="613"/>
            <a:stretch>
              <a:fillRect/>
            </a:stretch>
          </p:blipFill>
          <p:spPr bwMode="auto">
            <a:xfrm>
              <a:off x="3286116" y="2786058"/>
              <a:ext cx="2743200" cy="3929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b="51227"/>
            <a:stretch>
              <a:fillRect/>
            </a:stretch>
          </p:blipFill>
          <p:spPr bwMode="auto">
            <a:xfrm>
              <a:off x="5786446" y="2786058"/>
              <a:ext cx="2743200" cy="3786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9" name="TextBox 18"/>
          <p:cNvSpPr txBox="1"/>
          <p:nvPr/>
        </p:nvSpPr>
        <p:spPr>
          <a:xfrm>
            <a:off x="467544" y="1242621"/>
            <a:ext cx="511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600" b="1" dirty="0" smtClean="0">
                <a:solidFill>
                  <a:srgbClr val="000000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Persentase Total Belanja Pegawai terhadap Total Belanja</a:t>
            </a:r>
            <a:endParaRPr lang="id-ID" sz="1600" b="1" dirty="0">
              <a:solidFill>
                <a:srgbClr val="000000">
                  <a:lumMod val="10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32376" y="3011992"/>
            <a:ext cx="2664296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16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Birokrasi masih ber</a:t>
            </a:r>
            <a:r>
              <a:rPr lang="af-ZA" sz="16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orientasi pada </a:t>
            </a:r>
            <a:r>
              <a:rPr lang="af-ZA" sz="16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Inward Looking</a:t>
            </a:r>
            <a:r>
              <a:rPr lang="id-ID" sz="16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,</a:t>
            </a:r>
            <a:r>
              <a:rPr lang="af-ZA" sz="16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 belum pada </a:t>
            </a:r>
            <a:r>
              <a:rPr lang="af-ZA" sz="16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Outcomes</a:t>
            </a:r>
            <a:r>
              <a:rPr lang="af-ZA" sz="1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d-ID" sz="1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/ </a:t>
            </a:r>
            <a:r>
              <a:rPr lang="af-ZA" sz="16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Outward</a:t>
            </a:r>
            <a:r>
              <a:rPr lang="af-ZA" sz="1600" b="1" i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f-ZA" sz="16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Looking</a:t>
            </a:r>
            <a:r>
              <a:rPr lang="id-ID" sz="16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 (</a:t>
            </a:r>
            <a:r>
              <a:rPr lang="af-ZA" sz="16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Kepentingan Publik)</a:t>
            </a:r>
            <a:r>
              <a:rPr lang="id-ID" sz="16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f-ZA" sz="16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dan juga menimbulkan Beban Anggaran</a:t>
            </a:r>
            <a:r>
              <a:rPr lang="id-ID" sz="16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af-ZA" sz="16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berat </a:t>
            </a:r>
            <a:endParaRPr lang="af-ZA" sz="1600" dirty="0">
              <a:solidFill>
                <a:srgbClr val="66006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3081098" y="2132856"/>
            <a:ext cx="119303" cy="17440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3059832" y="3501008"/>
            <a:ext cx="119303" cy="17440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103388" y="3789040"/>
            <a:ext cx="119303" cy="17440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099941" y="5135926"/>
            <a:ext cx="119303" cy="17440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3091731" y="5413325"/>
            <a:ext cx="119303" cy="17440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070465" y="5682514"/>
            <a:ext cx="119303" cy="17440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3112997" y="6226679"/>
            <a:ext cx="119303" cy="17440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41636" y="2050215"/>
            <a:ext cx="119303" cy="17440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929519" y="2327614"/>
            <a:ext cx="119303" cy="17440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id-ID" smtClean="0">
              <a:solidFill>
                <a:srgbClr val="000000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958995" y="3695766"/>
            <a:ext cx="119303" cy="17440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id-ID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WordArt 55"/>
          <p:cNvSpPr>
            <a:spLocks noChangeArrowheads="1" noChangeShapeType="1" noTextEdit="1"/>
          </p:cNvSpPr>
          <p:nvPr/>
        </p:nvSpPr>
        <p:spPr bwMode="auto">
          <a:xfrm>
            <a:off x="732656" y="541784"/>
            <a:ext cx="7727776" cy="61882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Manajemen PNS (UU ASN)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05544" y="1744811"/>
            <a:ext cx="8382000" cy="4708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id-ID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Manajemen 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ASN</a:t>
            </a:r>
            <a:r>
              <a:rPr lang="id-ID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adalah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pengelolaan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ASN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untuk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menghasilkan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pegawai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ASN yang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profesional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,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memiliki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nilai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dasar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,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etika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profesi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, </a:t>
            </a:r>
            <a:r>
              <a:rPr lang="en-US" sz="3000" b="1" dirty="0" err="1" smtClean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bebas</a:t>
            </a:r>
            <a:r>
              <a:rPr lang="en-US" sz="3000" b="1" dirty="0" smtClean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dari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intervensi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politik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,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bersih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dari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praktik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korupsi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,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kolusi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dan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nepotisme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. </a:t>
            </a:r>
          </a:p>
          <a:p>
            <a:pPr algn="ctr">
              <a:defRPr/>
            </a:pPr>
            <a:endParaRPr lang="en-US" sz="3000" b="1" dirty="0">
              <a:solidFill>
                <a:schemeClr val="tx1">
                  <a:lumMod val="75000"/>
                </a:schemeClr>
              </a:solidFill>
              <a:latin typeface="Berlin Sans FB Demi" pitchFamily="34" charset="0"/>
              <a:cs typeface="+mn-cs"/>
            </a:endParaRPr>
          </a:p>
          <a:p>
            <a:pPr algn="ctr">
              <a:defRPr/>
            </a:pP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Manajemen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ASN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diselenggarakan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berdasarkan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Sistem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Merit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dan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meliputi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rgbClr val="990000"/>
                </a:solidFill>
                <a:latin typeface="Berlin Sans FB Demi" pitchFamily="34" charset="0"/>
                <a:cs typeface="+mn-cs"/>
              </a:rPr>
              <a:t>Manajemen</a:t>
            </a:r>
            <a:r>
              <a:rPr lang="en-US" sz="3000" b="1" dirty="0">
                <a:solidFill>
                  <a:srgbClr val="990000"/>
                </a:solidFill>
                <a:latin typeface="Berlin Sans FB Demi" pitchFamily="34" charset="0"/>
                <a:cs typeface="+mn-cs"/>
              </a:rPr>
              <a:t> PNS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dan</a:t>
            </a:r>
            <a:r>
              <a:rPr lang="en-US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000" b="1" dirty="0" err="1">
                <a:solidFill>
                  <a:srgbClr val="990000"/>
                </a:solidFill>
                <a:latin typeface="Berlin Sans FB Demi" pitchFamily="34" charset="0"/>
                <a:cs typeface="+mn-cs"/>
              </a:rPr>
              <a:t>Manajemen</a:t>
            </a:r>
            <a:r>
              <a:rPr lang="en-US" sz="3000" b="1" dirty="0">
                <a:solidFill>
                  <a:srgbClr val="990000"/>
                </a:solidFill>
                <a:latin typeface="Berlin Sans FB Demi" pitchFamily="34" charset="0"/>
                <a:cs typeface="+mn-cs"/>
              </a:rPr>
              <a:t> PPPK</a:t>
            </a:r>
            <a:endParaRPr lang="en-GB" sz="3000" b="1" dirty="0">
              <a:solidFill>
                <a:srgbClr val="990000"/>
              </a:solidFill>
              <a:latin typeface="Berlin Sans FB Demi" pitchFamily="34" charset="0"/>
              <a:cs typeface="+mn-cs"/>
            </a:endParaRPr>
          </a:p>
          <a:p>
            <a:pPr algn="ctr">
              <a:defRPr/>
            </a:pPr>
            <a:r>
              <a:rPr lang="en-GB" sz="3000" b="1" dirty="0">
                <a:solidFill>
                  <a:schemeClr val="tx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WordArt 55"/>
          <p:cNvSpPr>
            <a:spLocks noChangeArrowheads="1" noChangeShapeType="1" noTextEdit="1"/>
          </p:cNvSpPr>
          <p:nvPr/>
        </p:nvSpPr>
        <p:spPr bwMode="auto">
          <a:xfrm>
            <a:off x="948680" y="404664"/>
            <a:ext cx="7295728" cy="61882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Tujuan Manajemen PNS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" y="1183608"/>
            <a:ext cx="8229600" cy="542917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algn="ctr">
              <a:lnSpc>
                <a:spcPct val="85000"/>
              </a:lnSpc>
              <a:tabLst>
                <a:tab pos="1485900" algn="l"/>
              </a:tabLst>
            </a:pPr>
            <a:r>
              <a:rPr lang="id-ID" sz="2800" b="1" dirty="0">
                <a:latin typeface="Berlin Sans FB Demi" pitchFamily="34" charset="0"/>
              </a:rPr>
              <a:t>Manajemen </a:t>
            </a:r>
            <a:r>
              <a:rPr lang="en-US" sz="2800" b="1" dirty="0" err="1">
                <a:latin typeface="Berlin Sans FB Demi" pitchFamily="34" charset="0"/>
              </a:rPr>
              <a:t>ASN</a:t>
            </a:r>
            <a:r>
              <a:rPr lang="id-ID" sz="2800" b="1" dirty="0">
                <a:latin typeface="Berlin Sans FB Demi" pitchFamily="34" charset="0"/>
              </a:rPr>
              <a:t> diarahkan untuk menjamin penyelenggaraan tugas pemerintahan dan pembangunan secara berdayaguna dan berhasilguna.</a:t>
            </a:r>
            <a:endParaRPr lang="en-US" sz="2800" b="1" dirty="0">
              <a:latin typeface="Berlin Sans FB Demi" pitchFamily="34" charset="0"/>
            </a:endParaRPr>
          </a:p>
          <a:p>
            <a:pPr algn="ctr">
              <a:lnSpc>
                <a:spcPct val="85000"/>
              </a:lnSpc>
              <a:tabLst>
                <a:tab pos="1485900" algn="l"/>
              </a:tabLst>
            </a:pPr>
            <a:endParaRPr lang="id-ID" sz="4000" b="1" dirty="0" smtClean="0">
              <a:latin typeface="Berlin Sans FB Demi" pitchFamily="34" charset="0"/>
            </a:endParaRPr>
          </a:p>
          <a:p>
            <a:pPr algn="ctr">
              <a:lnSpc>
                <a:spcPct val="85000"/>
              </a:lnSpc>
              <a:tabLst>
                <a:tab pos="1485900" algn="l"/>
              </a:tabLst>
            </a:pPr>
            <a:endParaRPr lang="id-ID" sz="4000" b="1" dirty="0">
              <a:latin typeface="Berlin Sans FB Demi" pitchFamily="34" charset="0"/>
            </a:endParaRPr>
          </a:p>
          <a:p>
            <a:pPr algn="ctr">
              <a:lnSpc>
                <a:spcPct val="85000"/>
              </a:lnSpc>
              <a:tabLst>
                <a:tab pos="1485900" algn="l"/>
              </a:tabLst>
            </a:pPr>
            <a:r>
              <a:rPr lang="id-ID" sz="2400" b="1" dirty="0">
                <a:latin typeface="Berlin Sans FB Demi" pitchFamily="34" charset="0"/>
              </a:rPr>
              <a:t>Untuk mewujudkan penyelenggaraan tugas pemerintahan dan pembangunan, diperlukan </a:t>
            </a:r>
            <a:r>
              <a:rPr lang="en-US" sz="2400" b="1" dirty="0" err="1">
                <a:latin typeface="Berlin Sans FB Demi" pitchFamily="34" charset="0"/>
              </a:rPr>
              <a:t>ASN</a:t>
            </a:r>
            <a:r>
              <a:rPr lang="id-ID" sz="2400" b="1" dirty="0">
                <a:latin typeface="Berlin Sans FB Demi" pitchFamily="34" charset="0"/>
              </a:rPr>
              <a:t> yang profesional, bertanggung jawab, jujur, dan adil melalui pembinaan yang dilaksanakan berdasarkan </a:t>
            </a:r>
            <a:r>
              <a:rPr lang="id-ID" sz="2400" b="1" dirty="0">
                <a:solidFill>
                  <a:srgbClr val="FF0000"/>
                </a:solidFill>
                <a:latin typeface="Berlin Sans FB Demi" pitchFamily="34" charset="0"/>
              </a:rPr>
              <a:t>sistim </a:t>
            </a:r>
            <a:r>
              <a:rPr lang="en-US" sz="2400" b="1" dirty="0">
                <a:solidFill>
                  <a:srgbClr val="FF0000"/>
                </a:solidFill>
                <a:latin typeface="Berlin Sans FB Demi" pitchFamily="34" charset="0"/>
              </a:rPr>
              <a:t>merit </a:t>
            </a:r>
            <a:r>
              <a:rPr lang="en-US" sz="2400" b="1" dirty="0" err="1">
                <a:latin typeface="Berlin Sans FB Demi" pitchFamily="34" charset="0"/>
              </a:rPr>
              <a:t>yaitu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berdasarkan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pada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Berlin Sans FB Demi" pitchFamily="34" charset="0"/>
              </a:rPr>
              <a:t>kualifikasi</a:t>
            </a:r>
            <a:r>
              <a:rPr lang="en-US" sz="2400" b="1" dirty="0">
                <a:solidFill>
                  <a:srgbClr val="FF0000"/>
                </a:solidFill>
                <a:latin typeface="Berlin Sans FB Demi" pitchFamily="34" charset="0"/>
              </a:rPr>
              <a:t>, </a:t>
            </a:r>
            <a:r>
              <a:rPr lang="en-US" sz="2400" b="1" dirty="0" err="1">
                <a:solidFill>
                  <a:srgbClr val="FF0000"/>
                </a:solidFill>
                <a:latin typeface="Berlin Sans FB Demi" pitchFamily="34" charset="0"/>
              </a:rPr>
              <a:t>kompetensi</a:t>
            </a:r>
            <a:r>
              <a:rPr lang="en-US" sz="2400" b="1" dirty="0">
                <a:solidFill>
                  <a:srgbClr val="FF0000"/>
                </a:solidFill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dan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Berlin Sans FB Demi" pitchFamily="34" charset="0"/>
              </a:rPr>
              <a:t>kinerja</a:t>
            </a:r>
            <a:r>
              <a:rPr lang="en-US" sz="2400" b="1" dirty="0">
                <a:solidFill>
                  <a:srgbClr val="FF0000"/>
                </a:solidFill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secara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adil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dan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wajar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dengan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tanpa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membedakan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latar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belakang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politik</a:t>
            </a:r>
            <a:r>
              <a:rPr lang="en-US" sz="2400" b="1" dirty="0">
                <a:latin typeface="Berlin Sans FB Demi" pitchFamily="34" charset="0"/>
              </a:rPr>
              <a:t>, </a:t>
            </a:r>
            <a:r>
              <a:rPr lang="en-US" sz="2400" b="1" dirty="0" err="1">
                <a:latin typeface="Berlin Sans FB Demi" pitchFamily="34" charset="0"/>
              </a:rPr>
              <a:t>ras</a:t>
            </a:r>
            <a:r>
              <a:rPr lang="en-US" sz="2400" b="1" dirty="0">
                <a:latin typeface="Berlin Sans FB Demi" pitchFamily="34" charset="0"/>
              </a:rPr>
              <a:t>, </a:t>
            </a:r>
            <a:r>
              <a:rPr lang="en-US" sz="2400" b="1" dirty="0" err="1">
                <a:latin typeface="Berlin Sans FB Demi" pitchFamily="34" charset="0"/>
              </a:rPr>
              <a:t>warna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kulit</a:t>
            </a:r>
            <a:r>
              <a:rPr lang="en-US" sz="2400" b="1" dirty="0">
                <a:latin typeface="Berlin Sans FB Demi" pitchFamily="34" charset="0"/>
              </a:rPr>
              <a:t>, agama, </a:t>
            </a:r>
            <a:r>
              <a:rPr lang="en-US" sz="2400" b="1" dirty="0" err="1">
                <a:latin typeface="Berlin Sans FB Demi" pitchFamily="34" charset="0"/>
              </a:rPr>
              <a:t>asal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usul</a:t>
            </a:r>
            <a:r>
              <a:rPr lang="en-US" sz="2400" b="1" dirty="0">
                <a:latin typeface="Berlin Sans FB Demi" pitchFamily="34" charset="0"/>
              </a:rPr>
              <a:t>, </a:t>
            </a:r>
            <a:r>
              <a:rPr lang="en-US" sz="2400" b="1" dirty="0" err="1">
                <a:latin typeface="Berlin Sans FB Demi" pitchFamily="34" charset="0"/>
              </a:rPr>
              <a:t>jenis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kelamin</a:t>
            </a:r>
            <a:r>
              <a:rPr lang="en-US" sz="2400" b="1" dirty="0">
                <a:latin typeface="Berlin Sans FB Demi" pitchFamily="34" charset="0"/>
              </a:rPr>
              <a:t>, status </a:t>
            </a:r>
            <a:r>
              <a:rPr lang="en-US" sz="2400" b="1" dirty="0" err="1">
                <a:latin typeface="Berlin Sans FB Demi" pitchFamily="34" charset="0"/>
              </a:rPr>
              <a:t>pernikahan</a:t>
            </a:r>
            <a:r>
              <a:rPr lang="en-US" sz="2400" b="1" dirty="0">
                <a:latin typeface="Berlin Sans FB Demi" pitchFamily="34" charset="0"/>
              </a:rPr>
              <a:t>, </a:t>
            </a:r>
            <a:r>
              <a:rPr lang="en-US" sz="2400" b="1" dirty="0" err="1">
                <a:latin typeface="Berlin Sans FB Demi" pitchFamily="34" charset="0"/>
              </a:rPr>
              <a:t>umur</a:t>
            </a:r>
            <a:r>
              <a:rPr lang="en-US" sz="2400" b="1" dirty="0">
                <a:latin typeface="Berlin Sans FB Demi" pitchFamily="34" charset="0"/>
              </a:rPr>
              <a:t>, </a:t>
            </a:r>
            <a:r>
              <a:rPr lang="en-US" sz="2400" b="1" dirty="0" err="1">
                <a:latin typeface="Berlin Sans FB Demi" pitchFamily="34" charset="0"/>
              </a:rPr>
              <a:t>atau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kondisi</a:t>
            </a:r>
            <a:r>
              <a:rPr lang="en-US" sz="2400" b="1" dirty="0">
                <a:latin typeface="Berlin Sans FB Demi" pitchFamily="34" charset="0"/>
              </a:rPr>
              <a:t> </a:t>
            </a:r>
            <a:r>
              <a:rPr lang="en-US" sz="2400" b="1" dirty="0" err="1">
                <a:latin typeface="Berlin Sans FB Demi" pitchFamily="34" charset="0"/>
              </a:rPr>
              <a:t>kecacatan</a:t>
            </a:r>
            <a:r>
              <a:rPr lang="id-ID" sz="2400" b="1" dirty="0">
                <a:latin typeface="Berlin Sans FB Demi" pitchFamily="34" charset="0"/>
              </a:rPr>
              <a:t>.</a:t>
            </a: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3946277" y="2822493"/>
            <a:ext cx="1057772" cy="792088"/>
          </a:xfrm>
          <a:prstGeom prst="downArrow">
            <a:avLst>
              <a:gd name="adj1" fmla="val 50000"/>
              <a:gd name="adj2" fmla="val 44902"/>
            </a:avLst>
          </a:prstGeom>
          <a:solidFill>
            <a:srgbClr val="CC009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5"/>
          <p:cNvSpPr>
            <a:spLocks noGrp="1"/>
          </p:cNvSpPr>
          <p:nvPr>
            <p:ph type="title"/>
          </p:nvPr>
        </p:nvSpPr>
        <p:spPr>
          <a:xfrm>
            <a:off x="92646" y="17463"/>
            <a:ext cx="8229600" cy="962025"/>
          </a:xfrm>
        </p:spPr>
        <p:txBody>
          <a:bodyPr/>
          <a:lstStyle/>
          <a:p>
            <a:pPr eaLnBrk="1" hangingPunct="1"/>
            <a:r>
              <a:rPr lang="id-ID" dirty="0" smtClean="0"/>
              <a:t>10 Aspek Manajemen ASN</a:t>
            </a:r>
            <a:endParaRPr lang="en-US" baseline="-25000" dirty="0" smtClean="0"/>
          </a:p>
        </p:txBody>
      </p:sp>
      <p:sp>
        <p:nvSpPr>
          <p:cNvPr id="9" name="Freeform 3"/>
          <p:cNvSpPr/>
          <p:nvPr/>
        </p:nvSpPr>
        <p:spPr>
          <a:xfrm>
            <a:off x="828027" y="1300057"/>
            <a:ext cx="7919987" cy="1151381"/>
          </a:xfrm>
          <a:custGeom>
            <a:avLst/>
            <a:gdLst>
              <a:gd name="connsiteX0" fmla="*/ 0 w 7919987"/>
              <a:gd name="connsiteY0" fmla="*/ 191896 h 1151381"/>
              <a:gd name="connsiteX1" fmla="*/ 191897 w 7919987"/>
              <a:gd name="connsiteY1" fmla="*/ 0 h 1151381"/>
              <a:gd name="connsiteX2" fmla="*/ 191897 w 7919987"/>
              <a:gd name="connsiteY2" fmla="*/ 0 h 1151381"/>
              <a:gd name="connsiteX3" fmla="*/ 191897 w 7919987"/>
              <a:gd name="connsiteY3" fmla="*/ 0 h 1151381"/>
              <a:gd name="connsiteX4" fmla="*/ 7728090 w 7919987"/>
              <a:gd name="connsiteY4" fmla="*/ 0 h 1151381"/>
              <a:gd name="connsiteX5" fmla="*/ 7728090 w 7919987"/>
              <a:gd name="connsiteY5" fmla="*/ 0 h 1151381"/>
              <a:gd name="connsiteX6" fmla="*/ 7919986 w 7919987"/>
              <a:gd name="connsiteY6" fmla="*/ 191896 h 1151381"/>
              <a:gd name="connsiteX7" fmla="*/ 7919986 w 7919987"/>
              <a:gd name="connsiteY7" fmla="*/ 191896 h 1151381"/>
              <a:gd name="connsiteX8" fmla="*/ 7919986 w 7919987"/>
              <a:gd name="connsiteY8" fmla="*/ 191896 h 1151381"/>
              <a:gd name="connsiteX9" fmla="*/ 7919986 w 7919987"/>
              <a:gd name="connsiteY9" fmla="*/ 959484 h 1151381"/>
              <a:gd name="connsiteX10" fmla="*/ 7919986 w 7919987"/>
              <a:gd name="connsiteY10" fmla="*/ 959484 h 1151381"/>
              <a:gd name="connsiteX11" fmla="*/ 7728090 w 7919987"/>
              <a:gd name="connsiteY11" fmla="*/ 1151381 h 1151381"/>
              <a:gd name="connsiteX12" fmla="*/ 7728090 w 7919987"/>
              <a:gd name="connsiteY12" fmla="*/ 1151381 h 1151381"/>
              <a:gd name="connsiteX13" fmla="*/ 7728090 w 7919987"/>
              <a:gd name="connsiteY13" fmla="*/ 1151381 h 1151381"/>
              <a:gd name="connsiteX14" fmla="*/ 191897 w 7919987"/>
              <a:gd name="connsiteY14" fmla="*/ 1151381 h 1151381"/>
              <a:gd name="connsiteX15" fmla="*/ 191897 w 7919987"/>
              <a:gd name="connsiteY15" fmla="*/ 1151381 h 1151381"/>
              <a:gd name="connsiteX16" fmla="*/ 0 w 7919987"/>
              <a:gd name="connsiteY16" fmla="*/ 959484 h 1151381"/>
              <a:gd name="connsiteX17" fmla="*/ 0 w 7919987"/>
              <a:gd name="connsiteY17" fmla="*/ 959484 h 1151381"/>
              <a:gd name="connsiteX18" fmla="*/ 0 w 7919987"/>
              <a:gd name="connsiteY18" fmla="*/ 191896 h 115138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7919987" h="1151381">
                <a:moveTo>
                  <a:pt x="0" y="191896"/>
                </a:moveTo>
                <a:cubicBezTo>
                  <a:pt x="0" y="85978"/>
                  <a:pt x="85915" y="0"/>
                  <a:pt x="191897" y="0"/>
                </a:cubicBezTo>
                <a:cubicBezTo>
                  <a:pt x="191897" y="0"/>
                  <a:pt x="191897" y="0"/>
                  <a:pt x="191897" y="0"/>
                </a:cubicBezTo>
                <a:lnTo>
                  <a:pt x="191897" y="0"/>
                </a:lnTo>
                <a:lnTo>
                  <a:pt x="7728090" y="0"/>
                </a:lnTo>
                <a:lnTo>
                  <a:pt x="7728090" y="0"/>
                </a:lnTo>
                <a:cubicBezTo>
                  <a:pt x="7834134" y="0"/>
                  <a:pt x="7919986" y="85978"/>
                  <a:pt x="7919986" y="191896"/>
                </a:cubicBezTo>
                <a:cubicBezTo>
                  <a:pt x="7919986" y="191896"/>
                  <a:pt x="7919986" y="191896"/>
                  <a:pt x="7919986" y="191896"/>
                </a:cubicBezTo>
                <a:lnTo>
                  <a:pt x="7919986" y="191896"/>
                </a:lnTo>
                <a:lnTo>
                  <a:pt x="7919986" y="959484"/>
                </a:lnTo>
                <a:lnTo>
                  <a:pt x="7919986" y="959484"/>
                </a:lnTo>
                <a:cubicBezTo>
                  <a:pt x="7919986" y="1065530"/>
                  <a:pt x="7834134" y="1151381"/>
                  <a:pt x="7728090" y="1151381"/>
                </a:cubicBezTo>
                <a:cubicBezTo>
                  <a:pt x="7728090" y="1151381"/>
                  <a:pt x="7728090" y="1151381"/>
                  <a:pt x="7728090" y="1151381"/>
                </a:cubicBezTo>
                <a:lnTo>
                  <a:pt x="7728090" y="1151381"/>
                </a:lnTo>
                <a:lnTo>
                  <a:pt x="191897" y="1151381"/>
                </a:lnTo>
                <a:lnTo>
                  <a:pt x="191897" y="1151381"/>
                </a:lnTo>
                <a:cubicBezTo>
                  <a:pt x="85915" y="1151381"/>
                  <a:pt x="0" y="1065530"/>
                  <a:pt x="0" y="959484"/>
                </a:cubicBezTo>
                <a:cubicBezTo>
                  <a:pt x="0" y="959484"/>
                  <a:pt x="0" y="959484"/>
                  <a:pt x="0" y="959484"/>
                </a:cubicBezTo>
                <a:lnTo>
                  <a:pt x="0" y="191896"/>
                </a:lnTo>
              </a:path>
            </a:pathLst>
          </a:custGeom>
          <a:solidFill>
            <a:srgbClr val="E6E0E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Freeform 3"/>
          <p:cNvSpPr/>
          <p:nvPr/>
        </p:nvSpPr>
        <p:spPr>
          <a:xfrm>
            <a:off x="993368" y="1433025"/>
            <a:ext cx="1890674" cy="947166"/>
          </a:xfrm>
          <a:custGeom>
            <a:avLst/>
            <a:gdLst>
              <a:gd name="connsiteX0" fmla="*/ 0 w 1890674"/>
              <a:gd name="connsiteY0" fmla="*/ 157861 h 947166"/>
              <a:gd name="connsiteX1" fmla="*/ 157873 w 1890674"/>
              <a:gd name="connsiteY1" fmla="*/ 0 h 947166"/>
              <a:gd name="connsiteX2" fmla="*/ 157873 w 1890674"/>
              <a:gd name="connsiteY2" fmla="*/ 0 h 947166"/>
              <a:gd name="connsiteX3" fmla="*/ 157873 w 1890674"/>
              <a:gd name="connsiteY3" fmla="*/ 0 h 947166"/>
              <a:gd name="connsiteX4" fmla="*/ 1732813 w 1890674"/>
              <a:gd name="connsiteY4" fmla="*/ 0 h 947166"/>
              <a:gd name="connsiteX5" fmla="*/ 1732813 w 1890674"/>
              <a:gd name="connsiteY5" fmla="*/ 0 h 947166"/>
              <a:gd name="connsiteX6" fmla="*/ 1890674 w 1890674"/>
              <a:gd name="connsiteY6" fmla="*/ 157861 h 947166"/>
              <a:gd name="connsiteX7" fmla="*/ 1890674 w 1890674"/>
              <a:gd name="connsiteY7" fmla="*/ 157861 h 947166"/>
              <a:gd name="connsiteX8" fmla="*/ 1890674 w 1890674"/>
              <a:gd name="connsiteY8" fmla="*/ 157861 h 947166"/>
              <a:gd name="connsiteX9" fmla="*/ 1890674 w 1890674"/>
              <a:gd name="connsiteY9" fmla="*/ 789305 h 947166"/>
              <a:gd name="connsiteX10" fmla="*/ 1890674 w 1890674"/>
              <a:gd name="connsiteY10" fmla="*/ 789305 h 947166"/>
              <a:gd name="connsiteX11" fmla="*/ 1732813 w 1890674"/>
              <a:gd name="connsiteY11" fmla="*/ 947166 h 947166"/>
              <a:gd name="connsiteX12" fmla="*/ 1732813 w 1890674"/>
              <a:gd name="connsiteY12" fmla="*/ 947166 h 947166"/>
              <a:gd name="connsiteX13" fmla="*/ 1732813 w 1890674"/>
              <a:gd name="connsiteY13" fmla="*/ 947166 h 947166"/>
              <a:gd name="connsiteX14" fmla="*/ 157873 w 1890674"/>
              <a:gd name="connsiteY14" fmla="*/ 947166 h 947166"/>
              <a:gd name="connsiteX15" fmla="*/ 157873 w 1890674"/>
              <a:gd name="connsiteY15" fmla="*/ 947166 h 947166"/>
              <a:gd name="connsiteX16" fmla="*/ 0 w 1890674"/>
              <a:gd name="connsiteY16" fmla="*/ 789305 h 947166"/>
              <a:gd name="connsiteX17" fmla="*/ 0 w 1890674"/>
              <a:gd name="connsiteY17" fmla="*/ 789305 h 947166"/>
              <a:gd name="connsiteX18" fmla="*/ 0 w 1890674"/>
              <a:gd name="connsiteY18" fmla="*/ 157861 h 9471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890674" h="947166">
                <a:moveTo>
                  <a:pt x="0" y="157861"/>
                </a:moveTo>
                <a:cubicBezTo>
                  <a:pt x="0" y="70612"/>
                  <a:pt x="70688" y="0"/>
                  <a:pt x="157873" y="0"/>
                </a:cubicBezTo>
                <a:cubicBezTo>
                  <a:pt x="157873" y="0"/>
                  <a:pt x="157873" y="0"/>
                  <a:pt x="157873" y="0"/>
                </a:cubicBezTo>
                <a:lnTo>
                  <a:pt x="157873" y="0"/>
                </a:lnTo>
                <a:lnTo>
                  <a:pt x="1732813" y="0"/>
                </a:lnTo>
                <a:lnTo>
                  <a:pt x="1732813" y="0"/>
                </a:lnTo>
                <a:cubicBezTo>
                  <a:pt x="1820062" y="0"/>
                  <a:pt x="1890674" y="70612"/>
                  <a:pt x="1890674" y="157861"/>
                </a:cubicBezTo>
                <a:cubicBezTo>
                  <a:pt x="1890674" y="157861"/>
                  <a:pt x="1890674" y="157861"/>
                  <a:pt x="1890674" y="157861"/>
                </a:cubicBezTo>
                <a:lnTo>
                  <a:pt x="1890674" y="157861"/>
                </a:lnTo>
                <a:lnTo>
                  <a:pt x="1890674" y="789305"/>
                </a:lnTo>
                <a:lnTo>
                  <a:pt x="1890674" y="789305"/>
                </a:lnTo>
                <a:cubicBezTo>
                  <a:pt x="1890674" y="876554"/>
                  <a:pt x="1820062" y="947166"/>
                  <a:pt x="1732813" y="947166"/>
                </a:cubicBezTo>
                <a:cubicBezTo>
                  <a:pt x="1732813" y="947166"/>
                  <a:pt x="1732813" y="947166"/>
                  <a:pt x="1732813" y="947166"/>
                </a:cubicBezTo>
                <a:lnTo>
                  <a:pt x="1732813" y="947166"/>
                </a:lnTo>
                <a:lnTo>
                  <a:pt x="157873" y="947166"/>
                </a:lnTo>
                <a:lnTo>
                  <a:pt x="157873" y="947166"/>
                </a:lnTo>
                <a:cubicBezTo>
                  <a:pt x="70688" y="947166"/>
                  <a:pt x="0" y="876554"/>
                  <a:pt x="0" y="789305"/>
                </a:cubicBezTo>
                <a:cubicBezTo>
                  <a:pt x="0" y="789305"/>
                  <a:pt x="0" y="789305"/>
                  <a:pt x="0" y="789305"/>
                </a:cubicBezTo>
                <a:lnTo>
                  <a:pt x="0" y="157861"/>
                </a:lnTo>
              </a:path>
            </a:pathLst>
          </a:custGeom>
          <a:solidFill>
            <a:srgbClr val="8064A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Freeform 3"/>
          <p:cNvSpPr/>
          <p:nvPr/>
        </p:nvSpPr>
        <p:spPr>
          <a:xfrm>
            <a:off x="980668" y="1420325"/>
            <a:ext cx="1916074" cy="972566"/>
          </a:xfrm>
          <a:custGeom>
            <a:avLst/>
            <a:gdLst>
              <a:gd name="connsiteX0" fmla="*/ 12700 w 1916074"/>
              <a:gd name="connsiteY0" fmla="*/ 170561 h 972566"/>
              <a:gd name="connsiteX1" fmla="*/ 170573 w 1916074"/>
              <a:gd name="connsiteY1" fmla="*/ 12700 h 972566"/>
              <a:gd name="connsiteX2" fmla="*/ 170573 w 1916074"/>
              <a:gd name="connsiteY2" fmla="*/ 12700 h 972566"/>
              <a:gd name="connsiteX3" fmla="*/ 170573 w 1916074"/>
              <a:gd name="connsiteY3" fmla="*/ 12700 h 972566"/>
              <a:gd name="connsiteX4" fmla="*/ 1745513 w 1916074"/>
              <a:gd name="connsiteY4" fmla="*/ 12700 h 972566"/>
              <a:gd name="connsiteX5" fmla="*/ 1745513 w 1916074"/>
              <a:gd name="connsiteY5" fmla="*/ 12700 h 972566"/>
              <a:gd name="connsiteX6" fmla="*/ 1903374 w 1916074"/>
              <a:gd name="connsiteY6" fmla="*/ 170561 h 972566"/>
              <a:gd name="connsiteX7" fmla="*/ 1903374 w 1916074"/>
              <a:gd name="connsiteY7" fmla="*/ 170561 h 972566"/>
              <a:gd name="connsiteX8" fmla="*/ 1903374 w 1916074"/>
              <a:gd name="connsiteY8" fmla="*/ 170561 h 972566"/>
              <a:gd name="connsiteX9" fmla="*/ 1903374 w 1916074"/>
              <a:gd name="connsiteY9" fmla="*/ 802005 h 972566"/>
              <a:gd name="connsiteX10" fmla="*/ 1903374 w 1916074"/>
              <a:gd name="connsiteY10" fmla="*/ 802005 h 972566"/>
              <a:gd name="connsiteX11" fmla="*/ 1745513 w 1916074"/>
              <a:gd name="connsiteY11" fmla="*/ 959866 h 972566"/>
              <a:gd name="connsiteX12" fmla="*/ 1745513 w 1916074"/>
              <a:gd name="connsiteY12" fmla="*/ 959866 h 972566"/>
              <a:gd name="connsiteX13" fmla="*/ 1745513 w 1916074"/>
              <a:gd name="connsiteY13" fmla="*/ 959866 h 972566"/>
              <a:gd name="connsiteX14" fmla="*/ 170573 w 1916074"/>
              <a:gd name="connsiteY14" fmla="*/ 959866 h 972566"/>
              <a:gd name="connsiteX15" fmla="*/ 170573 w 1916074"/>
              <a:gd name="connsiteY15" fmla="*/ 959866 h 972566"/>
              <a:gd name="connsiteX16" fmla="*/ 12700 w 1916074"/>
              <a:gd name="connsiteY16" fmla="*/ 802005 h 972566"/>
              <a:gd name="connsiteX17" fmla="*/ 12700 w 1916074"/>
              <a:gd name="connsiteY17" fmla="*/ 802005 h 972566"/>
              <a:gd name="connsiteX18" fmla="*/ 12700 w 1916074"/>
              <a:gd name="connsiteY18" fmla="*/ 170561 h 9725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916074" h="972566">
                <a:moveTo>
                  <a:pt x="12700" y="170561"/>
                </a:moveTo>
                <a:cubicBezTo>
                  <a:pt x="12700" y="83312"/>
                  <a:pt x="83388" y="12700"/>
                  <a:pt x="170573" y="12700"/>
                </a:cubicBezTo>
                <a:cubicBezTo>
                  <a:pt x="170573" y="12700"/>
                  <a:pt x="170573" y="12700"/>
                  <a:pt x="170573" y="12700"/>
                </a:cubicBezTo>
                <a:lnTo>
                  <a:pt x="170573" y="12700"/>
                </a:lnTo>
                <a:lnTo>
                  <a:pt x="1745513" y="12700"/>
                </a:lnTo>
                <a:lnTo>
                  <a:pt x="1745513" y="12700"/>
                </a:lnTo>
                <a:cubicBezTo>
                  <a:pt x="1832762" y="12700"/>
                  <a:pt x="1903374" y="83312"/>
                  <a:pt x="1903374" y="170561"/>
                </a:cubicBezTo>
                <a:cubicBezTo>
                  <a:pt x="1903374" y="170561"/>
                  <a:pt x="1903374" y="170561"/>
                  <a:pt x="1903374" y="170561"/>
                </a:cubicBezTo>
                <a:lnTo>
                  <a:pt x="1903374" y="170561"/>
                </a:lnTo>
                <a:lnTo>
                  <a:pt x="1903374" y="802005"/>
                </a:lnTo>
                <a:lnTo>
                  <a:pt x="1903374" y="802005"/>
                </a:lnTo>
                <a:cubicBezTo>
                  <a:pt x="1903374" y="889254"/>
                  <a:pt x="1832762" y="959866"/>
                  <a:pt x="1745513" y="959866"/>
                </a:cubicBezTo>
                <a:cubicBezTo>
                  <a:pt x="1745513" y="959866"/>
                  <a:pt x="1745513" y="959866"/>
                  <a:pt x="1745513" y="959866"/>
                </a:cubicBezTo>
                <a:lnTo>
                  <a:pt x="1745513" y="959866"/>
                </a:lnTo>
                <a:lnTo>
                  <a:pt x="170573" y="959866"/>
                </a:lnTo>
                <a:lnTo>
                  <a:pt x="170573" y="959866"/>
                </a:lnTo>
                <a:cubicBezTo>
                  <a:pt x="83388" y="959866"/>
                  <a:pt x="12700" y="889254"/>
                  <a:pt x="12700" y="802005"/>
                </a:cubicBezTo>
                <a:cubicBezTo>
                  <a:pt x="12700" y="802005"/>
                  <a:pt x="12700" y="802005"/>
                  <a:pt x="12700" y="802005"/>
                </a:cubicBezTo>
                <a:lnTo>
                  <a:pt x="12700" y="170561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5C47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Freeform 3"/>
          <p:cNvSpPr/>
          <p:nvPr/>
        </p:nvSpPr>
        <p:spPr>
          <a:xfrm>
            <a:off x="828027" y="3316309"/>
            <a:ext cx="7919987" cy="1408176"/>
          </a:xfrm>
          <a:custGeom>
            <a:avLst/>
            <a:gdLst>
              <a:gd name="connsiteX0" fmla="*/ 0 w 7919987"/>
              <a:gd name="connsiteY0" fmla="*/ 234695 h 1408176"/>
              <a:gd name="connsiteX1" fmla="*/ 234683 w 7919987"/>
              <a:gd name="connsiteY1" fmla="*/ 0 h 1408176"/>
              <a:gd name="connsiteX2" fmla="*/ 234683 w 7919987"/>
              <a:gd name="connsiteY2" fmla="*/ 0 h 1408176"/>
              <a:gd name="connsiteX3" fmla="*/ 234683 w 7919987"/>
              <a:gd name="connsiteY3" fmla="*/ 0 h 1408176"/>
              <a:gd name="connsiteX4" fmla="*/ 7685291 w 7919987"/>
              <a:gd name="connsiteY4" fmla="*/ 0 h 1408176"/>
              <a:gd name="connsiteX5" fmla="*/ 7685291 w 7919987"/>
              <a:gd name="connsiteY5" fmla="*/ 0 h 1408176"/>
              <a:gd name="connsiteX6" fmla="*/ 7919986 w 7919987"/>
              <a:gd name="connsiteY6" fmla="*/ 234695 h 1408176"/>
              <a:gd name="connsiteX7" fmla="*/ 7919986 w 7919987"/>
              <a:gd name="connsiteY7" fmla="*/ 234695 h 1408176"/>
              <a:gd name="connsiteX8" fmla="*/ 7919986 w 7919987"/>
              <a:gd name="connsiteY8" fmla="*/ 234695 h 1408176"/>
              <a:gd name="connsiteX9" fmla="*/ 7919986 w 7919987"/>
              <a:gd name="connsiteY9" fmla="*/ 1173480 h 1408176"/>
              <a:gd name="connsiteX10" fmla="*/ 7919986 w 7919987"/>
              <a:gd name="connsiteY10" fmla="*/ 1173480 h 1408176"/>
              <a:gd name="connsiteX11" fmla="*/ 7685291 w 7919987"/>
              <a:gd name="connsiteY11" fmla="*/ 1408175 h 1408176"/>
              <a:gd name="connsiteX12" fmla="*/ 7685291 w 7919987"/>
              <a:gd name="connsiteY12" fmla="*/ 1408175 h 1408176"/>
              <a:gd name="connsiteX13" fmla="*/ 7685291 w 7919987"/>
              <a:gd name="connsiteY13" fmla="*/ 1408175 h 1408176"/>
              <a:gd name="connsiteX14" fmla="*/ 234683 w 7919987"/>
              <a:gd name="connsiteY14" fmla="*/ 1408175 h 1408176"/>
              <a:gd name="connsiteX15" fmla="*/ 234683 w 7919987"/>
              <a:gd name="connsiteY15" fmla="*/ 1408175 h 1408176"/>
              <a:gd name="connsiteX16" fmla="*/ 0 w 7919987"/>
              <a:gd name="connsiteY16" fmla="*/ 1173480 h 1408176"/>
              <a:gd name="connsiteX17" fmla="*/ 0 w 7919987"/>
              <a:gd name="connsiteY17" fmla="*/ 1173480 h 1408176"/>
              <a:gd name="connsiteX18" fmla="*/ 0 w 7919987"/>
              <a:gd name="connsiteY18" fmla="*/ 234695 h 14081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7919987" h="1408176">
                <a:moveTo>
                  <a:pt x="0" y="234695"/>
                </a:moveTo>
                <a:cubicBezTo>
                  <a:pt x="0" y="105028"/>
                  <a:pt x="105067" y="0"/>
                  <a:pt x="234683" y="0"/>
                </a:cubicBezTo>
                <a:cubicBezTo>
                  <a:pt x="234683" y="0"/>
                  <a:pt x="234683" y="0"/>
                  <a:pt x="234683" y="0"/>
                </a:cubicBezTo>
                <a:lnTo>
                  <a:pt x="234683" y="0"/>
                </a:lnTo>
                <a:lnTo>
                  <a:pt x="7685291" y="0"/>
                </a:lnTo>
                <a:lnTo>
                  <a:pt x="7685291" y="0"/>
                </a:lnTo>
                <a:cubicBezTo>
                  <a:pt x="7814957" y="0"/>
                  <a:pt x="7919986" y="105028"/>
                  <a:pt x="7919986" y="234695"/>
                </a:cubicBezTo>
                <a:cubicBezTo>
                  <a:pt x="7919986" y="234695"/>
                  <a:pt x="7919986" y="234695"/>
                  <a:pt x="7919986" y="234695"/>
                </a:cubicBezTo>
                <a:lnTo>
                  <a:pt x="7919986" y="234695"/>
                </a:lnTo>
                <a:lnTo>
                  <a:pt x="7919986" y="1173480"/>
                </a:lnTo>
                <a:lnTo>
                  <a:pt x="7919986" y="1173480"/>
                </a:lnTo>
                <a:cubicBezTo>
                  <a:pt x="7919986" y="1303019"/>
                  <a:pt x="7814957" y="1408175"/>
                  <a:pt x="7685291" y="1408175"/>
                </a:cubicBezTo>
                <a:cubicBezTo>
                  <a:pt x="7685291" y="1408175"/>
                  <a:pt x="7685291" y="1408175"/>
                  <a:pt x="7685291" y="1408175"/>
                </a:cubicBezTo>
                <a:lnTo>
                  <a:pt x="7685291" y="1408175"/>
                </a:lnTo>
                <a:lnTo>
                  <a:pt x="234683" y="1408175"/>
                </a:lnTo>
                <a:lnTo>
                  <a:pt x="234683" y="1408175"/>
                </a:lnTo>
                <a:cubicBezTo>
                  <a:pt x="105067" y="1408175"/>
                  <a:pt x="0" y="1303019"/>
                  <a:pt x="0" y="1173480"/>
                </a:cubicBezTo>
                <a:cubicBezTo>
                  <a:pt x="0" y="1173480"/>
                  <a:pt x="0" y="1173480"/>
                  <a:pt x="0" y="1173480"/>
                </a:cubicBezTo>
                <a:lnTo>
                  <a:pt x="0" y="234695"/>
                </a:lnTo>
              </a:path>
            </a:pathLst>
          </a:custGeom>
          <a:solidFill>
            <a:srgbClr val="E6E0E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Freeform 3"/>
          <p:cNvSpPr/>
          <p:nvPr/>
        </p:nvSpPr>
        <p:spPr>
          <a:xfrm>
            <a:off x="982357" y="3388318"/>
            <a:ext cx="1904987" cy="1259966"/>
          </a:xfrm>
          <a:custGeom>
            <a:avLst/>
            <a:gdLst>
              <a:gd name="connsiteX0" fmla="*/ 0 w 1904987"/>
              <a:gd name="connsiteY0" fmla="*/ 210058 h 1259966"/>
              <a:gd name="connsiteX1" fmla="*/ 209994 w 1904987"/>
              <a:gd name="connsiteY1" fmla="*/ 0 h 1259966"/>
              <a:gd name="connsiteX2" fmla="*/ 209994 w 1904987"/>
              <a:gd name="connsiteY2" fmla="*/ 0 h 1259966"/>
              <a:gd name="connsiteX3" fmla="*/ 209994 w 1904987"/>
              <a:gd name="connsiteY3" fmla="*/ 0 h 1259966"/>
              <a:gd name="connsiteX4" fmla="*/ 1694929 w 1904987"/>
              <a:gd name="connsiteY4" fmla="*/ 0 h 1259966"/>
              <a:gd name="connsiteX5" fmla="*/ 1694929 w 1904987"/>
              <a:gd name="connsiteY5" fmla="*/ 0 h 1259966"/>
              <a:gd name="connsiteX6" fmla="*/ 1904987 w 1904987"/>
              <a:gd name="connsiteY6" fmla="*/ 210058 h 1259966"/>
              <a:gd name="connsiteX7" fmla="*/ 1904987 w 1904987"/>
              <a:gd name="connsiteY7" fmla="*/ 210058 h 1259966"/>
              <a:gd name="connsiteX8" fmla="*/ 1904987 w 1904987"/>
              <a:gd name="connsiteY8" fmla="*/ 210058 h 1259966"/>
              <a:gd name="connsiteX9" fmla="*/ 1904987 w 1904987"/>
              <a:gd name="connsiteY9" fmla="*/ 1050035 h 1259966"/>
              <a:gd name="connsiteX10" fmla="*/ 1904987 w 1904987"/>
              <a:gd name="connsiteY10" fmla="*/ 1050035 h 1259966"/>
              <a:gd name="connsiteX11" fmla="*/ 1694929 w 1904987"/>
              <a:gd name="connsiteY11" fmla="*/ 1259966 h 1259966"/>
              <a:gd name="connsiteX12" fmla="*/ 1694929 w 1904987"/>
              <a:gd name="connsiteY12" fmla="*/ 1259966 h 1259966"/>
              <a:gd name="connsiteX13" fmla="*/ 1694929 w 1904987"/>
              <a:gd name="connsiteY13" fmla="*/ 1259966 h 1259966"/>
              <a:gd name="connsiteX14" fmla="*/ 209994 w 1904987"/>
              <a:gd name="connsiteY14" fmla="*/ 1259966 h 1259966"/>
              <a:gd name="connsiteX15" fmla="*/ 209994 w 1904987"/>
              <a:gd name="connsiteY15" fmla="*/ 1259966 h 1259966"/>
              <a:gd name="connsiteX16" fmla="*/ 0 w 1904987"/>
              <a:gd name="connsiteY16" fmla="*/ 1050035 h 1259966"/>
              <a:gd name="connsiteX17" fmla="*/ 0 w 1904987"/>
              <a:gd name="connsiteY17" fmla="*/ 1050035 h 1259966"/>
              <a:gd name="connsiteX18" fmla="*/ 0 w 1904987"/>
              <a:gd name="connsiteY18" fmla="*/ 210058 h 12599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904987" h="1259966">
                <a:moveTo>
                  <a:pt x="0" y="210058"/>
                </a:moveTo>
                <a:cubicBezTo>
                  <a:pt x="0" y="93979"/>
                  <a:pt x="94018" y="0"/>
                  <a:pt x="209994" y="0"/>
                </a:cubicBezTo>
                <a:cubicBezTo>
                  <a:pt x="209994" y="0"/>
                  <a:pt x="209994" y="0"/>
                  <a:pt x="209994" y="0"/>
                </a:cubicBezTo>
                <a:lnTo>
                  <a:pt x="209994" y="0"/>
                </a:lnTo>
                <a:lnTo>
                  <a:pt x="1694929" y="0"/>
                </a:lnTo>
                <a:lnTo>
                  <a:pt x="1694929" y="0"/>
                </a:lnTo>
                <a:cubicBezTo>
                  <a:pt x="1811007" y="0"/>
                  <a:pt x="1904987" y="93979"/>
                  <a:pt x="1904987" y="210058"/>
                </a:cubicBezTo>
                <a:cubicBezTo>
                  <a:pt x="1904987" y="210058"/>
                  <a:pt x="1904987" y="210058"/>
                  <a:pt x="1904987" y="210058"/>
                </a:cubicBezTo>
                <a:lnTo>
                  <a:pt x="1904987" y="210058"/>
                </a:lnTo>
                <a:lnTo>
                  <a:pt x="1904987" y="1050035"/>
                </a:lnTo>
                <a:lnTo>
                  <a:pt x="1904987" y="1050035"/>
                </a:lnTo>
                <a:cubicBezTo>
                  <a:pt x="1904987" y="1165986"/>
                  <a:pt x="1811007" y="1259966"/>
                  <a:pt x="1694929" y="1259966"/>
                </a:cubicBezTo>
                <a:cubicBezTo>
                  <a:pt x="1694929" y="1259966"/>
                  <a:pt x="1694929" y="1259966"/>
                  <a:pt x="1694929" y="1259966"/>
                </a:cubicBezTo>
                <a:lnTo>
                  <a:pt x="1694929" y="1259966"/>
                </a:lnTo>
                <a:lnTo>
                  <a:pt x="209994" y="1259966"/>
                </a:lnTo>
                <a:lnTo>
                  <a:pt x="209994" y="1259966"/>
                </a:lnTo>
                <a:cubicBezTo>
                  <a:pt x="94018" y="1259966"/>
                  <a:pt x="0" y="1165986"/>
                  <a:pt x="0" y="1050035"/>
                </a:cubicBezTo>
                <a:cubicBezTo>
                  <a:pt x="0" y="1050035"/>
                  <a:pt x="0" y="1050035"/>
                  <a:pt x="0" y="1050035"/>
                </a:cubicBezTo>
                <a:lnTo>
                  <a:pt x="0" y="210058"/>
                </a:lnTo>
              </a:path>
            </a:pathLst>
          </a:custGeom>
          <a:solidFill>
            <a:srgbClr val="8064A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969657" y="3375618"/>
            <a:ext cx="1930387" cy="1285366"/>
          </a:xfrm>
          <a:custGeom>
            <a:avLst/>
            <a:gdLst>
              <a:gd name="connsiteX0" fmla="*/ 12700 w 1930387"/>
              <a:gd name="connsiteY0" fmla="*/ 222758 h 1285366"/>
              <a:gd name="connsiteX1" fmla="*/ 222694 w 1930387"/>
              <a:gd name="connsiteY1" fmla="*/ 12700 h 1285366"/>
              <a:gd name="connsiteX2" fmla="*/ 222694 w 1930387"/>
              <a:gd name="connsiteY2" fmla="*/ 12700 h 1285366"/>
              <a:gd name="connsiteX3" fmla="*/ 222694 w 1930387"/>
              <a:gd name="connsiteY3" fmla="*/ 12700 h 1285366"/>
              <a:gd name="connsiteX4" fmla="*/ 1707629 w 1930387"/>
              <a:gd name="connsiteY4" fmla="*/ 12700 h 1285366"/>
              <a:gd name="connsiteX5" fmla="*/ 1707629 w 1930387"/>
              <a:gd name="connsiteY5" fmla="*/ 12700 h 1285366"/>
              <a:gd name="connsiteX6" fmla="*/ 1917687 w 1930387"/>
              <a:gd name="connsiteY6" fmla="*/ 222758 h 1285366"/>
              <a:gd name="connsiteX7" fmla="*/ 1917687 w 1930387"/>
              <a:gd name="connsiteY7" fmla="*/ 222758 h 1285366"/>
              <a:gd name="connsiteX8" fmla="*/ 1917687 w 1930387"/>
              <a:gd name="connsiteY8" fmla="*/ 222758 h 1285366"/>
              <a:gd name="connsiteX9" fmla="*/ 1917687 w 1930387"/>
              <a:gd name="connsiteY9" fmla="*/ 1062735 h 1285366"/>
              <a:gd name="connsiteX10" fmla="*/ 1917687 w 1930387"/>
              <a:gd name="connsiteY10" fmla="*/ 1062735 h 1285366"/>
              <a:gd name="connsiteX11" fmla="*/ 1707629 w 1930387"/>
              <a:gd name="connsiteY11" fmla="*/ 1272666 h 1285366"/>
              <a:gd name="connsiteX12" fmla="*/ 1707629 w 1930387"/>
              <a:gd name="connsiteY12" fmla="*/ 1272666 h 1285366"/>
              <a:gd name="connsiteX13" fmla="*/ 1707629 w 1930387"/>
              <a:gd name="connsiteY13" fmla="*/ 1272666 h 1285366"/>
              <a:gd name="connsiteX14" fmla="*/ 222694 w 1930387"/>
              <a:gd name="connsiteY14" fmla="*/ 1272666 h 1285366"/>
              <a:gd name="connsiteX15" fmla="*/ 222694 w 1930387"/>
              <a:gd name="connsiteY15" fmla="*/ 1272666 h 1285366"/>
              <a:gd name="connsiteX16" fmla="*/ 12700 w 1930387"/>
              <a:gd name="connsiteY16" fmla="*/ 1062735 h 1285366"/>
              <a:gd name="connsiteX17" fmla="*/ 12700 w 1930387"/>
              <a:gd name="connsiteY17" fmla="*/ 1062735 h 1285366"/>
              <a:gd name="connsiteX18" fmla="*/ 12700 w 1930387"/>
              <a:gd name="connsiteY18" fmla="*/ 222758 h 12853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930387" h="1285366">
                <a:moveTo>
                  <a:pt x="12700" y="222758"/>
                </a:moveTo>
                <a:cubicBezTo>
                  <a:pt x="12700" y="106679"/>
                  <a:pt x="106718" y="12700"/>
                  <a:pt x="222694" y="12700"/>
                </a:cubicBezTo>
                <a:cubicBezTo>
                  <a:pt x="222694" y="12700"/>
                  <a:pt x="222694" y="12700"/>
                  <a:pt x="222694" y="12700"/>
                </a:cubicBezTo>
                <a:lnTo>
                  <a:pt x="222694" y="12700"/>
                </a:lnTo>
                <a:lnTo>
                  <a:pt x="1707629" y="12700"/>
                </a:lnTo>
                <a:lnTo>
                  <a:pt x="1707629" y="12700"/>
                </a:lnTo>
                <a:cubicBezTo>
                  <a:pt x="1823707" y="12700"/>
                  <a:pt x="1917687" y="106679"/>
                  <a:pt x="1917687" y="222758"/>
                </a:cubicBezTo>
                <a:cubicBezTo>
                  <a:pt x="1917687" y="222758"/>
                  <a:pt x="1917687" y="222758"/>
                  <a:pt x="1917687" y="222758"/>
                </a:cubicBezTo>
                <a:lnTo>
                  <a:pt x="1917687" y="222758"/>
                </a:lnTo>
                <a:lnTo>
                  <a:pt x="1917687" y="1062735"/>
                </a:lnTo>
                <a:lnTo>
                  <a:pt x="1917687" y="1062735"/>
                </a:lnTo>
                <a:cubicBezTo>
                  <a:pt x="1917687" y="1178686"/>
                  <a:pt x="1823707" y="1272666"/>
                  <a:pt x="1707629" y="1272666"/>
                </a:cubicBezTo>
                <a:cubicBezTo>
                  <a:pt x="1707629" y="1272666"/>
                  <a:pt x="1707629" y="1272666"/>
                  <a:pt x="1707629" y="1272666"/>
                </a:cubicBezTo>
                <a:lnTo>
                  <a:pt x="1707629" y="1272666"/>
                </a:lnTo>
                <a:lnTo>
                  <a:pt x="222694" y="1272666"/>
                </a:lnTo>
                <a:lnTo>
                  <a:pt x="222694" y="1272666"/>
                </a:lnTo>
                <a:cubicBezTo>
                  <a:pt x="106718" y="1272666"/>
                  <a:pt x="12700" y="1178686"/>
                  <a:pt x="12700" y="1062735"/>
                </a:cubicBezTo>
                <a:cubicBezTo>
                  <a:pt x="12700" y="1062735"/>
                  <a:pt x="12700" y="1062735"/>
                  <a:pt x="12700" y="1062735"/>
                </a:cubicBezTo>
                <a:lnTo>
                  <a:pt x="12700" y="222758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5C47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828027" y="4828497"/>
            <a:ext cx="7919987" cy="711200"/>
          </a:xfrm>
          <a:custGeom>
            <a:avLst/>
            <a:gdLst>
              <a:gd name="connsiteX0" fmla="*/ 0 w 7919987"/>
              <a:gd name="connsiteY0" fmla="*/ 118491 h 711200"/>
              <a:gd name="connsiteX1" fmla="*/ 118529 w 7919987"/>
              <a:gd name="connsiteY1" fmla="*/ 0 h 711200"/>
              <a:gd name="connsiteX2" fmla="*/ 118529 w 7919987"/>
              <a:gd name="connsiteY2" fmla="*/ 0 h 711200"/>
              <a:gd name="connsiteX3" fmla="*/ 118529 w 7919987"/>
              <a:gd name="connsiteY3" fmla="*/ 0 h 711200"/>
              <a:gd name="connsiteX4" fmla="*/ 7801495 w 7919987"/>
              <a:gd name="connsiteY4" fmla="*/ 0 h 711200"/>
              <a:gd name="connsiteX5" fmla="*/ 7801495 w 7919987"/>
              <a:gd name="connsiteY5" fmla="*/ 0 h 711200"/>
              <a:gd name="connsiteX6" fmla="*/ 7919986 w 7919987"/>
              <a:gd name="connsiteY6" fmla="*/ 118491 h 711200"/>
              <a:gd name="connsiteX7" fmla="*/ 7919986 w 7919987"/>
              <a:gd name="connsiteY7" fmla="*/ 118491 h 711200"/>
              <a:gd name="connsiteX8" fmla="*/ 7919986 w 7919987"/>
              <a:gd name="connsiteY8" fmla="*/ 118491 h 711200"/>
              <a:gd name="connsiteX9" fmla="*/ 7919986 w 7919987"/>
              <a:gd name="connsiteY9" fmla="*/ 592582 h 711200"/>
              <a:gd name="connsiteX10" fmla="*/ 7919986 w 7919987"/>
              <a:gd name="connsiteY10" fmla="*/ 592582 h 711200"/>
              <a:gd name="connsiteX11" fmla="*/ 7801495 w 7919987"/>
              <a:gd name="connsiteY11" fmla="*/ 711200 h 711200"/>
              <a:gd name="connsiteX12" fmla="*/ 7801495 w 7919987"/>
              <a:gd name="connsiteY12" fmla="*/ 711200 h 711200"/>
              <a:gd name="connsiteX13" fmla="*/ 7801495 w 7919987"/>
              <a:gd name="connsiteY13" fmla="*/ 711200 h 711200"/>
              <a:gd name="connsiteX14" fmla="*/ 118529 w 7919987"/>
              <a:gd name="connsiteY14" fmla="*/ 711200 h 711200"/>
              <a:gd name="connsiteX15" fmla="*/ 118529 w 7919987"/>
              <a:gd name="connsiteY15" fmla="*/ 711200 h 711200"/>
              <a:gd name="connsiteX16" fmla="*/ 0 w 7919987"/>
              <a:gd name="connsiteY16" fmla="*/ 592582 h 711200"/>
              <a:gd name="connsiteX17" fmla="*/ 0 w 7919987"/>
              <a:gd name="connsiteY17" fmla="*/ 592582 h 711200"/>
              <a:gd name="connsiteX18" fmla="*/ 0 w 7919987"/>
              <a:gd name="connsiteY18" fmla="*/ 118491 h 711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7919987" h="711200">
                <a:moveTo>
                  <a:pt x="0" y="118491"/>
                </a:moveTo>
                <a:cubicBezTo>
                  <a:pt x="0" y="53085"/>
                  <a:pt x="53073" y="0"/>
                  <a:pt x="118529" y="0"/>
                </a:cubicBezTo>
                <a:cubicBezTo>
                  <a:pt x="118529" y="0"/>
                  <a:pt x="118529" y="0"/>
                  <a:pt x="118529" y="0"/>
                </a:cubicBezTo>
                <a:lnTo>
                  <a:pt x="118529" y="0"/>
                </a:lnTo>
                <a:lnTo>
                  <a:pt x="7801495" y="0"/>
                </a:lnTo>
                <a:lnTo>
                  <a:pt x="7801495" y="0"/>
                </a:lnTo>
                <a:cubicBezTo>
                  <a:pt x="7866900" y="0"/>
                  <a:pt x="7919986" y="53085"/>
                  <a:pt x="7919986" y="118491"/>
                </a:cubicBezTo>
                <a:cubicBezTo>
                  <a:pt x="7919986" y="118491"/>
                  <a:pt x="7919986" y="118491"/>
                  <a:pt x="7919986" y="118491"/>
                </a:cubicBezTo>
                <a:lnTo>
                  <a:pt x="7919986" y="118491"/>
                </a:lnTo>
                <a:lnTo>
                  <a:pt x="7919986" y="592582"/>
                </a:lnTo>
                <a:lnTo>
                  <a:pt x="7919986" y="592582"/>
                </a:lnTo>
                <a:cubicBezTo>
                  <a:pt x="7919986" y="658114"/>
                  <a:pt x="7866900" y="711200"/>
                  <a:pt x="7801495" y="711200"/>
                </a:cubicBezTo>
                <a:cubicBezTo>
                  <a:pt x="7801495" y="711200"/>
                  <a:pt x="7801495" y="711200"/>
                  <a:pt x="7801495" y="711200"/>
                </a:cubicBezTo>
                <a:lnTo>
                  <a:pt x="7801495" y="711200"/>
                </a:lnTo>
                <a:lnTo>
                  <a:pt x="118529" y="711200"/>
                </a:lnTo>
                <a:lnTo>
                  <a:pt x="118529" y="711200"/>
                </a:lnTo>
                <a:cubicBezTo>
                  <a:pt x="53073" y="711200"/>
                  <a:pt x="0" y="658114"/>
                  <a:pt x="0" y="592582"/>
                </a:cubicBezTo>
                <a:cubicBezTo>
                  <a:pt x="0" y="592582"/>
                  <a:pt x="0" y="592582"/>
                  <a:pt x="0" y="592582"/>
                </a:cubicBezTo>
                <a:lnTo>
                  <a:pt x="0" y="118491"/>
                </a:lnTo>
              </a:path>
            </a:pathLst>
          </a:custGeom>
          <a:solidFill>
            <a:srgbClr val="E6E0E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1070228" y="4900507"/>
            <a:ext cx="1766823" cy="576071"/>
          </a:xfrm>
          <a:custGeom>
            <a:avLst/>
            <a:gdLst>
              <a:gd name="connsiteX0" fmla="*/ 0 w 1766823"/>
              <a:gd name="connsiteY0" fmla="*/ 96011 h 576071"/>
              <a:gd name="connsiteX1" fmla="*/ 95999 w 1766823"/>
              <a:gd name="connsiteY1" fmla="*/ 0 h 576071"/>
              <a:gd name="connsiteX2" fmla="*/ 95999 w 1766823"/>
              <a:gd name="connsiteY2" fmla="*/ 0 h 576071"/>
              <a:gd name="connsiteX3" fmla="*/ 95999 w 1766823"/>
              <a:gd name="connsiteY3" fmla="*/ 0 h 576071"/>
              <a:gd name="connsiteX4" fmla="*/ 1670938 w 1766823"/>
              <a:gd name="connsiteY4" fmla="*/ 0 h 576071"/>
              <a:gd name="connsiteX5" fmla="*/ 1670938 w 1766823"/>
              <a:gd name="connsiteY5" fmla="*/ 0 h 576071"/>
              <a:gd name="connsiteX6" fmla="*/ 1766824 w 1766823"/>
              <a:gd name="connsiteY6" fmla="*/ 96011 h 576071"/>
              <a:gd name="connsiteX7" fmla="*/ 1766824 w 1766823"/>
              <a:gd name="connsiteY7" fmla="*/ 96011 h 576071"/>
              <a:gd name="connsiteX8" fmla="*/ 1766824 w 1766823"/>
              <a:gd name="connsiteY8" fmla="*/ 96011 h 576071"/>
              <a:gd name="connsiteX9" fmla="*/ 1766824 w 1766823"/>
              <a:gd name="connsiteY9" fmla="*/ 480059 h 576071"/>
              <a:gd name="connsiteX10" fmla="*/ 1766824 w 1766823"/>
              <a:gd name="connsiteY10" fmla="*/ 480059 h 576071"/>
              <a:gd name="connsiteX11" fmla="*/ 1670938 w 1766823"/>
              <a:gd name="connsiteY11" fmla="*/ 576071 h 576071"/>
              <a:gd name="connsiteX12" fmla="*/ 1670938 w 1766823"/>
              <a:gd name="connsiteY12" fmla="*/ 576071 h 576071"/>
              <a:gd name="connsiteX13" fmla="*/ 1670938 w 1766823"/>
              <a:gd name="connsiteY13" fmla="*/ 576071 h 576071"/>
              <a:gd name="connsiteX14" fmla="*/ 95999 w 1766823"/>
              <a:gd name="connsiteY14" fmla="*/ 576071 h 576071"/>
              <a:gd name="connsiteX15" fmla="*/ 95999 w 1766823"/>
              <a:gd name="connsiteY15" fmla="*/ 576071 h 576071"/>
              <a:gd name="connsiteX16" fmla="*/ 0 w 1766823"/>
              <a:gd name="connsiteY16" fmla="*/ 480059 h 576071"/>
              <a:gd name="connsiteX17" fmla="*/ 0 w 1766823"/>
              <a:gd name="connsiteY17" fmla="*/ 480059 h 576071"/>
              <a:gd name="connsiteX18" fmla="*/ 0 w 1766823"/>
              <a:gd name="connsiteY18" fmla="*/ 96011 h 5760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766823" h="576071">
                <a:moveTo>
                  <a:pt x="0" y="96011"/>
                </a:moveTo>
                <a:cubicBezTo>
                  <a:pt x="0" y="43052"/>
                  <a:pt x="42976" y="0"/>
                  <a:pt x="95999" y="0"/>
                </a:cubicBezTo>
                <a:cubicBezTo>
                  <a:pt x="95999" y="0"/>
                  <a:pt x="95999" y="0"/>
                  <a:pt x="95999" y="0"/>
                </a:cubicBezTo>
                <a:lnTo>
                  <a:pt x="95999" y="0"/>
                </a:lnTo>
                <a:lnTo>
                  <a:pt x="1670938" y="0"/>
                </a:lnTo>
                <a:lnTo>
                  <a:pt x="1670938" y="0"/>
                </a:lnTo>
                <a:cubicBezTo>
                  <a:pt x="1723897" y="0"/>
                  <a:pt x="1766824" y="43052"/>
                  <a:pt x="1766824" y="96011"/>
                </a:cubicBezTo>
                <a:cubicBezTo>
                  <a:pt x="1766824" y="96011"/>
                  <a:pt x="1766824" y="96011"/>
                  <a:pt x="1766824" y="96011"/>
                </a:cubicBezTo>
                <a:lnTo>
                  <a:pt x="1766824" y="96011"/>
                </a:lnTo>
                <a:lnTo>
                  <a:pt x="1766824" y="480059"/>
                </a:lnTo>
                <a:lnTo>
                  <a:pt x="1766824" y="480059"/>
                </a:lnTo>
                <a:cubicBezTo>
                  <a:pt x="1766824" y="533019"/>
                  <a:pt x="1723897" y="576071"/>
                  <a:pt x="1670938" y="576071"/>
                </a:cubicBezTo>
                <a:cubicBezTo>
                  <a:pt x="1670938" y="576071"/>
                  <a:pt x="1670938" y="576071"/>
                  <a:pt x="1670938" y="576071"/>
                </a:cubicBezTo>
                <a:lnTo>
                  <a:pt x="1670938" y="576071"/>
                </a:lnTo>
                <a:lnTo>
                  <a:pt x="95999" y="576071"/>
                </a:lnTo>
                <a:lnTo>
                  <a:pt x="95999" y="576071"/>
                </a:lnTo>
                <a:cubicBezTo>
                  <a:pt x="42976" y="576071"/>
                  <a:pt x="0" y="533019"/>
                  <a:pt x="0" y="480059"/>
                </a:cubicBezTo>
                <a:cubicBezTo>
                  <a:pt x="0" y="480059"/>
                  <a:pt x="0" y="480059"/>
                  <a:pt x="0" y="480059"/>
                </a:cubicBezTo>
                <a:lnTo>
                  <a:pt x="0" y="96011"/>
                </a:lnTo>
              </a:path>
            </a:pathLst>
          </a:custGeom>
          <a:solidFill>
            <a:srgbClr val="8064A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1057528" y="4887807"/>
            <a:ext cx="1792223" cy="601471"/>
          </a:xfrm>
          <a:custGeom>
            <a:avLst/>
            <a:gdLst>
              <a:gd name="connsiteX0" fmla="*/ 12700 w 1792223"/>
              <a:gd name="connsiteY0" fmla="*/ 108711 h 601471"/>
              <a:gd name="connsiteX1" fmla="*/ 108699 w 1792223"/>
              <a:gd name="connsiteY1" fmla="*/ 12700 h 601471"/>
              <a:gd name="connsiteX2" fmla="*/ 108699 w 1792223"/>
              <a:gd name="connsiteY2" fmla="*/ 12700 h 601471"/>
              <a:gd name="connsiteX3" fmla="*/ 108699 w 1792223"/>
              <a:gd name="connsiteY3" fmla="*/ 12700 h 601471"/>
              <a:gd name="connsiteX4" fmla="*/ 1683638 w 1792223"/>
              <a:gd name="connsiteY4" fmla="*/ 12700 h 601471"/>
              <a:gd name="connsiteX5" fmla="*/ 1683638 w 1792223"/>
              <a:gd name="connsiteY5" fmla="*/ 12700 h 601471"/>
              <a:gd name="connsiteX6" fmla="*/ 1779524 w 1792223"/>
              <a:gd name="connsiteY6" fmla="*/ 108711 h 601471"/>
              <a:gd name="connsiteX7" fmla="*/ 1779524 w 1792223"/>
              <a:gd name="connsiteY7" fmla="*/ 108711 h 601471"/>
              <a:gd name="connsiteX8" fmla="*/ 1779524 w 1792223"/>
              <a:gd name="connsiteY8" fmla="*/ 108711 h 601471"/>
              <a:gd name="connsiteX9" fmla="*/ 1779524 w 1792223"/>
              <a:gd name="connsiteY9" fmla="*/ 492759 h 601471"/>
              <a:gd name="connsiteX10" fmla="*/ 1779524 w 1792223"/>
              <a:gd name="connsiteY10" fmla="*/ 492759 h 601471"/>
              <a:gd name="connsiteX11" fmla="*/ 1683638 w 1792223"/>
              <a:gd name="connsiteY11" fmla="*/ 588771 h 601471"/>
              <a:gd name="connsiteX12" fmla="*/ 1683638 w 1792223"/>
              <a:gd name="connsiteY12" fmla="*/ 588771 h 601471"/>
              <a:gd name="connsiteX13" fmla="*/ 1683638 w 1792223"/>
              <a:gd name="connsiteY13" fmla="*/ 588771 h 601471"/>
              <a:gd name="connsiteX14" fmla="*/ 108699 w 1792223"/>
              <a:gd name="connsiteY14" fmla="*/ 588771 h 601471"/>
              <a:gd name="connsiteX15" fmla="*/ 108699 w 1792223"/>
              <a:gd name="connsiteY15" fmla="*/ 588771 h 601471"/>
              <a:gd name="connsiteX16" fmla="*/ 12700 w 1792223"/>
              <a:gd name="connsiteY16" fmla="*/ 492759 h 601471"/>
              <a:gd name="connsiteX17" fmla="*/ 12700 w 1792223"/>
              <a:gd name="connsiteY17" fmla="*/ 492759 h 601471"/>
              <a:gd name="connsiteX18" fmla="*/ 12700 w 1792223"/>
              <a:gd name="connsiteY18" fmla="*/ 108711 h 6014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792223" h="601471">
                <a:moveTo>
                  <a:pt x="12700" y="108711"/>
                </a:moveTo>
                <a:cubicBezTo>
                  <a:pt x="12700" y="55752"/>
                  <a:pt x="55676" y="12700"/>
                  <a:pt x="108699" y="12700"/>
                </a:cubicBezTo>
                <a:cubicBezTo>
                  <a:pt x="108699" y="12700"/>
                  <a:pt x="108699" y="12700"/>
                  <a:pt x="108699" y="12700"/>
                </a:cubicBezTo>
                <a:lnTo>
                  <a:pt x="108699" y="12700"/>
                </a:lnTo>
                <a:lnTo>
                  <a:pt x="1683638" y="12700"/>
                </a:lnTo>
                <a:lnTo>
                  <a:pt x="1683638" y="12700"/>
                </a:lnTo>
                <a:cubicBezTo>
                  <a:pt x="1736597" y="12700"/>
                  <a:pt x="1779524" y="55752"/>
                  <a:pt x="1779524" y="108711"/>
                </a:cubicBezTo>
                <a:cubicBezTo>
                  <a:pt x="1779524" y="108711"/>
                  <a:pt x="1779524" y="108711"/>
                  <a:pt x="1779524" y="108711"/>
                </a:cubicBezTo>
                <a:lnTo>
                  <a:pt x="1779524" y="108711"/>
                </a:lnTo>
                <a:lnTo>
                  <a:pt x="1779524" y="492759"/>
                </a:lnTo>
                <a:lnTo>
                  <a:pt x="1779524" y="492759"/>
                </a:lnTo>
                <a:cubicBezTo>
                  <a:pt x="1779524" y="545719"/>
                  <a:pt x="1736597" y="588771"/>
                  <a:pt x="1683638" y="588771"/>
                </a:cubicBezTo>
                <a:cubicBezTo>
                  <a:pt x="1683638" y="588771"/>
                  <a:pt x="1683638" y="588771"/>
                  <a:pt x="1683638" y="588771"/>
                </a:cubicBezTo>
                <a:lnTo>
                  <a:pt x="1683638" y="588771"/>
                </a:lnTo>
                <a:lnTo>
                  <a:pt x="108699" y="588771"/>
                </a:lnTo>
                <a:lnTo>
                  <a:pt x="108699" y="588771"/>
                </a:lnTo>
                <a:cubicBezTo>
                  <a:pt x="55676" y="588771"/>
                  <a:pt x="12700" y="545719"/>
                  <a:pt x="12700" y="492759"/>
                </a:cubicBezTo>
                <a:cubicBezTo>
                  <a:pt x="12700" y="492759"/>
                  <a:pt x="12700" y="492759"/>
                  <a:pt x="12700" y="492759"/>
                </a:cubicBezTo>
                <a:lnTo>
                  <a:pt x="12700" y="108711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5C47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828027" y="2524209"/>
            <a:ext cx="7919987" cy="720090"/>
          </a:xfrm>
          <a:custGeom>
            <a:avLst/>
            <a:gdLst>
              <a:gd name="connsiteX0" fmla="*/ 0 w 7919987"/>
              <a:gd name="connsiteY0" fmla="*/ 120015 h 720090"/>
              <a:gd name="connsiteX1" fmla="*/ 120015 w 7919987"/>
              <a:gd name="connsiteY1" fmla="*/ 0 h 720090"/>
              <a:gd name="connsiteX2" fmla="*/ 120015 w 7919987"/>
              <a:gd name="connsiteY2" fmla="*/ 0 h 720090"/>
              <a:gd name="connsiteX3" fmla="*/ 120015 w 7919987"/>
              <a:gd name="connsiteY3" fmla="*/ 0 h 720090"/>
              <a:gd name="connsiteX4" fmla="*/ 7799971 w 7919987"/>
              <a:gd name="connsiteY4" fmla="*/ 0 h 720090"/>
              <a:gd name="connsiteX5" fmla="*/ 7799971 w 7919987"/>
              <a:gd name="connsiteY5" fmla="*/ 0 h 720090"/>
              <a:gd name="connsiteX6" fmla="*/ 7919986 w 7919987"/>
              <a:gd name="connsiteY6" fmla="*/ 120015 h 720090"/>
              <a:gd name="connsiteX7" fmla="*/ 7919986 w 7919987"/>
              <a:gd name="connsiteY7" fmla="*/ 120015 h 720090"/>
              <a:gd name="connsiteX8" fmla="*/ 7919986 w 7919987"/>
              <a:gd name="connsiteY8" fmla="*/ 120015 h 720090"/>
              <a:gd name="connsiteX9" fmla="*/ 7919986 w 7919987"/>
              <a:gd name="connsiteY9" fmla="*/ 600075 h 720090"/>
              <a:gd name="connsiteX10" fmla="*/ 7919986 w 7919987"/>
              <a:gd name="connsiteY10" fmla="*/ 600075 h 720090"/>
              <a:gd name="connsiteX11" fmla="*/ 7799971 w 7919987"/>
              <a:gd name="connsiteY11" fmla="*/ 720090 h 720090"/>
              <a:gd name="connsiteX12" fmla="*/ 7799971 w 7919987"/>
              <a:gd name="connsiteY12" fmla="*/ 720090 h 720090"/>
              <a:gd name="connsiteX13" fmla="*/ 7799971 w 7919987"/>
              <a:gd name="connsiteY13" fmla="*/ 720090 h 720090"/>
              <a:gd name="connsiteX14" fmla="*/ 120015 w 7919987"/>
              <a:gd name="connsiteY14" fmla="*/ 720090 h 720090"/>
              <a:gd name="connsiteX15" fmla="*/ 120015 w 7919987"/>
              <a:gd name="connsiteY15" fmla="*/ 720090 h 720090"/>
              <a:gd name="connsiteX16" fmla="*/ 0 w 7919987"/>
              <a:gd name="connsiteY16" fmla="*/ 600075 h 720090"/>
              <a:gd name="connsiteX17" fmla="*/ 0 w 7919987"/>
              <a:gd name="connsiteY17" fmla="*/ 600075 h 720090"/>
              <a:gd name="connsiteX18" fmla="*/ 0 w 7919987"/>
              <a:gd name="connsiteY18" fmla="*/ 120015 h 7200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7919987" h="720090">
                <a:moveTo>
                  <a:pt x="0" y="120015"/>
                </a:moveTo>
                <a:cubicBezTo>
                  <a:pt x="0" y="53721"/>
                  <a:pt x="53733" y="0"/>
                  <a:pt x="120015" y="0"/>
                </a:cubicBezTo>
                <a:cubicBezTo>
                  <a:pt x="120015" y="0"/>
                  <a:pt x="120015" y="0"/>
                  <a:pt x="120015" y="0"/>
                </a:cubicBezTo>
                <a:lnTo>
                  <a:pt x="120015" y="0"/>
                </a:lnTo>
                <a:lnTo>
                  <a:pt x="7799971" y="0"/>
                </a:lnTo>
                <a:lnTo>
                  <a:pt x="7799971" y="0"/>
                </a:lnTo>
                <a:cubicBezTo>
                  <a:pt x="7866266" y="0"/>
                  <a:pt x="7919986" y="53721"/>
                  <a:pt x="7919986" y="120015"/>
                </a:cubicBezTo>
                <a:cubicBezTo>
                  <a:pt x="7919986" y="120015"/>
                  <a:pt x="7919986" y="120015"/>
                  <a:pt x="7919986" y="120015"/>
                </a:cubicBezTo>
                <a:lnTo>
                  <a:pt x="7919986" y="120015"/>
                </a:lnTo>
                <a:lnTo>
                  <a:pt x="7919986" y="600075"/>
                </a:lnTo>
                <a:lnTo>
                  <a:pt x="7919986" y="600075"/>
                </a:lnTo>
                <a:cubicBezTo>
                  <a:pt x="7919986" y="666369"/>
                  <a:pt x="7866266" y="720090"/>
                  <a:pt x="7799971" y="720090"/>
                </a:cubicBezTo>
                <a:cubicBezTo>
                  <a:pt x="7799971" y="720090"/>
                  <a:pt x="7799971" y="720090"/>
                  <a:pt x="7799971" y="720090"/>
                </a:cubicBezTo>
                <a:lnTo>
                  <a:pt x="7799971" y="720090"/>
                </a:lnTo>
                <a:lnTo>
                  <a:pt x="120015" y="720090"/>
                </a:lnTo>
                <a:lnTo>
                  <a:pt x="120015" y="720090"/>
                </a:lnTo>
                <a:cubicBezTo>
                  <a:pt x="53733" y="720090"/>
                  <a:pt x="0" y="666369"/>
                  <a:pt x="0" y="600075"/>
                </a:cubicBezTo>
                <a:cubicBezTo>
                  <a:pt x="0" y="600075"/>
                  <a:pt x="0" y="600075"/>
                  <a:pt x="0" y="600075"/>
                </a:cubicBezTo>
                <a:lnTo>
                  <a:pt x="0" y="120015"/>
                </a:lnTo>
              </a:path>
            </a:pathLst>
          </a:custGeom>
          <a:solidFill>
            <a:srgbClr val="E6E0E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985748" y="2596218"/>
            <a:ext cx="1890674" cy="576072"/>
          </a:xfrm>
          <a:custGeom>
            <a:avLst/>
            <a:gdLst>
              <a:gd name="connsiteX0" fmla="*/ 0 w 1890674"/>
              <a:gd name="connsiteY0" fmla="*/ 96012 h 576072"/>
              <a:gd name="connsiteX1" fmla="*/ 96012 w 1890674"/>
              <a:gd name="connsiteY1" fmla="*/ 0 h 576072"/>
              <a:gd name="connsiteX2" fmla="*/ 96012 w 1890674"/>
              <a:gd name="connsiteY2" fmla="*/ 0 h 576072"/>
              <a:gd name="connsiteX3" fmla="*/ 96012 w 1890674"/>
              <a:gd name="connsiteY3" fmla="*/ 0 h 576072"/>
              <a:gd name="connsiteX4" fmla="*/ 1794662 w 1890674"/>
              <a:gd name="connsiteY4" fmla="*/ 0 h 576072"/>
              <a:gd name="connsiteX5" fmla="*/ 1794662 w 1890674"/>
              <a:gd name="connsiteY5" fmla="*/ 0 h 576072"/>
              <a:gd name="connsiteX6" fmla="*/ 1890674 w 1890674"/>
              <a:gd name="connsiteY6" fmla="*/ 96012 h 576072"/>
              <a:gd name="connsiteX7" fmla="*/ 1890674 w 1890674"/>
              <a:gd name="connsiteY7" fmla="*/ 96012 h 576072"/>
              <a:gd name="connsiteX8" fmla="*/ 1890674 w 1890674"/>
              <a:gd name="connsiteY8" fmla="*/ 96012 h 576072"/>
              <a:gd name="connsiteX9" fmla="*/ 1890674 w 1890674"/>
              <a:gd name="connsiteY9" fmla="*/ 480060 h 576072"/>
              <a:gd name="connsiteX10" fmla="*/ 1890674 w 1890674"/>
              <a:gd name="connsiteY10" fmla="*/ 480060 h 576072"/>
              <a:gd name="connsiteX11" fmla="*/ 1794662 w 1890674"/>
              <a:gd name="connsiteY11" fmla="*/ 576072 h 576072"/>
              <a:gd name="connsiteX12" fmla="*/ 1794662 w 1890674"/>
              <a:gd name="connsiteY12" fmla="*/ 576072 h 576072"/>
              <a:gd name="connsiteX13" fmla="*/ 1794662 w 1890674"/>
              <a:gd name="connsiteY13" fmla="*/ 576072 h 576072"/>
              <a:gd name="connsiteX14" fmla="*/ 96012 w 1890674"/>
              <a:gd name="connsiteY14" fmla="*/ 576072 h 576072"/>
              <a:gd name="connsiteX15" fmla="*/ 96012 w 1890674"/>
              <a:gd name="connsiteY15" fmla="*/ 576072 h 576072"/>
              <a:gd name="connsiteX16" fmla="*/ 0 w 1890674"/>
              <a:gd name="connsiteY16" fmla="*/ 480060 h 576072"/>
              <a:gd name="connsiteX17" fmla="*/ 0 w 1890674"/>
              <a:gd name="connsiteY17" fmla="*/ 480060 h 576072"/>
              <a:gd name="connsiteX18" fmla="*/ 0 w 1890674"/>
              <a:gd name="connsiteY18" fmla="*/ 9601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890674" h="576072">
                <a:moveTo>
                  <a:pt x="0" y="96012"/>
                </a:moveTo>
                <a:cubicBezTo>
                  <a:pt x="0" y="43052"/>
                  <a:pt x="42989" y="0"/>
                  <a:pt x="96012" y="0"/>
                </a:cubicBezTo>
                <a:cubicBezTo>
                  <a:pt x="96012" y="0"/>
                  <a:pt x="96012" y="0"/>
                  <a:pt x="96012" y="0"/>
                </a:cubicBezTo>
                <a:lnTo>
                  <a:pt x="96012" y="0"/>
                </a:lnTo>
                <a:lnTo>
                  <a:pt x="1794662" y="0"/>
                </a:lnTo>
                <a:lnTo>
                  <a:pt x="1794662" y="0"/>
                </a:lnTo>
                <a:cubicBezTo>
                  <a:pt x="1847748" y="0"/>
                  <a:pt x="1890674" y="43052"/>
                  <a:pt x="1890674" y="96012"/>
                </a:cubicBezTo>
                <a:cubicBezTo>
                  <a:pt x="1890674" y="96012"/>
                  <a:pt x="1890674" y="96012"/>
                  <a:pt x="1890674" y="96012"/>
                </a:cubicBezTo>
                <a:lnTo>
                  <a:pt x="1890674" y="96012"/>
                </a:lnTo>
                <a:lnTo>
                  <a:pt x="1890674" y="480060"/>
                </a:lnTo>
                <a:lnTo>
                  <a:pt x="1890674" y="480060"/>
                </a:lnTo>
                <a:cubicBezTo>
                  <a:pt x="1890674" y="533019"/>
                  <a:pt x="1847748" y="576072"/>
                  <a:pt x="1794662" y="576072"/>
                </a:cubicBezTo>
                <a:cubicBezTo>
                  <a:pt x="1794662" y="576072"/>
                  <a:pt x="1794662" y="576072"/>
                  <a:pt x="1794662" y="576072"/>
                </a:cubicBezTo>
                <a:lnTo>
                  <a:pt x="1794662" y="576072"/>
                </a:lnTo>
                <a:lnTo>
                  <a:pt x="96012" y="576072"/>
                </a:lnTo>
                <a:lnTo>
                  <a:pt x="96012" y="576072"/>
                </a:lnTo>
                <a:cubicBezTo>
                  <a:pt x="42989" y="576072"/>
                  <a:pt x="0" y="533019"/>
                  <a:pt x="0" y="480060"/>
                </a:cubicBezTo>
                <a:cubicBezTo>
                  <a:pt x="0" y="480060"/>
                  <a:pt x="0" y="480060"/>
                  <a:pt x="0" y="480060"/>
                </a:cubicBezTo>
                <a:lnTo>
                  <a:pt x="0" y="96012"/>
                </a:lnTo>
              </a:path>
            </a:pathLst>
          </a:custGeom>
          <a:solidFill>
            <a:srgbClr val="8064A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973048" y="2583518"/>
            <a:ext cx="1916074" cy="601472"/>
          </a:xfrm>
          <a:custGeom>
            <a:avLst/>
            <a:gdLst>
              <a:gd name="connsiteX0" fmla="*/ 12700 w 1916074"/>
              <a:gd name="connsiteY0" fmla="*/ 108712 h 601472"/>
              <a:gd name="connsiteX1" fmla="*/ 108712 w 1916074"/>
              <a:gd name="connsiteY1" fmla="*/ 12700 h 601472"/>
              <a:gd name="connsiteX2" fmla="*/ 108712 w 1916074"/>
              <a:gd name="connsiteY2" fmla="*/ 12700 h 601472"/>
              <a:gd name="connsiteX3" fmla="*/ 108712 w 1916074"/>
              <a:gd name="connsiteY3" fmla="*/ 12700 h 601472"/>
              <a:gd name="connsiteX4" fmla="*/ 1807362 w 1916074"/>
              <a:gd name="connsiteY4" fmla="*/ 12700 h 601472"/>
              <a:gd name="connsiteX5" fmla="*/ 1807362 w 1916074"/>
              <a:gd name="connsiteY5" fmla="*/ 12700 h 601472"/>
              <a:gd name="connsiteX6" fmla="*/ 1903374 w 1916074"/>
              <a:gd name="connsiteY6" fmla="*/ 108712 h 601472"/>
              <a:gd name="connsiteX7" fmla="*/ 1903374 w 1916074"/>
              <a:gd name="connsiteY7" fmla="*/ 108712 h 601472"/>
              <a:gd name="connsiteX8" fmla="*/ 1903374 w 1916074"/>
              <a:gd name="connsiteY8" fmla="*/ 108712 h 601472"/>
              <a:gd name="connsiteX9" fmla="*/ 1903374 w 1916074"/>
              <a:gd name="connsiteY9" fmla="*/ 492760 h 601472"/>
              <a:gd name="connsiteX10" fmla="*/ 1903374 w 1916074"/>
              <a:gd name="connsiteY10" fmla="*/ 492760 h 601472"/>
              <a:gd name="connsiteX11" fmla="*/ 1807362 w 1916074"/>
              <a:gd name="connsiteY11" fmla="*/ 588772 h 601472"/>
              <a:gd name="connsiteX12" fmla="*/ 1807362 w 1916074"/>
              <a:gd name="connsiteY12" fmla="*/ 588772 h 601472"/>
              <a:gd name="connsiteX13" fmla="*/ 1807362 w 1916074"/>
              <a:gd name="connsiteY13" fmla="*/ 588772 h 601472"/>
              <a:gd name="connsiteX14" fmla="*/ 108712 w 1916074"/>
              <a:gd name="connsiteY14" fmla="*/ 588772 h 601472"/>
              <a:gd name="connsiteX15" fmla="*/ 108712 w 1916074"/>
              <a:gd name="connsiteY15" fmla="*/ 588772 h 601472"/>
              <a:gd name="connsiteX16" fmla="*/ 12700 w 1916074"/>
              <a:gd name="connsiteY16" fmla="*/ 492760 h 601472"/>
              <a:gd name="connsiteX17" fmla="*/ 12700 w 1916074"/>
              <a:gd name="connsiteY17" fmla="*/ 492760 h 601472"/>
              <a:gd name="connsiteX18" fmla="*/ 12700 w 1916074"/>
              <a:gd name="connsiteY18" fmla="*/ 108712 h 601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916074" h="601472">
                <a:moveTo>
                  <a:pt x="12700" y="108712"/>
                </a:moveTo>
                <a:cubicBezTo>
                  <a:pt x="12700" y="55752"/>
                  <a:pt x="55689" y="12700"/>
                  <a:pt x="108712" y="12700"/>
                </a:cubicBezTo>
                <a:cubicBezTo>
                  <a:pt x="108712" y="12700"/>
                  <a:pt x="108712" y="12700"/>
                  <a:pt x="108712" y="12700"/>
                </a:cubicBezTo>
                <a:lnTo>
                  <a:pt x="108712" y="12700"/>
                </a:lnTo>
                <a:lnTo>
                  <a:pt x="1807362" y="12700"/>
                </a:lnTo>
                <a:lnTo>
                  <a:pt x="1807362" y="12700"/>
                </a:lnTo>
                <a:cubicBezTo>
                  <a:pt x="1860448" y="12700"/>
                  <a:pt x="1903374" y="55752"/>
                  <a:pt x="1903374" y="108712"/>
                </a:cubicBezTo>
                <a:cubicBezTo>
                  <a:pt x="1903374" y="108712"/>
                  <a:pt x="1903374" y="108712"/>
                  <a:pt x="1903374" y="108712"/>
                </a:cubicBezTo>
                <a:lnTo>
                  <a:pt x="1903374" y="108712"/>
                </a:lnTo>
                <a:lnTo>
                  <a:pt x="1903374" y="492760"/>
                </a:lnTo>
                <a:lnTo>
                  <a:pt x="1903374" y="492760"/>
                </a:lnTo>
                <a:cubicBezTo>
                  <a:pt x="1903374" y="545719"/>
                  <a:pt x="1860448" y="588772"/>
                  <a:pt x="1807362" y="588772"/>
                </a:cubicBezTo>
                <a:cubicBezTo>
                  <a:pt x="1807362" y="588772"/>
                  <a:pt x="1807362" y="588772"/>
                  <a:pt x="1807362" y="588772"/>
                </a:cubicBezTo>
                <a:lnTo>
                  <a:pt x="1807362" y="588772"/>
                </a:lnTo>
                <a:lnTo>
                  <a:pt x="108712" y="588772"/>
                </a:lnTo>
                <a:lnTo>
                  <a:pt x="108712" y="588772"/>
                </a:lnTo>
                <a:cubicBezTo>
                  <a:pt x="55689" y="588772"/>
                  <a:pt x="12700" y="545719"/>
                  <a:pt x="12700" y="492760"/>
                </a:cubicBezTo>
                <a:cubicBezTo>
                  <a:pt x="12700" y="492760"/>
                  <a:pt x="12700" y="492760"/>
                  <a:pt x="12700" y="492760"/>
                </a:cubicBezTo>
                <a:lnTo>
                  <a:pt x="12700" y="108712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5C47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828027" y="5692606"/>
            <a:ext cx="7919987" cy="711162"/>
          </a:xfrm>
          <a:custGeom>
            <a:avLst/>
            <a:gdLst>
              <a:gd name="connsiteX0" fmla="*/ 0 w 7919987"/>
              <a:gd name="connsiteY0" fmla="*/ 118503 h 711162"/>
              <a:gd name="connsiteX1" fmla="*/ 118529 w 7919987"/>
              <a:gd name="connsiteY1" fmla="*/ 0 h 711162"/>
              <a:gd name="connsiteX2" fmla="*/ 118529 w 7919987"/>
              <a:gd name="connsiteY2" fmla="*/ 0 h 711162"/>
              <a:gd name="connsiteX3" fmla="*/ 118529 w 7919987"/>
              <a:gd name="connsiteY3" fmla="*/ 0 h 711162"/>
              <a:gd name="connsiteX4" fmla="*/ 7801495 w 7919987"/>
              <a:gd name="connsiteY4" fmla="*/ 0 h 711162"/>
              <a:gd name="connsiteX5" fmla="*/ 7801495 w 7919987"/>
              <a:gd name="connsiteY5" fmla="*/ 0 h 711162"/>
              <a:gd name="connsiteX6" fmla="*/ 7919986 w 7919987"/>
              <a:gd name="connsiteY6" fmla="*/ 118503 h 711162"/>
              <a:gd name="connsiteX7" fmla="*/ 7919986 w 7919987"/>
              <a:gd name="connsiteY7" fmla="*/ 118503 h 711162"/>
              <a:gd name="connsiteX8" fmla="*/ 7919986 w 7919987"/>
              <a:gd name="connsiteY8" fmla="*/ 118503 h 711162"/>
              <a:gd name="connsiteX9" fmla="*/ 7919986 w 7919987"/>
              <a:gd name="connsiteY9" fmla="*/ 592632 h 711162"/>
              <a:gd name="connsiteX10" fmla="*/ 7919986 w 7919987"/>
              <a:gd name="connsiteY10" fmla="*/ 592632 h 711162"/>
              <a:gd name="connsiteX11" fmla="*/ 7801495 w 7919987"/>
              <a:gd name="connsiteY11" fmla="*/ 711161 h 711162"/>
              <a:gd name="connsiteX12" fmla="*/ 7801495 w 7919987"/>
              <a:gd name="connsiteY12" fmla="*/ 711161 h 711162"/>
              <a:gd name="connsiteX13" fmla="*/ 7801495 w 7919987"/>
              <a:gd name="connsiteY13" fmla="*/ 711161 h 711162"/>
              <a:gd name="connsiteX14" fmla="*/ 118529 w 7919987"/>
              <a:gd name="connsiteY14" fmla="*/ 711161 h 711162"/>
              <a:gd name="connsiteX15" fmla="*/ 118529 w 7919987"/>
              <a:gd name="connsiteY15" fmla="*/ 711161 h 711162"/>
              <a:gd name="connsiteX16" fmla="*/ 0 w 7919987"/>
              <a:gd name="connsiteY16" fmla="*/ 592632 h 711162"/>
              <a:gd name="connsiteX17" fmla="*/ 0 w 7919987"/>
              <a:gd name="connsiteY17" fmla="*/ 592632 h 711162"/>
              <a:gd name="connsiteX18" fmla="*/ 0 w 7919987"/>
              <a:gd name="connsiteY18" fmla="*/ 118503 h 7111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7919987" h="711162">
                <a:moveTo>
                  <a:pt x="0" y="118503"/>
                </a:moveTo>
                <a:cubicBezTo>
                  <a:pt x="0" y="53085"/>
                  <a:pt x="53073" y="0"/>
                  <a:pt x="118529" y="0"/>
                </a:cubicBezTo>
                <a:cubicBezTo>
                  <a:pt x="118529" y="0"/>
                  <a:pt x="118529" y="0"/>
                  <a:pt x="118529" y="0"/>
                </a:cubicBezTo>
                <a:lnTo>
                  <a:pt x="118529" y="0"/>
                </a:lnTo>
                <a:lnTo>
                  <a:pt x="7801495" y="0"/>
                </a:lnTo>
                <a:lnTo>
                  <a:pt x="7801495" y="0"/>
                </a:lnTo>
                <a:cubicBezTo>
                  <a:pt x="7866900" y="0"/>
                  <a:pt x="7919986" y="53085"/>
                  <a:pt x="7919986" y="118503"/>
                </a:cubicBezTo>
                <a:cubicBezTo>
                  <a:pt x="7919986" y="118503"/>
                  <a:pt x="7919986" y="118503"/>
                  <a:pt x="7919986" y="118503"/>
                </a:cubicBezTo>
                <a:lnTo>
                  <a:pt x="7919986" y="118503"/>
                </a:lnTo>
                <a:lnTo>
                  <a:pt x="7919986" y="592632"/>
                </a:lnTo>
                <a:lnTo>
                  <a:pt x="7919986" y="592632"/>
                </a:lnTo>
                <a:cubicBezTo>
                  <a:pt x="7919986" y="658101"/>
                  <a:pt x="7866900" y="711161"/>
                  <a:pt x="7801495" y="711161"/>
                </a:cubicBezTo>
                <a:cubicBezTo>
                  <a:pt x="7801495" y="711161"/>
                  <a:pt x="7801495" y="711161"/>
                  <a:pt x="7801495" y="711161"/>
                </a:cubicBezTo>
                <a:lnTo>
                  <a:pt x="7801495" y="711161"/>
                </a:lnTo>
                <a:lnTo>
                  <a:pt x="118529" y="711161"/>
                </a:lnTo>
                <a:lnTo>
                  <a:pt x="118529" y="711161"/>
                </a:lnTo>
                <a:cubicBezTo>
                  <a:pt x="53073" y="711161"/>
                  <a:pt x="0" y="658101"/>
                  <a:pt x="0" y="592632"/>
                </a:cubicBezTo>
                <a:cubicBezTo>
                  <a:pt x="0" y="592632"/>
                  <a:pt x="0" y="592632"/>
                  <a:pt x="0" y="592632"/>
                </a:cubicBezTo>
                <a:lnTo>
                  <a:pt x="0" y="118503"/>
                </a:lnTo>
              </a:path>
            </a:pathLst>
          </a:custGeom>
          <a:solidFill>
            <a:srgbClr val="E6E0E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Freeform 3"/>
          <p:cNvSpPr/>
          <p:nvPr/>
        </p:nvSpPr>
        <p:spPr>
          <a:xfrm>
            <a:off x="1059345" y="5764614"/>
            <a:ext cx="1766912" cy="540029"/>
          </a:xfrm>
          <a:custGeom>
            <a:avLst/>
            <a:gdLst>
              <a:gd name="connsiteX0" fmla="*/ 0 w 1766912"/>
              <a:gd name="connsiteY0" fmla="*/ 90030 h 540029"/>
              <a:gd name="connsiteX1" fmla="*/ 90004 w 1766912"/>
              <a:gd name="connsiteY1" fmla="*/ 0 h 540029"/>
              <a:gd name="connsiteX2" fmla="*/ 90004 w 1766912"/>
              <a:gd name="connsiteY2" fmla="*/ 0 h 540029"/>
              <a:gd name="connsiteX3" fmla="*/ 90004 w 1766912"/>
              <a:gd name="connsiteY3" fmla="*/ 0 h 540029"/>
              <a:gd name="connsiteX4" fmla="*/ 1676869 w 1766912"/>
              <a:gd name="connsiteY4" fmla="*/ 0 h 540029"/>
              <a:gd name="connsiteX5" fmla="*/ 1676869 w 1766912"/>
              <a:gd name="connsiteY5" fmla="*/ 0 h 540029"/>
              <a:gd name="connsiteX6" fmla="*/ 1766912 w 1766912"/>
              <a:gd name="connsiteY6" fmla="*/ 90030 h 540029"/>
              <a:gd name="connsiteX7" fmla="*/ 1766912 w 1766912"/>
              <a:gd name="connsiteY7" fmla="*/ 90030 h 540029"/>
              <a:gd name="connsiteX8" fmla="*/ 1766912 w 1766912"/>
              <a:gd name="connsiteY8" fmla="*/ 90030 h 540029"/>
              <a:gd name="connsiteX9" fmla="*/ 1766912 w 1766912"/>
              <a:gd name="connsiteY9" fmla="*/ 450024 h 540029"/>
              <a:gd name="connsiteX10" fmla="*/ 1766912 w 1766912"/>
              <a:gd name="connsiteY10" fmla="*/ 450024 h 540029"/>
              <a:gd name="connsiteX11" fmla="*/ 1676869 w 1766912"/>
              <a:gd name="connsiteY11" fmla="*/ 540029 h 540029"/>
              <a:gd name="connsiteX12" fmla="*/ 1676869 w 1766912"/>
              <a:gd name="connsiteY12" fmla="*/ 540029 h 540029"/>
              <a:gd name="connsiteX13" fmla="*/ 1676869 w 1766912"/>
              <a:gd name="connsiteY13" fmla="*/ 540029 h 540029"/>
              <a:gd name="connsiteX14" fmla="*/ 90004 w 1766912"/>
              <a:gd name="connsiteY14" fmla="*/ 540029 h 540029"/>
              <a:gd name="connsiteX15" fmla="*/ 90004 w 1766912"/>
              <a:gd name="connsiteY15" fmla="*/ 540029 h 540029"/>
              <a:gd name="connsiteX16" fmla="*/ 0 w 1766912"/>
              <a:gd name="connsiteY16" fmla="*/ 450024 h 540029"/>
              <a:gd name="connsiteX17" fmla="*/ 0 w 1766912"/>
              <a:gd name="connsiteY17" fmla="*/ 450024 h 540029"/>
              <a:gd name="connsiteX18" fmla="*/ 0 w 1766912"/>
              <a:gd name="connsiteY18" fmla="*/ 90030 h 5400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766912" h="540029">
                <a:moveTo>
                  <a:pt x="0" y="90030"/>
                </a:moveTo>
                <a:cubicBezTo>
                  <a:pt x="0" y="40322"/>
                  <a:pt x="40297" y="0"/>
                  <a:pt x="90004" y="0"/>
                </a:cubicBezTo>
                <a:cubicBezTo>
                  <a:pt x="90004" y="0"/>
                  <a:pt x="90004" y="0"/>
                  <a:pt x="90004" y="0"/>
                </a:cubicBezTo>
                <a:lnTo>
                  <a:pt x="90004" y="0"/>
                </a:lnTo>
                <a:lnTo>
                  <a:pt x="1676869" y="0"/>
                </a:lnTo>
                <a:lnTo>
                  <a:pt x="1676869" y="0"/>
                </a:lnTo>
                <a:cubicBezTo>
                  <a:pt x="1726526" y="0"/>
                  <a:pt x="1766912" y="40322"/>
                  <a:pt x="1766912" y="90030"/>
                </a:cubicBezTo>
                <a:cubicBezTo>
                  <a:pt x="1766912" y="90030"/>
                  <a:pt x="1766912" y="90030"/>
                  <a:pt x="1766912" y="90030"/>
                </a:cubicBezTo>
                <a:lnTo>
                  <a:pt x="1766912" y="90030"/>
                </a:lnTo>
                <a:lnTo>
                  <a:pt x="1766912" y="450024"/>
                </a:lnTo>
                <a:lnTo>
                  <a:pt x="1766912" y="450024"/>
                </a:lnTo>
                <a:cubicBezTo>
                  <a:pt x="1766912" y="499732"/>
                  <a:pt x="1726526" y="540029"/>
                  <a:pt x="1676869" y="540029"/>
                </a:cubicBezTo>
                <a:cubicBezTo>
                  <a:pt x="1676869" y="540029"/>
                  <a:pt x="1676869" y="540029"/>
                  <a:pt x="1676869" y="540029"/>
                </a:cubicBezTo>
                <a:lnTo>
                  <a:pt x="1676869" y="540029"/>
                </a:lnTo>
                <a:lnTo>
                  <a:pt x="90004" y="540029"/>
                </a:lnTo>
                <a:lnTo>
                  <a:pt x="90004" y="540029"/>
                </a:lnTo>
                <a:cubicBezTo>
                  <a:pt x="40297" y="540029"/>
                  <a:pt x="0" y="499732"/>
                  <a:pt x="0" y="450024"/>
                </a:cubicBezTo>
                <a:cubicBezTo>
                  <a:pt x="0" y="450024"/>
                  <a:pt x="0" y="450024"/>
                  <a:pt x="0" y="450024"/>
                </a:cubicBezTo>
                <a:lnTo>
                  <a:pt x="0" y="90030"/>
                </a:lnTo>
              </a:path>
            </a:pathLst>
          </a:custGeom>
          <a:solidFill>
            <a:srgbClr val="8064A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Freeform 3"/>
          <p:cNvSpPr/>
          <p:nvPr/>
        </p:nvSpPr>
        <p:spPr>
          <a:xfrm>
            <a:off x="1046645" y="5751914"/>
            <a:ext cx="1792312" cy="565429"/>
          </a:xfrm>
          <a:custGeom>
            <a:avLst/>
            <a:gdLst>
              <a:gd name="connsiteX0" fmla="*/ 12700 w 1792312"/>
              <a:gd name="connsiteY0" fmla="*/ 102730 h 565429"/>
              <a:gd name="connsiteX1" fmla="*/ 102704 w 1792312"/>
              <a:gd name="connsiteY1" fmla="*/ 12700 h 565429"/>
              <a:gd name="connsiteX2" fmla="*/ 102704 w 1792312"/>
              <a:gd name="connsiteY2" fmla="*/ 12700 h 565429"/>
              <a:gd name="connsiteX3" fmla="*/ 102704 w 1792312"/>
              <a:gd name="connsiteY3" fmla="*/ 12700 h 565429"/>
              <a:gd name="connsiteX4" fmla="*/ 1689569 w 1792312"/>
              <a:gd name="connsiteY4" fmla="*/ 12700 h 565429"/>
              <a:gd name="connsiteX5" fmla="*/ 1689569 w 1792312"/>
              <a:gd name="connsiteY5" fmla="*/ 12700 h 565429"/>
              <a:gd name="connsiteX6" fmla="*/ 1779612 w 1792312"/>
              <a:gd name="connsiteY6" fmla="*/ 102730 h 565429"/>
              <a:gd name="connsiteX7" fmla="*/ 1779612 w 1792312"/>
              <a:gd name="connsiteY7" fmla="*/ 102730 h 565429"/>
              <a:gd name="connsiteX8" fmla="*/ 1779612 w 1792312"/>
              <a:gd name="connsiteY8" fmla="*/ 102730 h 565429"/>
              <a:gd name="connsiteX9" fmla="*/ 1779612 w 1792312"/>
              <a:gd name="connsiteY9" fmla="*/ 462724 h 565429"/>
              <a:gd name="connsiteX10" fmla="*/ 1779612 w 1792312"/>
              <a:gd name="connsiteY10" fmla="*/ 462724 h 565429"/>
              <a:gd name="connsiteX11" fmla="*/ 1689569 w 1792312"/>
              <a:gd name="connsiteY11" fmla="*/ 552729 h 565429"/>
              <a:gd name="connsiteX12" fmla="*/ 1689569 w 1792312"/>
              <a:gd name="connsiteY12" fmla="*/ 552729 h 565429"/>
              <a:gd name="connsiteX13" fmla="*/ 1689569 w 1792312"/>
              <a:gd name="connsiteY13" fmla="*/ 552729 h 565429"/>
              <a:gd name="connsiteX14" fmla="*/ 102704 w 1792312"/>
              <a:gd name="connsiteY14" fmla="*/ 552729 h 565429"/>
              <a:gd name="connsiteX15" fmla="*/ 102704 w 1792312"/>
              <a:gd name="connsiteY15" fmla="*/ 552729 h 565429"/>
              <a:gd name="connsiteX16" fmla="*/ 12700 w 1792312"/>
              <a:gd name="connsiteY16" fmla="*/ 462724 h 565429"/>
              <a:gd name="connsiteX17" fmla="*/ 12700 w 1792312"/>
              <a:gd name="connsiteY17" fmla="*/ 462724 h 565429"/>
              <a:gd name="connsiteX18" fmla="*/ 12700 w 1792312"/>
              <a:gd name="connsiteY18" fmla="*/ 102730 h 5654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792312" h="565429">
                <a:moveTo>
                  <a:pt x="12700" y="102730"/>
                </a:moveTo>
                <a:cubicBezTo>
                  <a:pt x="12700" y="53022"/>
                  <a:pt x="52997" y="12700"/>
                  <a:pt x="102704" y="12700"/>
                </a:cubicBezTo>
                <a:cubicBezTo>
                  <a:pt x="102704" y="12700"/>
                  <a:pt x="102704" y="12700"/>
                  <a:pt x="102704" y="12700"/>
                </a:cubicBezTo>
                <a:lnTo>
                  <a:pt x="102704" y="12700"/>
                </a:lnTo>
                <a:lnTo>
                  <a:pt x="1689569" y="12700"/>
                </a:lnTo>
                <a:lnTo>
                  <a:pt x="1689569" y="12700"/>
                </a:lnTo>
                <a:cubicBezTo>
                  <a:pt x="1739226" y="12700"/>
                  <a:pt x="1779612" y="53022"/>
                  <a:pt x="1779612" y="102730"/>
                </a:cubicBezTo>
                <a:cubicBezTo>
                  <a:pt x="1779612" y="102730"/>
                  <a:pt x="1779612" y="102730"/>
                  <a:pt x="1779612" y="102730"/>
                </a:cubicBezTo>
                <a:lnTo>
                  <a:pt x="1779612" y="102730"/>
                </a:lnTo>
                <a:lnTo>
                  <a:pt x="1779612" y="462724"/>
                </a:lnTo>
                <a:lnTo>
                  <a:pt x="1779612" y="462724"/>
                </a:lnTo>
                <a:cubicBezTo>
                  <a:pt x="1779612" y="512432"/>
                  <a:pt x="1739226" y="552729"/>
                  <a:pt x="1689569" y="552729"/>
                </a:cubicBezTo>
                <a:cubicBezTo>
                  <a:pt x="1689569" y="552729"/>
                  <a:pt x="1689569" y="552729"/>
                  <a:pt x="1689569" y="552729"/>
                </a:cubicBezTo>
                <a:lnTo>
                  <a:pt x="1689569" y="552729"/>
                </a:lnTo>
                <a:lnTo>
                  <a:pt x="102704" y="552729"/>
                </a:lnTo>
                <a:lnTo>
                  <a:pt x="102704" y="552729"/>
                </a:lnTo>
                <a:cubicBezTo>
                  <a:pt x="52997" y="552729"/>
                  <a:pt x="12700" y="512432"/>
                  <a:pt x="12700" y="462724"/>
                </a:cubicBezTo>
                <a:cubicBezTo>
                  <a:pt x="12700" y="462724"/>
                  <a:pt x="12700" y="462724"/>
                  <a:pt x="12700" y="462724"/>
                </a:cubicBezTo>
                <a:lnTo>
                  <a:pt x="12700" y="102730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5C47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Freeform 3"/>
          <p:cNvSpPr/>
          <p:nvPr/>
        </p:nvSpPr>
        <p:spPr>
          <a:xfrm>
            <a:off x="323532" y="1516083"/>
            <a:ext cx="720077" cy="720090"/>
          </a:xfrm>
          <a:custGeom>
            <a:avLst/>
            <a:gdLst>
              <a:gd name="connsiteX0" fmla="*/ 0 w 720077"/>
              <a:gd name="connsiteY0" fmla="*/ 360044 h 720090"/>
              <a:gd name="connsiteX1" fmla="*/ 360032 w 720077"/>
              <a:gd name="connsiteY1" fmla="*/ 0 h 720090"/>
              <a:gd name="connsiteX2" fmla="*/ 360032 w 720077"/>
              <a:gd name="connsiteY2" fmla="*/ 0 h 720090"/>
              <a:gd name="connsiteX3" fmla="*/ 360032 w 720077"/>
              <a:gd name="connsiteY3" fmla="*/ 0 h 720090"/>
              <a:gd name="connsiteX4" fmla="*/ 720077 w 720077"/>
              <a:gd name="connsiteY4" fmla="*/ 360044 h 720090"/>
              <a:gd name="connsiteX5" fmla="*/ 720077 w 720077"/>
              <a:gd name="connsiteY5" fmla="*/ 360044 h 720090"/>
              <a:gd name="connsiteX6" fmla="*/ 720077 w 720077"/>
              <a:gd name="connsiteY6" fmla="*/ 360044 h 720090"/>
              <a:gd name="connsiteX7" fmla="*/ 360032 w 720077"/>
              <a:gd name="connsiteY7" fmla="*/ 720090 h 720090"/>
              <a:gd name="connsiteX8" fmla="*/ 360032 w 720077"/>
              <a:gd name="connsiteY8" fmla="*/ 720090 h 720090"/>
              <a:gd name="connsiteX9" fmla="*/ 360032 w 720077"/>
              <a:gd name="connsiteY9" fmla="*/ 720090 h 720090"/>
              <a:gd name="connsiteX10" fmla="*/ 0 w 720077"/>
              <a:gd name="connsiteY10" fmla="*/ 360044 h 720090"/>
              <a:gd name="connsiteX11" fmla="*/ 0 w 720077"/>
              <a:gd name="connsiteY11" fmla="*/ 360044 h 7200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20077" h="720090">
                <a:moveTo>
                  <a:pt x="0" y="360044"/>
                </a:moveTo>
                <a:cubicBezTo>
                  <a:pt x="0" y="161163"/>
                  <a:pt x="161188" y="0"/>
                  <a:pt x="360032" y="0"/>
                </a:cubicBezTo>
                <a:cubicBezTo>
                  <a:pt x="360032" y="0"/>
                  <a:pt x="360032" y="0"/>
                  <a:pt x="360032" y="0"/>
                </a:cubicBezTo>
                <a:lnTo>
                  <a:pt x="360032" y="0"/>
                </a:lnTo>
                <a:cubicBezTo>
                  <a:pt x="558876" y="0"/>
                  <a:pt x="720077" y="161163"/>
                  <a:pt x="720077" y="360044"/>
                </a:cubicBezTo>
                <a:cubicBezTo>
                  <a:pt x="720077" y="360044"/>
                  <a:pt x="720077" y="360044"/>
                  <a:pt x="720077" y="360044"/>
                </a:cubicBezTo>
                <a:lnTo>
                  <a:pt x="720077" y="360044"/>
                </a:lnTo>
                <a:cubicBezTo>
                  <a:pt x="720077" y="558927"/>
                  <a:pt x="558876" y="720090"/>
                  <a:pt x="360032" y="720090"/>
                </a:cubicBezTo>
                <a:cubicBezTo>
                  <a:pt x="360032" y="720090"/>
                  <a:pt x="360032" y="720090"/>
                  <a:pt x="360032" y="720090"/>
                </a:cubicBezTo>
                <a:lnTo>
                  <a:pt x="360032" y="720090"/>
                </a:lnTo>
                <a:cubicBezTo>
                  <a:pt x="161188" y="720090"/>
                  <a:pt x="0" y="558927"/>
                  <a:pt x="0" y="360044"/>
                </a:cubicBezTo>
                <a:cubicBezTo>
                  <a:pt x="0" y="360044"/>
                  <a:pt x="0" y="360044"/>
                  <a:pt x="0" y="360044"/>
                </a:cubicBezTo>
              </a:path>
            </a:pathLst>
          </a:custGeom>
          <a:solidFill>
            <a:srgbClr val="B3A2C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Freeform 3"/>
          <p:cNvSpPr/>
          <p:nvPr/>
        </p:nvSpPr>
        <p:spPr>
          <a:xfrm>
            <a:off x="310832" y="1503383"/>
            <a:ext cx="745477" cy="745490"/>
          </a:xfrm>
          <a:custGeom>
            <a:avLst/>
            <a:gdLst>
              <a:gd name="connsiteX0" fmla="*/ 12700 w 745477"/>
              <a:gd name="connsiteY0" fmla="*/ 372744 h 745490"/>
              <a:gd name="connsiteX1" fmla="*/ 372732 w 745477"/>
              <a:gd name="connsiteY1" fmla="*/ 12700 h 745490"/>
              <a:gd name="connsiteX2" fmla="*/ 372732 w 745477"/>
              <a:gd name="connsiteY2" fmla="*/ 12700 h 745490"/>
              <a:gd name="connsiteX3" fmla="*/ 372732 w 745477"/>
              <a:gd name="connsiteY3" fmla="*/ 12700 h 745490"/>
              <a:gd name="connsiteX4" fmla="*/ 732777 w 745477"/>
              <a:gd name="connsiteY4" fmla="*/ 372744 h 745490"/>
              <a:gd name="connsiteX5" fmla="*/ 732777 w 745477"/>
              <a:gd name="connsiteY5" fmla="*/ 372744 h 745490"/>
              <a:gd name="connsiteX6" fmla="*/ 732777 w 745477"/>
              <a:gd name="connsiteY6" fmla="*/ 372744 h 745490"/>
              <a:gd name="connsiteX7" fmla="*/ 372732 w 745477"/>
              <a:gd name="connsiteY7" fmla="*/ 732790 h 745490"/>
              <a:gd name="connsiteX8" fmla="*/ 372732 w 745477"/>
              <a:gd name="connsiteY8" fmla="*/ 732790 h 745490"/>
              <a:gd name="connsiteX9" fmla="*/ 372732 w 745477"/>
              <a:gd name="connsiteY9" fmla="*/ 732790 h 745490"/>
              <a:gd name="connsiteX10" fmla="*/ 12700 w 745477"/>
              <a:gd name="connsiteY10" fmla="*/ 372744 h 745490"/>
              <a:gd name="connsiteX11" fmla="*/ 12700 w 745477"/>
              <a:gd name="connsiteY11" fmla="*/ 372744 h 7454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45477" h="745490">
                <a:moveTo>
                  <a:pt x="12700" y="372744"/>
                </a:moveTo>
                <a:cubicBezTo>
                  <a:pt x="12700" y="173863"/>
                  <a:pt x="173888" y="12700"/>
                  <a:pt x="372732" y="12700"/>
                </a:cubicBezTo>
                <a:cubicBezTo>
                  <a:pt x="372732" y="12700"/>
                  <a:pt x="372732" y="12700"/>
                  <a:pt x="372732" y="12700"/>
                </a:cubicBezTo>
                <a:lnTo>
                  <a:pt x="372732" y="12700"/>
                </a:lnTo>
                <a:cubicBezTo>
                  <a:pt x="571576" y="12700"/>
                  <a:pt x="732777" y="173863"/>
                  <a:pt x="732777" y="372744"/>
                </a:cubicBezTo>
                <a:cubicBezTo>
                  <a:pt x="732777" y="372744"/>
                  <a:pt x="732777" y="372744"/>
                  <a:pt x="732777" y="372744"/>
                </a:cubicBezTo>
                <a:lnTo>
                  <a:pt x="732777" y="372744"/>
                </a:lnTo>
                <a:cubicBezTo>
                  <a:pt x="732777" y="571627"/>
                  <a:pt x="571576" y="732790"/>
                  <a:pt x="372732" y="732790"/>
                </a:cubicBezTo>
                <a:cubicBezTo>
                  <a:pt x="372732" y="732790"/>
                  <a:pt x="372732" y="732790"/>
                  <a:pt x="372732" y="732790"/>
                </a:cubicBezTo>
                <a:lnTo>
                  <a:pt x="372732" y="732790"/>
                </a:lnTo>
                <a:cubicBezTo>
                  <a:pt x="173888" y="732790"/>
                  <a:pt x="12700" y="571627"/>
                  <a:pt x="12700" y="372744"/>
                </a:cubicBezTo>
                <a:cubicBezTo>
                  <a:pt x="12700" y="372744"/>
                  <a:pt x="12700" y="372744"/>
                  <a:pt x="12700" y="372744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385D8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Freeform 3"/>
          <p:cNvSpPr/>
          <p:nvPr/>
        </p:nvSpPr>
        <p:spPr>
          <a:xfrm>
            <a:off x="323532" y="2524209"/>
            <a:ext cx="720077" cy="720090"/>
          </a:xfrm>
          <a:custGeom>
            <a:avLst/>
            <a:gdLst>
              <a:gd name="connsiteX0" fmla="*/ 0 w 720077"/>
              <a:gd name="connsiteY0" fmla="*/ 360045 h 720090"/>
              <a:gd name="connsiteX1" fmla="*/ 360032 w 720077"/>
              <a:gd name="connsiteY1" fmla="*/ 0 h 720090"/>
              <a:gd name="connsiteX2" fmla="*/ 360032 w 720077"/>
              <a:gd name="connsiteY2" fmla="*/ 0 h 720090"/>
              <a:gd name="connsiteX3" fmla="*/ 360032 w 720077"/>
              <a:gd name="connsiteY3" fmla="*/ 0 h 720090"/>
              <a:gd name="connsiteX4" fmla="*/ 720077 w 720077"/>
              <a:gd name="connsiteY4" fmla="*/ 360045 h 720090"/>
              <a:gd name="connsiteX5" fmla="*/ 720077 w 720077"/>
              <a:gd name="connsiteY5" fmla="*/ 360045 h 720090"/>
              <a:gd name="connsiteX6" fmla="*/ 720077 w 720077"/>
              <a:gd name="connsiteY6" fmla="*/ 360045 h 720090"/>
              <a:gd name="connsiteX7" fmla="*/ 360032 w 720077"/>
              <a:gd name="connsiteY7" fmla="*/ 720090 h 720090"/>
              <a:gd name="connsiteX8" fmla="*/ 360032 w 720077"/>
              <a:gd name="connsiteY8" fmla="*/ 720090 h 720090"/>
              <a:gd name="connsiteX9" fmla="*/ 360032 w 720077"/>
              <a:gd name="connsiteY9" fmla="*/ 720090 h 720090"/>
              <a:gd name="connsiteX10" fmla="*/ 0 w 720077"/>
              <a:gd name="connsiteY10" fmla="*/ 360045 h 720090"/>
              <a:gd name="connsiteX11" fmla="*/ 0 w 720077"/>
              <a:gd name="connsiteY11" fmla="*/ 360045 h 7200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20077" h="720090">
                <a:moveTo>
                  <a:pt x="0" y="360045"/>
                </a:moveTo>
                <a:cubicBezTo>
                  <a:pt x="0" y="161163"/>
                  <a:pt x="161188" y="0"/>
                  <a:pt x="360032" y="0"/>
                </a:cubicBezTo>
                <a:cubicBezTo>
                  <a:pt x="360032" y="0"/>
                  <a:pt x="360032" y="0"/>
                  <a:pt x="360032" y="0"/>
                </a:cubicBezTo>
                <a:lnTo>
                  <a:pt x="360032" y="0"/>
                </a:lnTo>
                <a:cubicBezTo>
                  <a:pt x="558876" y="0"/>
                  <a:pt x="720077" y="161163"/>
                  <a:pt x="720077" y="360045"/>
                </a:cubicBezTo>
                <a:cubicBezTo>
                  <a:pt x="720077" y="360045"/>
                  <a:pt x="720077" y="360045"/>
                  <a:pt x="720077" y="360045"/>
                </a:cubicBezTo>
                <a:lnTo>
                  <a:pt x="720077" y="360045"/>
                </a:lnTo>
                <a:cubicBezTo>
                  <a:pt x="720077" y="558927"/>
                  <a:pt x="558876" y="720090"/>
                  <a:pt x="360032" y="720090"/>
                </a:cubicBezTo>
                <a:cubicBezTo>
                  <a:pt x="360032" y="720090"/>
                  <a:pt x="360032" y="720090"/>
                  <a:pt x="360032" y="720090"/>
                </a:cubicBezTo>
                <a:lnTo>
                  <a:pt x="360032" y="720090"/>
                </a:lnTo>
                <a:cubicBezTo>
                  <a:pt x="161188" y="720090"/>
                  <a:pt x="0" y="558927"/>
                  <a:pt x="0" y="360045"/>
                </a:cubicBezTo>
                <a:cubicBezTo>
                  <a:pt x="0" y="360045"/>
                  <a:pt x="0" y="360045"/>
                  <a:pt x="0" y="360045"/>
                </a:cubicBezTo>
              </a:path>
            </a:pathLst>
          </a:custGeom>
          <a:solidFill>
            <a:srgbClr val="B3A2C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Freeform 3"/>
          <p:cNvSpPr/>
          <p:nvPr/>
        </p:nvSpPr>
        <p:spPr>
          <a:xfrm>
            <a:off x="310832" y="2511509"/>
            <a:ext cx="745477" cy="745490"/>
          </a:xfrm>
          <a:custGeom>
            <a:avLst/>
            <a:gdLst>
              <a:gd name="connsiteX0" fmla="*/ 12700 w 745477"/>
              <a:gd name="connsiteY0" fmla="*/ 372745 h 745490"/>
              <a:gd name="connsiteX1" fmla="*/ 372732 w 745477"/>
              <a:gd name="connsiteY1" fmla="*/ 12700 h 745490"/>
              <a:gd name="connsiteX2" fmla="*/ 372732 w 745477"/>
              <a:gd name="connsiteY2" fmla="*/ 12700 h 745490"/>
              <a:gd name="connsiteX3" fmla="*/ 372732 w 745477"/>
              <a:gd name="connsiteY3" fmla="*/ 12700 h 745490"/>
              <a:gd name="connsiteX4" fmla="*/ 732777 w 745477"/>
              <a:gd name="connsiteY4" fmla="*/ 372745 h 745490"/>
              <a:gd name="connsiteX5" fmla="*/ 732777 w 745477"/>
              <a:gd name="connsiteY5" fmla="*/ 372745 h 745490"/>
              <a:gd name="connsiteX6" fmla="*/ 732777 w 745477"/>
              <a:gd name="connsiteY6" fmla="*/ 372745 h 745490"/>
              <a:gd name="connsiteX7" fmla="*/ 372732 w 745477"/>
              <a:gd name="connsiteY7" fmla="*/ 732790 h 745490"/>
              <a:gd name="connsiteX8" fmla="*/ 372732 w 745477"/>
              <a:gd name="connsiteY8" fmla="*/ 732790 h 745490"/>
              <a:gd name="connsiteX9" fmla="*/ 372732 w 745477"/>
              <a:gd name="connsiteY9" fmla="*/ 732790 h 745490"/>
              <a:gd name="connsiteX10" fmla="*/ 12700 w 745477"/>
              <a:gd name="connsiteY10" fmla="*/ 372745 h 745490"/>
              <a:gd name="connsiteX11" fmla="*/ 12700 w 745477"/>
              <a:gd name="connsiteY11" fmla="*/ 372745 h 7454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45477" h="745490">
                <a:moveTo>
                  <a:pt x="12700" y="372745"/>
                </a:moveTo>
                <a:cubicBezTo>
                  <a:pt x="12700" y="173863"/>
                  <a:pt x="173888" y="12700"/>
                  <a:pt x="372732" y="12700"/>
                </a:cubicBezTo>
                <a:cubicBezTo>
                  <a:pt x="372732" y="12700"/>
                  <a:pt x="372732" y="12700"/>
                  <a:pt x="372732" y="12700"/>
                </a:cubicBezTo>
                <a:lnTo>
                  <a:pt x="372732" y="12700"/>
                </a:lnTo>
                <a:cubicBezTo>
                  <a:pt x="571576" y="12700"/>
                  <a:pt x="732777" y="173863"/>
                  <a:pt x="732777" y="372745"/>
                </a:cubicBezTo>
                <a:cubicBezTo>
                  <a:pt x="732777" y="372745"/>
                  <a:pt x="732777" y="372745"/>
                  <a:pt x="732777" y="372745"/>
                </a:cubicBezTo>
                <a:lnTo>
                  <a:pt x="732777" y="372745"/>
                </a:lnTo>
                <a:cubicBezTo>
                  <a:pt x="732777" y="571627"/>
                  <a:pt x="571576" y="732790"/>
                  <a:pt x="372732" y="732790"/>
                </a:cubicBezTo>
                <a:cubicBezTo>
                  <a:pt x="372732" y="732790"/>
                  <a:pt x="372732" y="732790"/>
                  <a:pt x="372732" y="732790"/>
                </a:cubicBezTo>
                <a:lnTo>
                  <a:pt x="372732" y="732790"/>
                </a:lnTo>
                <a:cubicBezTo>
                  <a:pt x="173888" y="732790"/>
                  <a:pt x="12700" y="571627"/>
                  <a:pt x="12700" y="372745"/>
                </a:cubicBezTo>
                <a:cubicBezTo>
                  <a:pt x="12700" y="372745"/>
                  <a:pt x="12700" y="372745"/>
                  <a:pt x="12700" y="372745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385D8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Freeform 3"/>
          <p:cNvSpPr/>
          <p:nvPr/>
        </p:nvSpPr>
        <p:spPr>
          <a:xfrm>
            <a:off x="323532" y="3680545"/>
            <a:ext cx="720077" cy="720089"/>
          </a:xfrm>
          <a:custGeom>
            <a:avLst/>
            <a:gdLst>
              <a:gd name="connsiteX0" fmla="*/ 0 w 720077"/>
              <a:gd name="connsiteY0" fmla="*/ 360044 h 720089"/>
              <a:gd name="connsiteX1" fmla="*/ 360032 w 720077"/>
              <a:gd name="connsiteY1" fmla="*/ 0 h 720089"/>
              <a:gd name="connsiteX2" fmla="*/ 360032 w 720077"/>
              <a:gd name="connsiteY2" fmla="*/ 0 h 720089"/>
              <a:gd name="connsiteX3" fmla="*/ 360032 w 720077"/>
              <a:gd name="connsiteY3" fmla="*/ 0 h 720089"/>
              <a:gd name="connsiteX4" fmla="*/ 720077 w 720077"/>
              <a:gd name="connsiteY4" fmla="*/ 360044 h 720089"/>
              <a:gd name="connsiteX5" fmla="*/ 720077 w 720077"/>
              <a:gd name="connsiteY5" fmla="*/ 360044 h 720089"/>
              <a:gd name="connsiteX6" fmla="*/ 720077 w 720077"/>
              <a:gd name="connsiteY6" fmla="*/ 360044 h 720089"/>
              <a:gd name="connsiteX7" fmla="*/ 360032 w 720077"/>
              <a:gd name="connsiteY7" fmla="*/ 720089 h 720089"/>
              <a:gd name="connsiteX8" fmla="*/ 360032 w 720077"/>
              <a:gd name="connsiteY8" fmla="*/ 720089 h 720089"/>
              <a:gd name="connsiteX9" fmla="*/ 360032 w 720077"/>
              <a:gd name="connsiteY9" fmla="*/ 720089 h 720089"/>
              <a:gd name="connsiteX10" fmla="*/ 0 w 720077"/>
              <a:gd name="connsiteY10" fmla="*/ 360044 h 720089"/>
              <a:gd name="connsiteX11" fmla="*/ 0 w 720077"/>
              <a:gd name="connsiteY11" fmla="*/ 360044 h 7200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20077" h="720089">
                <a:moveTo>
                  <a:pt x="0" y="360044"/>
                </a:moveTo>
                <a:cubicBezTo>
                  <a:pt x="0" y="161162"/>
                  <a:pt x="161188" y="0"/>
                  <a:pt x="360032" y="0"/>
                </a:cubicBezTo>
                <a:cubicBezTo>
                  <a:pt x="360032" y="0"/>
                  <a:pt x="360032" y="0"/>
                  <a:pt x="360032" y="0"/>
                </a:cubicBezTo>
                <a:lnTo>
                  <a:pt x="360032" y="0"/>
                </a:lnTo>
                <a:cubicBezTo>
                  <a:pt x="558876" y="0"/>
                  <a:pt x="720077" y="161162"/>
                  <a:pt x="720077" y="360044"/>
                </a:cubicBezTo>
                <a:cubicBezTo>
                  <a:pt x="720077" y="360044"/>
                  <a:pt x="720077" y="360044"/>
                  <a:pt x="720077" y="360044"/>
                </a:cubicBezTo>
                <a:lnTo>
                  <a:pt x="720077" y="360044"/>
                </a:lnTo>
                <a:cubicBezTo>
                  <a:pt x="720077" y="558926"/>
                  <a:pt x="558876" y="720089"/>
                  <a:pt x="360032" y="720089"/>
                </a:cubicBezTo>
                <a:cubicBezTo>
                  <a:pt x="360032" y="720089"/>
                  <a:pt x="360032" y="720089"/>
                  <a:pt x="360032" y="720089"/>
                </a:cubicBezTo>
                <a:lnTo>
                  <a:pt x="360032" y="720089"/>
                </a:lnTo>
                <a:cubicBezTo>
                  <a:pt x="161188" y="720089"/>
                  <a:pt x="0" y="558926"/>
                  <a:pt x="0" y="360044"/>
                </a:cubicBezTo>
                <a:cubicBezTo>
                  <a:pt x="0" y="360044"/>
                  <a:pt x="0" y="360044"/>
                  <a:pt x="0" y="360044"/>
                </a:cubicBezTo>
              </a:path>
            </a:pathLst>
          </a:custGeom>
          <a:solidFill>
            <a:srgbClr val="B3A2C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Freeform 3"/>
          <p:cNvSpPr/>
          <p:nvPr/>
        </p:nvSpPr>
        <p:spPr>
          <a:xfrm>
            <a:off x="310832" y="3667845"/>
            <a:ext cx="745477" cy="745489"/>
          </a:xfrm>
          <a:custGeom>
            <a:avLst/>
            <a:gdLst>
              <a:gd name="connsiteX0" fmla="*/ 12700 w 745477"/>
              <a:gd name="connsiteY0" fmla="*/ 372744 h 745489"/>
              <a:gd name="connsiteX1" fmla="*/ 372732 w 745477"/>
              <a:gd name="connsiteY1" fmla="*/ 12700 h 745489"/>
              <a:gd name="connsiteX2" fmla="*/ 372732 w 745477"/>
              <a:gd name="connsiteY2" fmla="*/ 12700 h 745489"/>
              <a:gd name="connsiteX3" fmla="*/ 372732 w 745477"/>
              <a:gd name="connsiteY3" fmla="*/ 12700 h 745489"/>
              <a:gd name="connsiteX4" fmla="*/ 732777 w 745477"/>
              <a:gd name="connsiteY4" fmla="*/ 372744 h 745489"/>
              <a:gd name="connsiteX5" fmla="*/ 732777 w 745477"/>
              <a:gd name="connsiteY5" fmla="*/ 372744 h 745489"/>
              <a:gd name="connsiteX6" fmla="*/ 732777 w 745477"/>
              <a:gd name="connsiteY6" fmla="*/ 372744 h 745489"/>
              <a:gd name="connsiteX7" fmla="*/ 372732 w 745477"/>
              <a:gd name="connsiteY7" fmla="*/ 732789 h 745489"/>
              <a:gd name="connsiteX8" fmla="*/ 372732 w 745477"/>
              <a:gd name="connsiteY8" fmla="*/ 732789 h 745489"/>
              <a:gd name="connsiteX9" fmla="*/ 372732 w 745477"/>
              <a:gd name="connsiteY9" fmla="*/ 732789 h 745489"/>
              <a:gd name="connsiteX10" fmla="*/ 12700 w 745477"/>
              <a:gd name="connsiteY10" fmla="*/ 372744 h 745489"/>
              <a:gd name="connsiteX11" fmla="*/ 12700 w 745477"/>
              <a:gd name="connsiteY11" fmla="*/ 372744 h 745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45477" h="745489">
                <a:moveTo>
                  <a:pt x="12700" y="372744"/>
                </a:moveTo>
                <a:cubicBezTo>
                  <a:pt x="12700" y="173862"/>
                  <a:pt x="173888" y="12700"/>
                  <a:pt x="372732" y="12700"/>
                </a:cubicBezTo>
                <a:cubicBezTo>
                  <a:pt x="372732" y="12700"/>
                  <a:pt x="372732" y="12700"/>
                  <a:pt x="372732" y="12700"/>
                </a:cubicBezTo>
                <a:lnTo>
                  <a:pt x="372732" y="12700"/>
                </a:lnTo>
                <a:cubicBezTo>
                  <a:pt x="571576" y="12700"/>
                  <a:pt x="732777" y="173862"/>
                  <a:pt x="732777" y="372744"/>
                </a:cubicBezTo>
                <a:cubicBezTo>
                  <a:pt x="732777" y="372744"/>
                  <a:pt x="732777" y="372744"/>
                  <a:pt x="732777" y="372744"/>
                </a:cubicBezTo>
                <a:lnTo>
                  <a:pt x="732777" y="372744"/>
                </a:lnTo>
                <a:cubicBezTo>
                  <a:pt x="732777" y="571626"/>
                  <a:pt x="571576" y="732789"/>
                  <a:pt x="372732" y="732789"/>
                </a:cubicBezTo>
                <a:cubicBezTo>
                  <a:pt x="372732" y="732789"/>
                  <a:pt x="372732" y="732789"/>
                  <a:pt x="372732" y="732789"/>
                </a:cubicBezTo>
                <a:lnTo>
                  <a:pt x="372732" y="732789"/>
                </a:lnTo>
                <a:cubicBezTo>
                  <a:pt x="173888" y="732789"/>
                  <a:pt x="12700" y="571626"/>
                  <a:pt x="12700" y="372744"/>
                </a:cubicBezTo>
                <a:cubicBezTo>
                  <a:pt x="12700" y="372744"/>
                  <a:pt x="12700" y="372744"/>
                  <a:pt x="12700" y="372744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385D8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Freeform 3"/>
          <p:cNvSpPr/>
          <p:nvPr/>
        </p:nvSpPr>
        <p:spPr>
          <a:xfrm>
            <a:off x="323532" y="4872058"/>
            <a:ext cx="720077" cy="680720"/>
          </a:xfrm>
          <a:custGeom>
            <a:avLst/>
            <a:gdLst>
              <a:gd name="connsiteX0" fmla="*/ 0 w 720077"/>
              <a:gd name="connsiteY0" fmla="*/ 340360 h 680720"/>
              <a:gd name="connsiteX1" fmla="*/ 360032 w 720077"/>
              <a:gd name="connsiteY1" fmla="*/ 0 h 680720"/>
              <a:gd name="connsiteX2" fmla="*/ 360032 w 720077"/>
              <a:gd name="connsiteY2" fmla="*/ 0 h 680720"/>
              <a:gd name="connsiteX3" fmla="*/ 360032 w 720077"/>
              <a:gd name="connsiteY3" fmla="*/ 0 h 680720"/>
              <a:gd name="connsiteX4" fmla="*/ 720077 w 720077"/>
              <a:gd name="connsiteY4" fmla="*/ 340360 h 680720"/>
              <a:gd name="connsiteX5" fmla="*/ 720077 w 720077"/>
              <a:gd name="connsiteY5" fmla="*/ 340360 h 680720"/>
              <a:gd name="connsiteX6" fmla="*/ 720077 w 720077"/>
              <a:gd name="connsiteY6" fmla="*/ 340360 h 680720"/>
              <a:gd name="connsiteX7" fmla="*/ 360032 w 720077"/>
              <a:gd name="connsiteY7" fmla="*/ 680720 h 680720"/>
              <a:gd name="connsiteX8" fmla="*/ 360032 w 720077"/>
              <a:gd name="connsiteY8" fmla="*/ 680720 h 680720"/>
              <a:gd name="connsiteX9" fmla="*/ 360032 w 720077"/>
              <a:gd name="connsiteY9" fmla="*/ 680720 h 680720"/>
              <a:gd name="connsiteX10" fmla="*/ 0 w 720077"/>
              <a:gd name="connsiteY10" fmla="*/ 340360 h 680720"/>
              <a:gd name="connsiteX11" fmla="*/ 0 w 720077"/>
              <a:gd name="connsiteY11" fmla="*/ 340360 h 6807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20077" h="680720">
                <a:moveTo>
                  <a:pt x="0" y="340360"/>
                </a:moveTo>
                <a:cubicBezTo>
                  <a:pt x="0" y="152400"/>
                  <a:pt x="161188" y="0"/>
                  <a:pt x="360032" y="0"/>
                </a:cubicBezTo>
                <a:cubicBezTo>
                  <a:pt x="360032" y="0"/>
                  <a:pt x="360032" y="0"/>
                  <a:pt x="360032" y="0"/>
                </a:cubicBezTo>
                <a:lnTo>
                  <a:pt x="360032" y="0"/>
                </a:lnTo>
                <a:cubicBezTo>
                  <a:pt x="558876" y="0"/>
                  <a:pt x="720077" y="152400"/>
                  <a:pt x="720077" y="340360"/>
                </a:cubicBezTo>
                <a:cubicBezTo>
                  <a:pt x="720077" y="340360"/>
                  <a:pt x="720077" y="340360"/>
                  <a:pt x="720077" y="340360"/>
                </a:cubicBezTo>
                <a:lnTo>
                  <a:pt x="720077" y="340360"/>
                </a:lnTo>
                <a:cubicBezTo>
                  <a:pt x="720077" y="528320"/>
                  <a:pt x="558876" y="680720"/>
                  <a:pt x="360032" y="680720"/>
                </a:cubicBezTo>
                <a:cubicBezTo>
                  <a:pt x="360032" y="680720"/>
                  <a:pt x="360032" y="680720"/>
                  <a:pt x="360032" y="680720"/>
                </a:cubicBezTo>
                <a:lnTo>
                  <a:pt x="360032" y="680720"/>
                </a:lnTo>
                <a:cubicBezTo>
                  <a:pt x="161188" y="680720"/>
                  <a:pt x="0" y="528320"/>
                  <a:pt x="0" y="340360"/>
                </a:cubicBezTo>
                <a:cubicBezTo>
                  <a:pt x="0" y="340360"/>
                  <a:pt x="0" y="340360"/>
                  <a:pt x="0" y="340360"/>
                </a:cubicBezTo>
              </a:path>
            </a:pathLst>
          </a:custGeom>
          <a:solidFill>
            <a:srgbClr val="B3A2C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Freeform 3"/>
          <p:cNvSpPr/>
          <p:nvPr/>
        </p:nvSpPr>
        <p:spPr>
          <a:xfrm>
            <a:off x="310832" y="4859358"/>
            <a:ext cx="745477" cy="706120"/>
          </a:xfrm>
          <a:custGeom>
            <a:avLst/>
            <a:gdLst>
              <a:gd name="connsiteX0" fmla="*/ 12700 w 745477"/>
              <a:gd name="connsiteY0" fmla="*/ 353060 h 706120"/>
              <a:gd name="connsiteX1" fmla="*/ 372732 w 745477"/>
              <a:gd name="connsiteY1" fmla="*/ 12700 h 706120"/>
              <a:gd name="connsiteX2" fmla="*/ 372732 w 745477"/>
              <a:gd name="connsiteY2" fmla="*/ 12700 h 706120"/>
              <a:gd name="connsiteX3" fmla="*/ 372732 w 745477"/>
              <a:gd name="connsiteY3" fmla="*/ 12700 h 706120"/>
              <a:gd name="connsiteX4" fmla="*/ 732777 w 745477"/>
              <a:gd name="connsiteY4" fmla="*/ 353060 h 706120"/>
              <a:gd name="connsiteX5" fmla="*/ 732777 w 745477"/>
              <a:gd name="connsiteY5" fmla="*/ 353060 h 706120"/>
              <a:gd name="connsiteX6" fmla="*/ 732777 w 745477"/>
              <a:gd name="connsiteY6" fmla="*/ 353060 h 706120"/>
              <a:gd name="connsiteX7" fmla="*/ 372732 w 745477"/>
              <a:gd name="connsiteY7" fmla="*/ 693420 h 706120"/>
              <a:gd name="connsiteX8" fmla="*/ 372732 w 745477"/>
              <a:gd name="connsiteY8" fmla="*/ 693420 h 706120"/>
              <a:gd name="connsiteX9" fmla="*/ 372732 w 745477"/>
              <a:gd name="connsiteY9" fmla="*/ 693420 h 706120"/>
              <a:gd name="connsiteX10" fmla="*/ 12700 w 745477"/>
              <a:gd name="connsiteY10" fmla="*/ 353060 h 706120"/>
              <a:gd name="connsiteX11" fmla="*/ 12700 w 745477"/>
              <a:gd name="connsiteY11" fmla="*/ 353060 h 7061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45477" h="706120">
                <a:moveTo>
                  <a:pt x="12700" y="353060"/>
                </a:moveTo>
                <a:cubicBezTo>
                  <a:pt x="12700" y="165100"/>
                  <a:pt x="173888" y="12700"/>
                  <a:pt x="372732" y="12700"/>
                </a:cubicBezTo>
                <a:cubicBezTo>
                  <a:pt x="372732" y="12700"/>
                  <a:pt x="372732" y="12700"/>
                  <a:pt x="372732" y="12700"/>
                </a:cubicBezTo>
                <a:lnTo>
                  <a:pt x="372732" y="12700"/>
                </a:lnTo>
                <a:cubicBezTo>
                  <a:pt x="571576" y="12700"/>
                  <a:pt x="732777" y="165100"/>
                  <a:pt x="732777" y="353060"/>
                </a:cubicBezTo>
                <a:cubicBezTo>
                  <a:pt x="732777" y="353060"/>
                  <a:pt x="732777" y="353060"/>
                  <a:pt x="732777" y="353060"/>
                </a:cubicBezTo>
                <a:lnTo>
                  <a:pt x="732777" y="353060"/>
                </a:lnTo>
                <a:cubicBezTo>
                  <a:pt x="732777" y="541020"/>
                  <a:pt x="571576" y="693420"/>
                  <a:pt x="372732" y="693420"/>
                </a:cubicBezTo>
                <a:cubicBezTo>
                  <a:pt x="372732" y="693420"/>
                  <a:pt x="372732" y="693420"/>
                  <a:pt x="372732" y="693420"/>
                </a:cubicBezTo>
                <a:lnTo>
                  <a:pt x="372732" y="693420"/>
                </a:lnTo>
                <a:cubicBezTo>
                  <a:pt x="173888" y="693420"/>
                  <a:pt x="12700" y="541020"/>
                  <a:pt x="12700" y="353060"/>
                </a:cubicBezTo>
                <a:cubicBezTo>
                  <a:pt x="12700" y="353060"/>
                  <a:pt x="12700" y="353060"/>
                  <a:pt x="12700" y="353060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385D8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" name="Freeform 3"/>
          <p:cNvSpPr/>
          <p:nvPr/>
        </p:nvSpPr>
        <p:spPr>
          <a:xfrm>
            <a:off x="323532" y="5704289"/>
            <a:ext cx="720318" cy="640550"/>
          </a:xfrm>
          <a:custGeom>
            <a:avLst/>
            <a:gdLst>
              <a:gd name="connsiteX0" fmla="*/ 0 w 720318"/>
              <a:gd name="connsiteY0" fmla="*/ 320281 h 640550"/>
              <a:gd name="connsiteX1" fmla="*/ 360159 w 720318"/>
              <a:gd name="connsiteY1" fmla="*/ 0 h 640550"/>
              <a:gd name="connsiteX2" fmla="*/ 360159 w 720318"/>
              <a:gd name="connsiteY2" fmla="*/ 0 h 640550"/>
              <a:gd name="connsiteX3" fmla="*/ 360159 w 720318"/>
              <a:gd name="connsiteY3" fmla="*/ 0 h 640550"/>
              <a:gd name="connsiteX4" fmla="*/ 720318 w 720318"/>
              <a:gd name="connsiteY4" fmla="*/ 320281 h 640550"/>
              <a:gd name="connsiteX5" fmla="*/ 720318 w 720318"/>
              <a:gd name="connsiteY5" fmla="*/ 320281 h 640550"/>
              <a:gd name="connsiteX6" fmla="*/ 720318 w 720318"/>
              <a:gd name="connsiteY6" fmla="*/ 320281 h 640550"/>
              <a:gd name="connsiteX7" fmla="*/ 360159 w 720318"/>
              <a:gd name="connsiteY7" fmla="*/ 640550 h 640550"/>
              <a:gd name="connsiteX8" fmla="*/ 360159 w 720318"/>
              <a:gd name="connsiteY8" fmla="*/ 640550 h 640550"/>
              <a:gd name="connsiteX9" fmla="*/ 360159 w 720318"/>
              <a:gd name="connsiteY9" fmla="*/ 640550 h 640550"/>
              <a:gd name="connsiteX10" fmla="*/ 0 w 720318"/>
              <a:gd name="connsiteY10" fmla="*/ 320281 h 640550"/>
              <a:gd name="connsiteX11" fmla="*/ 0 w 720318"/>
              <a:gd name="connsiteY11" fmla="*/ 320281 h 6405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20318" h="640550">
                <a:moveTo>
                  <a:pt x="0" y="320281"/>
                </a:moveTo>
                <a:cubicBezTo>
                  <a:pt x="0" y="143408"/>
                  <a:pt x="161251" y="0"/>
                  <a:pt x="360159" y="0"/>
                </a:cubicBezTo>
                <a:cubicBezTo>
                  <a:pt x="360159" y="0"/>
                  <a:pt x="360159" y="0"/>
                  <a:pt x="360159" y="0"/>
                </a:cubicBezTo>
                <a:lnTo>
                  <a:pt x="360159" y="0"/>
                </a:lnTo>
                <a:cubicBezTo>
                  <a:pt x="559066" y="0"/>
                  <a:pt x="720318" y="143408"/>
                  <a:pt x="720318" y="320281"/>
                </a:cubicBezTo>
                <a:cubicBezTo>
                  <a:pt x="720318" y="320281"/>
                  <a:pt x="720318" y="320281"/>
                  <a:pt x="720318" y="320281"/>
                </a:cubicBezTo>
                <a:lnTo>
                  <a:pt x="720318" y="320281"/>
                </a:lnTo>
                <a:cubicBezTo>
                  <a:pt x="720318" y="497166"/>
                  <a:pt x="559066" y="640550"/>
                  <a:pt x="360159" y="640550"/>
                </a:cubicBezTo>
                <a:cubicBezTo>
                  <a:pt x="360159" y="640550"/>
                  <a:pt x="360159" y="640550"/>
                  <a:pt x="360159" y="640550"/>
                </a:cubicBezTo>
                <a:lnTo>
                  <a:pt x="360159" y="640550"/>
                </a:lnTo>
                <a:cubicBezTo>
                  <a:pt x="161251" y="640550"/>
                  <a:pt x="0" y="497166"/>
                  <a:pt x="0" y="320281"/>
                </a:cubicBezTo>
                <a:cubicBezTo>
                  <a:pt x="0" y="320281"/>
                  <a:pt x="0" y="320281"/>
                  <a:pt x="0" y="320281"/>
                </a:cubicBezTo>
              </a:path>
            </a:pathLst>
          </a:custGeom>
          <a:solidFill>
            <a:srgbClr val="B3A2C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" name="Freeform 3"/>
          <p:cNvSpPr/>
          <p:nvPr/>
        </p:nvSpPr>
        <p:spPr>
          <a:xfrm>
            <a:off x="310832" y="5691589"/>
            <a:ext cx="745718" cy="665950"/>
          </a:xfrm>
          <a:custGeom>
            <a:avLst/>
            <a:gdLst>
              <a:gd name="connsiteX0" fmla="*/ 12700 w 745718"/>
              <a:gd name="connsiteY0" fmla="*/ 332981 h 665950"/>
              <a:gd name="connsiteX1" fmla="*/ 372859 w 745718"/>
              <a:gd name="connsiteY1" fmla="*/ 12700 h 665950"/>
              <a:gd name="connsiteX2" fmla="*/ 372859 w 745718"/>
              <a:gd name="connsiteY2" fmla="*/ 12700 h 665950"/>
              <a:gd name="connsiteX3" fmla="*/ 372859 w 745718"/>
              <a:gd name="connsiteY3" fmla="*/ 12700 h 665950"/>
              <a:gd name="connsiteX4" fmla="*/ 733018 w 745718"/>
              <a:gd name="connsiteY4" fmla="*/ 332981 h 665950"/>
              <a:gd name="connsiteX5" fmla="*/ 733018 w 745718"/>
              <a:gd name="connsiteY5" fmla="*/ 332981 h 665950"/>
              <a:gd name="connsiteX6" fmla="*/ 733018 w 745718"/>
              <a:gd name="connsiteY6" fmla="*/ 332981 h 665950"/>
              <a:gd name="connsiteX7" fmla="*/ 372859 w 745718"/>
              <a:gd name="connsiteY7" fmla="*/ 653250 h 665950"/>
              <a:gd name="connsiteX8" fmla="*/ 372859 w 745718"/>
              <a:gd name="connsiteY8" fmla="*/ 653250 h 665950"/>
              <a:gd name="connsiteX9" fmla="*/ 372859 w 745718"/>
              <a:gd name="connsiteY9" fmla="*/ 653250 h 665950"/>
              <a:gd name="connsiteX10" fmla="*/ 12700 w 745718"/>
              <a:gd name="connsiteY10" fmla="*/ 332981 h 665950"/>
              <a:gd name="connsiteX11" fmla="*/ 12700 w 745718"/>
              <a:gd name="connsiteY11" fmla="*/ 332981 h 6659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45718" h="665950">
                <a:moveTo>
                  <a:pt x="12700" y="332981"/>
                </a:moveTo>
                <a:cubicBezTo>
                  <a:pt x="12700" y="156108"/>
                  <a:pt x="173951" y="12700"/>
                  <a:pt x="372859" y="12700"/>
                </a:cubicBezTo>
                <a:cubicBezTo>
                  <a:pt x="372859" y="12700"/>
                  <a:pt x="372859" y="12700"/>
                  <a:pt x="372859" y="12700"/>
                </a:cubicBezTo>
                <a:lnTo>
                  <a:pt x="372859" y="12700"/>
                </a:lnTo>
                <a:cubicBezTo>
                  <a:pt x="571766" y="12700"/>
                  <a:pt x="733018" y="156108"/>
                  <a:pt x="733018" y="332981"/>
                </a:cubicBezTo>
                <a:cubicBezTo>
                  <a:pt x="733018" y="332981"/>
                  <a:pt x="733018" y="332981"/>
                  <a:pt x="733018" y="332981"/>
                </a:cubicBezTo>
                <a:lnTo>
                  <a:pt x="733018" y="332981"/>
                </a:lnTo>
                <a:cubicBezTo>
                  <a:pt x="733018" y="509866"/>
                  <a:pt x="571766" y="653250"/>
                  <a:pt x="372859" y="653250"/>
                </a:cubicBezTo>
                <a:cubicBezTo>
                  <a:pt x="372859" y="653250"/>
                  <a:pt x="372859" y="653250"/>
                  <a:pt x="372859" y="653250"/>
                </a:cubicBezTo>
                <a:lnTo>
                  <a:pt x="372859" y="653250"/>
                </a:lnTo>
                <a:cubicBezTo>
                  <a:pt x="173951" y="653250"/>
                  <a:pt x="12700" y="509866"/>
                  <a:pt x="12700" y="332981"/>
                </a:cubicBezTo>
                <a:cubicBezTo>
                  <a:pt x="12700" y="332981"/>
                  <a:pt x="12700" y="332981"/>
                  <a:pt x="12700" y="332981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385D8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" name="TextBox 1"/>
          <p:cNvSpPr txBox="1"/>
          <p:nvPr/>
        </p:nvSpPr>
        <p:spPr>
          <a:xfrm>
            <a:off x="2933700" y="1640036"/>
            <a:ext cx="5594480" cy="47141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Menggunakan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ANJAB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dan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ABK</a:t>
            </a:r>
          </a:p>
          <a:p>
            <a:pPr>
              <a:lnSpc>
                <a:spcPts val="21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Penyusunan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K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ebutuhan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untuk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5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Tahun</a:t>
            </a:r>
          </a:p>
          <a:p>
            <a:pPr>
              <a:lnSpc>
                <a:spcPts val="21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e-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F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orma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i</a:t>
            </a:r>
            <a:endParaRPr lang="en-US" altLang="zh-CN" dirty="0" smtClean="0">
              <a:solidFill>
                <a:srgbClr val="000000"/>
              </a:solidFill>
              <a:latin typeface="Candara" pitchFamily="18" charset="0"/>
              <a:cs typeface="Candara" pitchFamily="18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27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Sistem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egistrasi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i="1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Online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d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l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m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enerimaan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ASN</a:t>
            </a:r>
          </a:p>
          <a:p>
            <a:pPr>
              <a:lnSpc>
                <a:spcPts val="21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Seleksi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menggunakan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CAT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25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Berdasarkan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 K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ualifikasi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,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K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inerja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dan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K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ompetensi</a:t>
            </a:r>
            <a:endParaRPr lang="en-US" altLang="zh-CN" dirty="0" smtClean="0">
              <a:solidFill>
                <a:srgbClr val="000000"/>
              </a:solidFill>
              <a:latin typeface="Candara" pitchFamily="18" charset="0"/>
              <a:cs typeface="Candara" pitchFamily="18" charset="0"/>
            </a:endParaRPr>
          </a:p>
          <a:p>
            <a:pPr>
              <a:lnSpc>
                <a:spcPts val="21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sz="1802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sz="1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02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Perencanaan</a:t>
            </a:r>
            <a:r>
              <a:rPr lang="en-US" altLang="zh-CN" sz="1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sz="1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zh-CN" sz="1802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uksesi</a:t>
            </a:r>
            <a:r>
              <a:rPr lang="en-US" altLang="zh-CN" sz="1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dan</a:t>
            </a:r>
            <a:r>
              <a:rPr lang="en-US" altLang="zh-CN" sz="1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i="1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Talent</a:t>
            </a:r>
            <a:r>
              <a:rPr lang="en-US" altLang="zh-CN" sz="1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i="1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Pool</a:t>
            </a:r>
          </a:p>
          <a:p>
            <a:pPr>
              <a:lnSpc>
                <a:spcPts val="21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Seleksi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yang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O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bjektif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untuk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menduduki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J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abatan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(</a:t>
            </a:r>
            <a:r>
              <a:rPr lang="en-US" altLang="zh-CN" i="1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Open</a:t>
            </a:r>
          </a:p>
          <a:p>
            <a:pPr>
              <a:lnSpc>
                <a:spcPts val="21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	</a:t>
            </a:r>
            <a:r>
              <a:rPr lang="en-US" altLang="zh-CN" i="1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Recruitment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unt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uk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JPT)</a:t>
            </a:r>
          </a:p>
          <a:p>
            <a:pPr>
              <a:lnSpc>
                <a:spcPts val="21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Diklat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merupakan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H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ak</a:t>
            </a:r>
            <a:endParaRPr lang="id-ID" altLang="zh-CN" sz="900" dirty="0" smtClean="0">
              <a:solidFill>
                <a:srgbClr val="000000"/>
              </a:solidFill>
            </a:endParaRPr>
          </a:p>
          <a:p>
            <a:pPr>
              <a:lnSpc>
                <a:spcPts val="28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</a:t>
            </a:r>
            <a:r>
              <a:rPr lang="en-US" altLang="zh-CN" sz="1596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Berdasarkan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Sasaran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Kerja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Pegawai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(</a:t>
            </a:r>
            <a:r>
              <a:rPr lang="id-ID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T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arget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vs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R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ealisasi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)</a:t>
            </a:r>
          </a:p>
          <a:p>
            <a:pPr>
              <a:lnSpc>
                <a:spcPts val="19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</a:t>
            </a:r>
            <a:r>
              <a:rPr lang="en-US" altLang="zh-CN" sz="1596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Penilaian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360</a:t>
            </a:r>
            <a:r>
              <a:rPr lang="en-US" altLang="zh-CN" sz="1068" baseline="30000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0</a:t>
            </a:r>
            <a:r>
              <a:rPr lang="id-ID" altLang="zh-CN" sz="1068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(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Diri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Sendiri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,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Atasan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Lansung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,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Teman</a:t>
            </a:r>
            <a:endParaRPr lang="en-US" altLang="zh-CN" sz="1596" dirty="0" smtClean="0">
              <a:solidFill>
                <a:srgbClr val="000000"/>
              </a:solidFill>
              <a:latin typeface="Candara" pitchFamily="18" charset="0"/>
              <a:cs typeface="Candara" pitchFamily="18" charset="0"/>
            </a:endParaRPr>
          </a:p>
          <a:p>
            <a:pPr>
              <a:lnSpc>
                <a:spcPts val="19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		</a:t>
            </a:r>
            <a:r>
              <a:rPr lang="en-US" altLang="zh-CN" sz="1598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Sekerja</a:t>
            </a:r>
            <a:r>
              <a:rPr lang="en-US" altLang="zh-CN" sz="1598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,</a:t>
            </a:r>
            <a:r>
              <a:rPr lang="en-US" altLang="zh-CN" sz="15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Bawahan</a:t>
            </a:r>
            <a:r>
              <a:rPr lang="en-US" altLang="zh-CN" sz="1598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)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9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Penjatuhan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Hukuman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Disiplin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kepada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egawai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ASN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untuk</a:t>
            </a:r>
          </a:p>
          <a:p>
            <a:pPr>
              <a:lnSpc>
                <a:spcPts val="1900"/>
              </a:lnSpc>
              <a:tabLst>
                <a:tab pos="76200" algn="l"/>
                <a:tab pos="88900" algn="l"/>
                <a:tab pos="292100" algn="l"/>
                <a:tab pos="3683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melindungi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Kepentingan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Negara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zh-CN" sz="1596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an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Masyarakat</a:t>
            </a:r>
            <a:endParaRPr lang="en-US" altLang="zh-CN" sz="1596" dirty="0" smtClean="0">
              <a:solidFill>
                <a:srgbClr val="000000"/>
              </a:solidFill>
              <a:latin typeface="Candara" pitchFamily="18" charset="0"/>
              <a:cs typeface="Candara" pitchFamily="18" charset="0"/>
            </a:endParaRPr>
          </a:p>
        </p:txBody>
      </p:sp>
      <p:sp>
        <p:nvSpPr>
          <p:cNvPr id="38" name="TextBox 1"/>
          <p:cNvSpPr txBox="1"/>
          <p:nvPr/>
        </p:nvSpPr>
        <p:spPr>
          <a:xfrm>
            <a:off x="1155700" y="1729383"/>
            <a:ext cx="1524000" cy="444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203200" algn="l"/>
                <a:tab pos="215900" algn="l"/>
                <a:tab pos="241300" algn="l"/>
                <a:tab pos="317500" algn="l"/>
                <a:tab pos="406400" algn="l"/>
                <a:tab pos="4191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	</a:t>
            </a:r>
            <a:r>
              <a:rPr lang="en-US" altLang="zh-CN" sz="1596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PENETAPAN</a:t>
            </a:r>
          </a:p>
          <a:p>
            <a:pPr>
              <a:lnSpc>
                <a:spcPts val="1900"/>
              </a:lnSpc>
              <a:tabLst>
                <a:tab pos="203200" algn="l"/>
                <a:tab pos="215900" algn="l"/>
                <a:tab pos="241300" algn="l"/>
                <a:tab pos="317500" algn="l"/>
                <a:tab pos="406400" algn="l"/>
                <a:tab pos="4191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</a:t>
            </a:r>
            <a:r>
              <a:rPr lang="en-US" altLang="zh-CN" sz="1598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KEBUTUHAN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700"/>
              </a:lnSpc>
              <a:tabLst>
                <a:tab pos="203200" algn="l"/>
                <a:tab pos="215900" algn="l"/>
                <a:tab pos="241300" algn="l"/>
                <a:tab pos="317500" algn="l"/>
                <a:tab pos="406400" algn="l"/>
                <a:tab pos="4191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sz="1596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PENGADAAN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900"/>
              </a:lnSpc>
              <a:tabLst>
                <a:tab pos="203200" algn="l"/>
                <a:tab pos="215900" algn="l"/>
                <a:tab pos="241300" algn="l"/>
                <a:tab pos="317500" algn="l"/>
                <a:tab pos="406400" algn="l"/>
                <a:tab pos="419100" algn="l"/>
              </a:tabLst>
            </a:pPr>
            <a:r>
              <a:rPr lang="en-US" altLang="zh-CN" sz="1596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PENGEMBANGAN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2200"/>
              </a:lnSpc>
              <a:tabLst>
                <a:tab pos="203200" algn="l"/>
                <a:tab pos="215900" algn="l"/>
                <a:tab pos="241300" algn="l"/>
                <a:tab pos="317500" algn="l"/>
                <a:tab pos="406400" algn="l"/>
                <a:tab pos="4191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		</a:t>
            </a:r>
            <a:r>
              <a:rPr lang="en-US" altLang="zh-CN" sz="1596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PENILAIAN</a:t>
            </a:r>
          </a:p>
          <a:p>
            <a:pPr>
              <a:lnSpc>
                <a:spcPts val="1900"/>
              </a:lnSpc>
              <a:tabLst>
                <a:tab pos="203200" algn="l"/>
                <a:tab pos="215900" algn="l"/>
                <a:tab pos="241300" algn="l"/>
                <a:tab pos="317500" algn="l"/>
                <a:tab pos="406400" algn="l"/>
                <a:tab pos="4191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				</a:t>
            </a:r>
            <a:r>
              <a:rPr lang="en-US" altLang="zh-CN" sz="1596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KINERJA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700"/>
              </a:lnSpc>
              <a:tabLst>
                <a:tab pos="203200" algn="l"/>
                <a:tab pos="215900" algn="l"/>
                <a:tab pos="241300" algn="l"/>
                <a:tab pos="317500" algn="l"/>
                <a:tab pos="406400" algn="l"/>
                <a:tab pos="4191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			</a:t>
            </a:r>
            <a:r>
              <a:rPr lang="en-US" altLang="zh-CN" sz="1598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DISIPLIN</a:t>
            </a:r>
          </a:p>
        </p:txBody>
      </p:sp>
      <p:sp>
        <p:nvSpPr>
          <p:cNvPr id="39" name="TextBox 1"/>
          <p:cNvSpPr txBox="1"/>
          <p:nvPr/>
        </p:nvSpPr>
        <p:spPr>
          <a:xfrm>
            <a:off x="571500" y="1719858"/>
            <a:ext cx="203200" cy="4546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6" b="1" dirty="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1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3900"/>
              </a:lnSpc>
            </a:pPr>
            <a:r>
              <a:rPr lang="en-US" altLang="zh-CN" sz="3206" b="1" dirty="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2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4100"/>
              </a:lnSpc>
            </a:pPr>
            <a:r>
              <a:rPr lang="en-US" altLang="zh-CN" sz="3204" b="1" dirty="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3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3200"/>
              </a:lnSpc>
            </a:pPr>
            <a:r>
              <a:rPr lang="en-US" altLang="zh-CN" sz="3204" b="1" dirty="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4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3300"/>
              </a:lnSpc>
            </a:pPr>
            <a:r>
              <a:rPr lang="en-US" altLang="zh-CN" sz="3206" b="1" dirty="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5"/>
          <p:cNvSpPr>
            <a:spLocks noGrp="1"/>
          </p:cNvSpPr>
          <p:nvPr>
            <p:ph type="title"/>
          </p:nvPr>
        </p:nvSpPr>
        <p:spPr>
          <a:xfrm>
            <a:off x="35496" y="17463"/>
            <a:ext cx="8229600" cy="962025"/>
          </a:xfrm>
        </p:spPr>
        <p:txBody>
          <a:bodyPr/>
          <a:lstStyle/>
          <a:p>
            <a:pPr eaLnBrk="1" hangingPunct="1"/>
            <a:r>
              <a:rPr lang="id-ID" dirty="0" smtClean="0"/>
              <a:t>10 Aspek Manajemen ASN </a:t>
            </a:r>
            <a:r>
              <a:rPr lang="id-ID" baseline="-25000" dirty="0" smtClean="0"/>
              <a:t>(2)</a:t>
            </a:r>
            <a:endParaRPr lang="en-US" baseline="-25000" dirty="0" smtClean="0"/>
          </a:p>
        </p:txBody>
      </p:sp>
      <p:sp>
        <p:nvSpPr>
          <p:cNvPr id="40" name="Freeform 3"/>
          <p:cNvSpPr/>
          <p:nvPr/>
        </p:nvSpPr>
        <p:spPr>
          <a:xfrm>
            <a:off x="864755" y="2810240"/>
            <a:ext cx="7919961" cy="1151381"/>
          </a:xfrm>
          <a:custGeom>
            <a:avLst/>
            <a:gdLst>
              <a:gd name="connsiteX0" fmla="*/ 0 w 7919961"/>
              <a:gd name="connsiteY0" fmla="*/ 191897 h 1151381"/>
              <a:gd name="connsiteX1" fmla="*/ 191896 w 7919961"/>
              <a:gd name="connsiteY1" fmla="*/ 0 h 1151381"/>
              <a:gd name="connsiteX2" fmla="*/ 191896 w 7919961"/>
              <a:gd name="connsiteY2" fmla="*/ 0 h 1151381"/>
              <a:gd name="connsiteX3" fmla="*/ 191896 w 7919961"/>
              <a:gd name="connsiteY3" fmla="*/ 0 h 1151381"/>
              <a:gd name="connsiteX4" fmla="*/ 7728063 w 7919961"/>
              <a:gd name="connsiteY4" fmla="*/ 0 h 1151381"/>
              <a:gd name="connsiteX5" fmla="*/ 7728063 w 7919961"/>
              <a:gd name="connsiteY5" fmla="*/ 0 h 1151381"/>
              <a:gd name="connsiteX6" fmla="*/ 7919961 w 7919961"/>
              <a:gd name="connsiteY6" fmla="*/ 191897 h 1151381"/>
              <a:gd name="connsiteX7" fmla="*/ 7919961 w 7919961"/>
              <a:gd name="connsiteY7" fmla="*/ 191897 h 1151381"/>
              <a:gd name="connsiteX8" fmla="*/ 7919961 w 7919961"/>
              <a:gd name="connsiteY8" fmla="*/ 191897 h 1151381"/>
              <a:gd name="connsiteX9" fmla="*/ 7919961 w 7919961"/>
              <a:gd name="connsiteY9" fmla="*/ 959485 h 1151381"/>
              <a:gd name="connsiteX10" fmla="*/ 7919961 w 7919961"/>
              <a:gd name="connsiteY10" fmla="*/ 959485 h 1151381"/>
              <a:gd name="connsiteX11" fmla="*/ 7728063 w 7919961"/>
              <a:gd name="connsiteY11" fmla="*/ 1151381 h 1151381"/>
              <a:gd name="connsiteX12" fmla="*/ 7728063 w 7919961"/>
              <a:gd name="connsiteY12" fmla="*/ 1151381 h 1151381"/>
              <a:gd name="connsiteX13" fmla="*/ 7728063 w 7919961"/>
              <a:gd name="connsiteY13" fmla="*/ 1151381 h 1151381"/>
              <a:gd name="connsiteX14" fmla="*/ 191896 w 7919961"/>
              <a:gd name="connsiteY14" fmla="*/ 1151381 h 1151381"/>
              <a:gd name="connsiteX15" fmla="*/ 191896 w 7919961"/>
              <a:gd name="connsiteY15" fmla="*/ 1151381 h 1151381"/>
              <a:gd name="connsiteX16" fmla="*/ 0 w 7919961"/>
              <a:gd name="connsiteY16" fmla="*/ 959485 h 1151381"/>
              <a:gd name="connsiteX17" fmla="*/ 0 w 7919961"/>
              <a:gd name="connsiteY17" fmla="*/ 959485 h 1151381"/>
              <a:gd name="connsiteX18" fmla="*/ 0 w 7919961"/>
              <a:gd name="connsiteY18" fmla="*/ 191897 h 115138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7919961" h="1151381">
                <a:moveTo>
                  <a:pt x="0" y="191897"/>
                </a:moveTo>
                <a:cubicBezTo>
                  <a:pt x="0" y="85979"/>
                  <a:pt x="85915" y="0"/>
                  <a:pt x="191896" y="0"/>
                </a:cubicBezTo>
                <a:cubicBezTo>
                  <a:pt x="191896" y="0"/>
                  <a:pt x="191896" y="0"/>
                  <a:pt x="191896" y="0"/>
                </a:cubicBezTo>
                <a:lnTo>
                  <a:pt x="191896" y="0"/>
                </a:lnTo>
                <a:lnTo>
                  <a:pt x="7728063" y="0"/>
                </a:lnTo>
                <a:lnTo>
                  <a:pt x="7728063" y="0"/>
                </a:lnTo>
                <a:cubicBezTo>
                  <a:pt x="7834109" y="0"/>
                  <a:pt x="7919961" y="85979"/>
                  <a:pt x="7919961" y="191897"/>
                </a:cubicBezTo>
                <a:cubicBezTo>
                  <a:pt x="7919961" y="191897"/>
                  <a:pt x="7919961" y="191897"/>
                  <a:pt x="7919961" y="191897"/>
                </a:cubicBezTo>
                <a:lnTo>
                  <a:pt x="7919961" y="191897"/>
                </a:lnTo>
                <a:lnTo>
                  <a:pt x="7919961" y="959485"/>
                </a:lnTo>
                <a:lnTo>
                  <a:pt x="7919961" y="959485"/>
                </a:lnTo>
                <a:cubicBezTo>
                  <a:pt x="7919961" y="1065530"/>
                  <a:pt x="7834109" y="1151381"/>
                  <a:pt x="7728063" y="1151381"/>
                </a:cubicBezTo>
                <a:cubicBezTo>
                  <a:pt x="7728063" y="1151381"/>
                  <a:pt x="7728063" y="1151381"/>
                  <a:pt x="7728063" y="1151381"/>
                </a:cubicBezTo>
                <a:lnTo>
                  <a:pt x="7728063" y="1151381"/>
                </a:lnTo>
                <a:lnTo>
                  <a:pt x="191896" y="1151381"/>
                </a:lnTo>
                <a:lnTo>
                  <a:pt x="191896" y="1151381"/>
                </a:lnTo>
                <a:cubicBezTo>
                  <a:pt x="85915" y="1151381"/>
                  <a:pt x="0" y="1065530"/>
                  <a:pt x="0" y="959485"/>
                </a:cubicBezTo>
                <a:cubicBezTo>
                  <a:pt x="0" y="959485"/>
                  <a:pt x="0" y="959485"/>
                  <a:pt x="0" y="959485"/>
                </a:cubicBezTo>
                <a:lnTo>
                  <a:pt x="0" y="191897"/>
                </a:lnTo>
              </a:path>
            </a:pathLst>
          </a:custGeom>
          <a:solidFill>
            <a:srgbClr val="E6E0E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Freeform 3"/>
          <p:cNvSpPr/>
          <p:nvPr/>
        </p:nvSpPr>
        <p:spPr>
          <a:xfrm>
            <a:off x="1025105" y="2954257"/>
            <a:ext cx="1890686" cy="900049"/>
          </a:xfrm>
          <a:custGeom>
            <a:avLst/>
            <a:gdLst>
              <a:gd name="connsiteX0" fmla="*/ 0 w 1890686"/>
              <a:gd name="connsiteY0" fmla="*/ 149986 h 900049"/>
              <a:gd name="connsiteX1" fmla="*/ 149999 w 1890686"/>
              <a:gd name="connsiteY1" fmla="*/ 0 h 900049"/>
              <a:gd name="connsiteX2" fmla="*/ 149999 w 1890686"/>
              <a:gd name="connsiteY2" fmla="*/ 0 h 900049"/>
              <a:gd name="connsiteX3" fmla="*/ 149999 w 1890686"/>
              <a:gd name="connsiteY3" fmla="*/ 0 h 900049"/>
              <a:gd name="connsiteX4" fmla="*/ 1740700 w 1890686"/>
              <a:gd name="connsiteY4" fmla="*/ 0 h 900049"/>
              <a:gd name="connsiteX5" fmla="*/ 1740700 w 1890686"/>
              <a:gd name="connsiteY5" fmla="*/ 0 h 900049"/>
              <a:gd name="connsiteX6" fmla="*/ 1890687 w 1890686"/>
              <a:gd name="connsiteY6" fmla="*/ 149986 h 900049"/>
              <a:gd name="connsiteX7" fmla="*/ 1890687 w 1890686"/>
              <a:gd name="connsiteY7" fmla="*/ 149986 h 900049"/>
              <a:gd name="connsiteX8" fmla="*/ 1890687 w 1890686"/>
              <a:gd name="connsiteY8" fmla="*/ 149986 h 900049"/>
              <a:gd name="connsiteX9" fmla="*/ 1890687 w 1890686"/>
              <a:gd name="connsiteY9" fmla="*/ 750062 h 900049"/>
              <a:gd name="connsiteX10" fmla="*/ 1890687 w 1890686"/>
              <a:gd name="connsiteY10" fmla="*/ 750062 h 900049"/>
              <a:gd name="connsiteX11" fmla="*/ 1740700 w 1890686"/>
              <a:gd name="connsiteY11" fmla="*/ 900049 h 900049"/>
              <a:gd name="connsiteX12" fmla="*/ 1740700 w 1890686"/>
              <a:gd name="connsiteY12" fmla="*/ 900049 h 900049"/>
              <a:gd name="connsiteX13" fmla="*/ 1740700 w 1890686"/>
              <a:gd name="connsiteY13" fmla="*/ 900049 h 900049"/>
              <a:gd name="connsiteX14" fmla="*/ 149999 w 1890686"/>
              <a:gd name="connsiteY14" fmla="*/ 900049 h 900049"/>
              <a:gd name="connsiteX15" fmla="*/ 149999 w 1890686"/>
              <a:gd name="connsiteY15" fmla="*/ 900049 h 900049"/>
              <a:gd name="connsiteX16" fmla="*/ 0 w 1890686"/>
              <a:gd name="connsiteY16" fmla="*/ 750062 h 900049"/>
              <a:gd name="connsiteX17" fmla="*/ 0 w 1890686"/>
              <a:gd name="connsiteY17" fmla="*/ 750062 h 900049"/>
              <a:gd name="connsiteX18" fmla="*/ 0 w 1890686"/>
              <a:gd name="connsiteY18" fmla="*/ 149986 h 9000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890686" h="900049">
                <a:moveTo>
                  <a:pt x="0" y="149986"/>
                </a:moveTo>
                <a:cubicBezTo>
                  <a:pt x="0" y="67182"/>
                  <a:pt x="67157" y="0"/>
                  <a:pt x="149999" y="0"/>
                </a:cubicBezTo>
                <a:cubicBezTo>
                  <a:pt x="149999" y="0"/>
                  <a:pt x="149999" y="0"/>
                  <a:pt x="149999" y="0"/>
                </a:cubicBezTo>
                <a:lnTo>
                  <a:pt x="149999" y="0"/>
                </a:lnTo>
                <a:lnTo>
                  <a:pt x="1740700" y="0"/>
                </a:lnTo>
                <a:lnTo>
                  <a:pt x="1740700" y="0"/>
                </a:lnTo>
                <a:cubicBezTo>
                  <a:pt x="1823504" y="0"/>
                  <a:pt x="1890687" y="67182"/>
                  <a:pt x="1890687" y="149986"/>
                </a:cubicBezTo>
                <a:cubicBezTo>
                  <a:pt x="1890687" y="149986"/>
                  <a:pt x="1890687" y="149986"/>
                  <a:pt x="1890687" y="149986"/>
                </a:cubicBezTo>
                <a:lnTo>
                  <a:pt x="1890687" y="149986"/>
                </a:lnTo>
                <a:lnTo>
                  <a:pt x="1890687" y="750062"/>
                </a:lnTo>
                <a:lnTo>
                  <a:pt x="1890687" y="750062"/>
                </a:lnTo>
                <a:cubicBezTo>
                  <a:pt x="1890687" y="832866"/>
                  <a:pt x="1823504" y="900049"/>
                  <a:pt x="1740700" y="900049"/>
                </a:cubicBezTo>
                <a:cubicBezTo>
                  <a:pt x="1740700" y="900049"/>
                  <a:pt x="1740700" y="900049"/>
                  <a:pt x="1740700" y="900049"/>
                </a:cubicBezTo>
                <a:lnTo>
                  <a:pt x="1740700" y="900049"/>
                </a:lnTo>
                <a:lnTo>
                  <a:pt x="149999" y="900049"/>
                </a:lnTo>
                <a:lnTo>
                  <a:pt x="149999" y="900049"/>
                </a:lnTo>
                <a:cubicBezTo>
                  <a:pt x="67157" y="900049"/>
                  <a:pt x="0" y="832866"/>
                  <a:pt x="0" y="750062"/>
                </a:cubicBezTo>
                <a:cubicBezTo>
                  <a:pt x="0" y="750062"/>
                  <a:pt x="0" y="750062"/>
                  <a:pt x="0" y="750062"/>
                </a:cubicBezTo>
                <a:lnTo>
                  <a:pt x="0" y="149986"/>
                </a:lnTo>
              </a:path>
            </a:pathLst>
          </a:custGeom>
          <a:solidFill>
            <a:srgbClr val="8064A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2" name="Freeform 3"/>
          <p:cNvSpPr/>
          <p:nvPr/>
        </p:nvSpPr>
        <p:spPr>
          <a:xfrm>
            <a:off x="1012405" y="2941557"/>
            <a:ext cx="1916086" cy="925449"/>
          </a:xfrm>
          <a:custGeom>
            <a:avLst/>
            <a:gdLst>
              <a:gd name="connsiteX0" fmla="*/ 12700 w 1916086"/>
              <a:gd name="connsiteY0" fmla="*/ 162686 h 925449"/>
              <a:gd name="connsiteX1" fmla="*/ 162699 w 1916086"/>
              <a:gd name="connsiteY1" fmla="*/ 12700 h 925449"/>
              <a:gd name="connsiteX2" fmla="*/ 162699 w 1916086"/>
              <a:gd name="connsiteY2" fmla="*/ 12700 h 925449"/>
              <a:gd name="connsiteX3" fmla="*/ 162699 w 1916086"/>
              <a:gd name="connsiteY3" fmla="*/ 12700 h 925449"/>
              <a:gd name="connsiteX4" fmla="*/ 1753400 w 1916086"/>
              <a:gd name="connsiteY4" fmla="*/ 12700 h 925449"/>
              <a:gd name="connsiteX5" fmla="*/ 1753400 w 1916086"/>
              <a:gd name="connsiteY5" fmla="*/ 12700 h 925449"/>
              <a:gd name="connsiteX6" fmla="*/ 1903387 w 1916086"/>
              <a:gd name="connsiteY6" fmla="*/ 162686 h 925449"/>
              <a:gd name="connsiteX7" fmla="*/ 1903387 w 1916086"/>
              <a:gd name="connsiteY7" fmla="*/ 162686 h 925449"/>
              <a:gd name="connsiteX8" fmla="*/ 1903387 w 1916086"/>
              <a:gd name="connsiteY8" fmla="*/ 162686 h 925449"/>
              <a:gd name="connsiteX9" fmla="*/ 1903387 w 1916086"/>
              <a:gd name="connsiteY9" fmla="*/ 762762 h 925449"/>
              <a:gd name="connsiteX10" fmla="*/ 1903387 w 1916086"/>
              <a:gd name="connsiteY10" fmla="*/ 762762 h 925449"/>
              <a:gd name="connsiteX11" fmla="*/ 1753400 w 1916086"/>
              <a:gd name="connsiteY11" fmla="*/ 912749 h 925449"/>
              <a:gd name="connsiteX12" fmla="*/ 1753400 w 1916086"/>
              <a:gd name="connsiteY12" fmla="*/ 912749 h 925449"/>
              <a:gd name="connsiteX13" fmla="*/ 1753400 w 1916086"/>
              <a:gd name="connsiteY13" fmla="*/ 912749 h 925449"/>
              <a:gd name="connsiteX14" fmla="*/ 162699 w 1916086"/>
              <a:gd name="connsiteY14" fmla="*/ 912749 h 925449"/>
              <a:gd name="connsiteX15" fmla="*/ 162699 w 1916086"/>
              <a:gd name="connsiteY15" fmla="*/ 912749 h 925449"/>
              <a:gd name="connsiteX16" fmla="*/ 12700 w 1916086"/>
              <a:gd name="connsiteY16" fmla="*/ 762762 h 925449"/>
              <a:gd name="connsiteX17" fmla="*/ 12700 w 1916086"/>
              <a:gd name="connsiteY17" fmla="*/ 762762 h 925449"/>
              <a:gd name="connsiteX18" fmla="*/ 12700 w 1916086"/>
              <a:gd name="connsiteY18" fmla="*/ 162686 h 9254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916086" h="925449">
                <a:moveTo>
                  <a:pt x="12700" y="162686"/>
                </a:moveTo>
                <a:cubicBezTo>
                  <a:pt x="12700" y="79882"/>
                  <a:pt x="79857" y="12700"/>
                  <a:pt x="162699" y="12700"/>
                </a:cubicBezTo>
                <a:cubicBezTo>
                  <a:pt x="162699" y="12700"/>
                  <a:pt x="162699" y="12700"/>
                  <a:pt x="162699" y="12700"/>
                </a:cubicBezTo>
                <a:lnTo>
                  <a:pt x="162699" y="12700"/>
                </a:lnTo>
                <a:lnTo>
                  <a:pt x="1753400" y="12700"/>
                </a:lnTo>
                <a:lnTo>
                  <a:pt x="1753400" y="12700"/>
                </a:lnTo>
                <a:cubicBezTo>
                  <a:pt x="1836204" y="12700"/>
                  <a:pt x="1903387" y="79882"/>
                  <a:pt x="1903387" y="162686"/>
                </a:cubicBezTo>
                <a:cubicBezTo>
                  <a:pt x="1903387" y="162686"/>
                  <a:pt x="1903387" y="162686"/>
                  <a:pt x="1903387" y="162686"/>
                </a:cubicBezTo>
                <a:lnTo>
                  <a:pt x="1903387" y="162686"/>
                </a:lnTo>
                <a:lnTo>
                  <a:pt x="1903387" y="762762"/>
                </a:lnTo>
                <a:lnTo>
                  <a:pt x="1903387" y="762762"/>
                </a:lnTo>
                <a:cubicBezTo>
                  <a:pt x="1903387" y="845566"/>
                  <a:pt x="1836204" y="912749"/>
                  <a:pt x="1753400" y="912749"/>
                </a:cubicBezTo>
                <a:cubicBezTo>
                  <a:pt x="1753400" y="912749"/>
                  <a:pt x="1753400" y="912749"/>
                  <a:pt x="1753400" y="912749"/>
                </a:cubicBezTo>
                <a:lnTo>
                  <a:pt x="1753400" y="912749"/>
                </a:lnTo>
                <a:lnTo>
                  <a:pt x="162699" y="912749"/>
                </a:lnTo>
                <a:lnTo>
                  <a:pt x="162699" y="912749"/>
                </a:lnTo>
                <a:cubicBezTo>
                  <a:pt x="79857" y="912749"/>
                  <a:pt x="12700" y="845566"/>
                  <a:pt x="12700" y="762762"/>
                </a:cubicBezTo>
                <a:cubicBezTo>
                  <a:pt x="12700" y="762762"/>
                  <a:pt x="12700" y="762762"/>
                  <a:pt x="12700" y="762762"/>
                </a:cubicBezTo>
                <a:lnTo>
                  <a:pt x="12700" y="162686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5C47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" name="Freeform 3"/>
          <p:cNvSpPr/>
          <p:nvPr/>
        </p:nvSpPr>
        <p:spPr>
          <a:xfrm>
            <a:off x="864755" y="5546582"/>
            <a:ext cx="7919961" cy="855192"/>
          </a:xfrm>
          <a:custGeom>
            <a:avLst/>
            <a:gdLst>
              <a:gd name="connsiteX0" fmla="*/ 0 w 7919961"/>
              <a:gd name="connsiteY0" fmla="*/ 142494 h 855192"/>
              <a:gd name="connsiteX1" fmla="*/ 142532 w 7919961"/>
              <a:gd name="connsiteY1" fmla="*/ 0 h 855192"/>
              <a:gd name="connsiteX2" fmla="*/ 142532 w 7919961"/>
              <a:gd name="connsiteY2" fmla="*/ 0 h 855192"/>
              <a:gd name="connsiteX3" fmla="*/ 142532 w 7919961"/>
              <a:gd name="connsiteY3" fmla="*/ 0 h 855192"/>
              <a:gd name="connsiteX4" fmla="*/ 7777467 w 7919961"/>
              <a:gd name="connsiteY4" fmla="*/ 0 h 855192"/>
              <a:gd name="connsiteX5" fmla="*/ 7777467 w 7919961"/>
              <a:gd name="connsiteY5" fmla="*/ 0 h 855192"/>
              <a:gd name="connsiteX6" fmla="*/ 7919961 w 7919961"/>
              <a:gd name="connsiteY6" fmla="*/ 142494 h 855192"/>
              <a:gd name="connsiteX7" fmla="*/ 7919961 w 7919961"/>
              <a:gd name="connsiteY7" fmla="*/ 142494 h 855192"/>
              <a:gd name="connsiteX8" fmla="*/ 7919961 w 7919961"/>
              <a:gd name="connsiteY8" fmla="*/ 142494 h 855192"/>
              <a:gd name="connsiteX9" fmla="*/ 7919961 w 7919961"/>
              <a:gd name="connsiteY9" fmla="*/ 712647 h 855192"/>
              <a:gd name="connsiteX10" fmla="*/ 7919961 w 7919961"/>
              <a:gd name="connsiteY10" fmla="*/ 712647 h 855192"/>
              <a:gd name="connsiteX11" fmla="*/ 7777467 w 7919961"/>
              <a:gd name="connsiteY11" fmla="*/ 855192 h 855192"/>
              <a:gd name="connsiteX12" fmla="*/ 7777467 w 7919961"/>
              <a:gd name="connsiteY12" fmla="*/ 855192 h 855192"/>
              <a:gd name="connsiteX13" fmla="*/ 7777467 w 7919961"/>
              <a:gd name="connsiteY13" fmla="*/ 855192 h 855192"/>
              <a:gd name="connsiteX14" fmla="*/ 142532 w 7919961"/>
              <a:gd name="connsiteY14" fmla="*/ 855192 h 855192"/>
              <a:gd name="connsiteX15" fmla="*/ 142532 w 7919961"/>
              <a:gd name="connsiteY15" fmla="*/ 855192 h 855192"/>
              <a:gd name="connsiteX16" fmla="*/ 0 w 7919961"/>
              <a:gd name="connsiteY16" fmla="*/ 712647 h 855192"/>
              <a:gd name="connsiteX17" fmla="*/ 0 w 7919961"/>
              <a:gd name="connsiteY17" fmla="*/ 712647 h 855192"/>
              <a:gd name="connsiteX18" fmla="*/ 0 w 7919961"/>
              <a:gd name="connsiteY18" fmla="*/ 142494 h 8551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7919961" h="855192">
                <a:moveTo>
                  <a:pt x="0" y="142494"/>
                </a:moveTo>
                <a:cubicBezTo>
                  <a:pt x="0" y="63753"/>
                  <a:pt x="63817" y="0"/>
                  <a:pt x="142532" y="0"/>
                </a:cubicBezTo>
                <a:cubicBezTo>
                  <a:pt x="142532" y="0"/>
                  <a:pt x="142532" y="0"/>
                  <a:pt x="142532" y="0"/>
                </a:cubicBezTo>
                <a:lnTo>
                  <a:pt x="142532" y="0"/>
                </a:lnTo>
                <a:lnTo>
                  <a:pt x="7777467" y="0"/>
                </a:lnTo>
                <a:lnTo>
                  <a:pt x="7777467" y="0"/>
                </a:lnTo>
                <a:cubicBezTo>
                  <a:pt x="7856207" y="0"/>
                  <a:pt x="7919961" y="63753"/>
                  <a:pt x="7919961" y="142494"/>
                </a:cubicBezTo>
                <a:cubicBezTo>
                  <a:pt x="7919961" y="142494"/>
                  <a:pt x="7919961" y="142494"/>
                  <a:pt x="7919961" y="142494"/>
                </a:cubicBezTo>
                <a:lnTo>
                  <a:pt x="7919961" y="142494"/>
                </a:lnTo>
                <a:lnTo>
                  <a:pt x="7919961" y="712647"/>
                </a:lnTo>
                <a:lnTo>
                  <a:pt x="7919961" y="712647"/>
                </a:lnTo>
                <a:cubicBezTo>
                  <a:pt x="7919961" y="791374"/>
                  <a:pt x="7856207" y="855192"/>
                  <a:pt x="7777467" y="855192"/>
                </a:cubicBezTo>
                <a:cubicBezTo>
                  <a:pt x="7777467" y="855192"/>
                  <a:pt x="7777467" y="855192"/>
                  <a:pt x="7777467" y="855192"/>
                </a:cubicBezTo>
                <a:lnTo>
                  <a:pt x="7777467" y="855192"/>
                </a:lnTo>
                <a:lnTo>
                  <a:pt x="142532" y="855192"/>
                </a:lnTo>
                <a:lnTo>
                  <a:pt x="142532" y="855192"/>
                </a:lnTo>
                <a:cubicBezTo>
                  <a:pt x="63817" y="855192"/>
                  <a:pt x="0" y="791374"/>
                  <a:pt x="0" y="712647"/>
                </a:cubicBezTo>
                <a:cubicBezTo>
                  <a:pt x="0" y="712647"/>
                  <a:pt x="0" y="712647"/>
                  <a:pt x="0" y="712647"/>
                </a:cubicBezTo>
                <a:lnTo>
                  <a:pt x="0" y="142494"/>
                </a:lnTo>
              </a:path>
            </a:pathLst>
          </a:custGeom>
          <a:solidFill>
            <a:srgbClr val="E6E0E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4" name="Freeform 3"/>
          <p:cNvSpPr/>
          <p:nvPr/>
        </p:nvSpPr>
        <p:spPr>
          <a:xfrm>
            <a:off x="1076921" y="5717752"/>
            <a:ext cx="1766862" cy="540003"/>
          </a:xfrm>
          <a:custGeom>
            <a:avLst/>
            <a:gdLst>
              <a:gd name="connsiteX0" fmla="*/ 0 w 1766862"/>
              <a:gd name="connsiteY0" fmla="*/ 90004 h 540003"/>
              <a:gd name="connsiteX1" fmla="*/ 90004 w 1766862"/>
              <a:gd name="connsiteY1" fmla="*/ 0 h 540003"/>
              <a:gd name="connsiteX2" fmla="*/ 90004 w 1766862"/>
              <a:gd name="connsiteY2" fmla="*/ 0 h 540003"/>
              <a:gd name="connsiteX3" fmla="*/ 90004 w 1766862"/>
              <a:gd name="connsiteY3" fmla="*/ 0 h 540003"/>
              <a:gd name="connsiteX4" fmla="*/ 1676946 w 1766862"/>
              <a:gd name="connsiteY4" fmla="*/ 0 h 540003"/>
              <a:gd name="connsiteX5" fmla="*/ 1676946 w 1766862"/>
              <a:gd name="connsiteY5" fmla="*/ 0 h 540003"/>
              <a:gd name="connsiteX6" fmla="*/ 1766862 w 1766862"/>
              <a:gd name="connsiteY6" fmla="*/ 90004 h 540003"/>
              <a:gd name="connsiteX7" fmla="*/ 1766862 w 1766862"/>
              <a:gd name="connsiteY7" fmla="*/ 90004 h 540003"/>
              <a:gd name="connsiteX8" fmla="*/ 1766862 w 1766862"/>
              <a:gd name="connsiteY8" fmla="*/ 90004 h 540003"/>
              <a:gd name="connsiteX9" fmla="*/ 1766862 w 1766862"/>
              <a:gd name="connsiteY9" fmla="*/ 449998 h 540003"/>
              <a:gd name="connsiteX10" fmla="*/ 1766862 w 1766862"/>
              <a:gd name="connsiteY10" fmla="*/ 449998 h 540003"/>
              <a:gd name="connsiteX11" fmla="*/ 1676946 w 1766862"/>
              <a:gd name="connsiteY11" fmla="*/ 540003 h 540003"/>
              <a:gd name="connsiteX12" fmla="*/ 1676946 w 1766862"/>
              <a:gd name="connsiteY12" fmla="*/ 540003 h 540003"/>
              <a:gd name="connsiteX13" fmla="*/ 1676946 w 1766862"/>
              <a:gd name="connsiteY13" fmla="*/ 540003 h 540003"/>
              <a:gd name="connsiteX14" fmla="*/ 90004 w 1766862"/>
              <a:gd name="connsiteY14" fmla="*/ 540003 h 540003"/>
              <a:gd name="connsiteX15" fmla="*/ 90004 w 1766862"/>
              <a:gd name="connsiteY15" fmla="*/ 540003 h 540003"/>
              <a:gd name="connsiteX16" fmla="*/ 0 w 1766862"/>
              <a:gd name="connsiteY16" fmla="*/ 449998 h 540003"/>
              <a:gd name="connsiteX17" fmla="*/ 0 w 1766862"/>
              <a:gd name="connsiteY17" fmla="*/ 449998 h 540003"/>
              <a:gd name="connsiteX18" fmla="*/ 0 w 1766862"/>
              <a:gd name="connsiteY18" fmla="*/ 90004 h 5400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766862" h="540003">
                <a:moveTo>
                  <a:pt x="0" y="90004"/>
                </a:moveTo>
                <a:cubicBezTo>
                  <a:pt x="0" y="40297"/>
                  <a:pt x="40297" y="0"/>
                  <a:pt x="90004" y="0"/>
                </a:cubicBezTo>
                <a:cubicBezTo>
                  <a:pt x="90004" y="0"/>
                  <a:pt x="90004" y="0"/>
                  <a:pt x="90004" y="0"/>
                </a:cubicBezTo>
                <a:lnTo>
                  <a:pt x="90004" y="0"/>
                </a:lnTo>
                <a:lnTo>
                  <a:pt x="1676946" y="0"/>
                </a:lnTo>
                <a:lnTo>
                  <a:pt x="1676946" y="0"/>
                </a:lnTo>
                <a:cubicBezTo>
                  <a:pt x="1726603" y="0"/>
                  <a:pt x="1766862" y="40297"/>
                  <a:pt x="1766862" y="90004"/>
                </a:cubicBezTo>
                <a:cubicBezTo>
                  <a:pt x="1766862" y="90004"/>
                  <a:pt x="1766862" y="90004"/>
                  <a:pt x="1766862" y="90004"/>
                </a:cubicBezTo>
                <a:lnTo>
                  <a:pt x="1766862" y="90004"/>
                </a:lnTo>
                <a:lnTo>
                  <a:pt x="1766862" y="449998"/>
                </a:lnTo>
                <a:lnTo>
                  <a:pt x="1766862" y="449998"/>
                </a:lnTo>
                <a:cubicBezTo>
                  <a:pt x="1766862" y="499706"/>
                  <a:pt x="1726603" y="540003"/>
                  <a:pt x="1676946" y="540003"/>
                </a:cubicBezTo>
                <a:cubicBezTo>
                  <a:pt x="1676946" y="540003"/>
                  <a:pt x="1676946" y="540003"/>
                  <a:pt x="1676946" y="540003"/>
                </a:cubicBezTo>
                <a:lnTo>
                  <a:pt x="1676946" y="540003"/>
                </a:lnTo>
                <a:lnTo>
                  <a:pt x="90004" y="540003"/>
                </a:lnTo>
                <a:lnTo>
                  <a:pt x="90004" y="540003"/>
                </a:lnTo>
                <a:cubicBezTo>
                  <a:pt x="40297" y="540003"/>
                  <a:pt x="0" y="499706"/>
                  <a:pt x="0" y="449998"/>
                </a:cubicBezTo>
                <a:cubicBezTo>
                  <a:pt x="0" y="449998"/>
                  <a:pt x="0" y="449998"/>
                  <a:pt x="0" y="449998"/>
                </a:cubicBezTo>
                <a:lnTo>
                  <a:pt x="0" y="90004"/>
                </a:lnTo>
              </a:path>
            </a:pathLst>
          </a:custGeom>
          <a:solidFill>
            <a:srgbClr val="8064A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" name="Freeform 3"/>
          <p:cNvSpPr/>
          <p:nvPr/>
        </p:nvSpPr>
        <p:spPr>
          <a:xfrm>
            <a:off x="1064221" y="5705052"/>
            <a:ext cx="1792262" cy="565403"/>
          </a:xfrm>
          <a:custGeom>
            <a:avLst/>
            <a:gdLst>
              <a:gd name="connsiteX0" fmla="*/ 12700 w 1792262"/>
              <a:gd name="connsiteY0" fmla="*/ 102704 h 565403"/>
              <a:gd name="connsiteX1" fmla="*/ 102704 w 1792262"/>
              <a:gd name="connsiteY1" fmla="*/ 12700 h 565403"/>
              <a:gd name="connsiteX2" fmla="*/ 102704 w 1792262"/>
              <a:gd name="connsiteY2" fmla="*/ 12700 h 565403"/>
              <a:gd name="connsiteX3" fmla="*/ 102704 w 1792262"/>
              <a:gd name="connsiteY3" fmla="*/ 12700 h 565403"/>
              <a:gd name="connsiteX4" fmla="*/ 1689646 w 1792262"/>
              <a:gd name="connsiteY4" fmla="*/ 12700 h 565403"/>
              <a:gd name="connsiteX5" fmla="*/ 1689646 w 1792262"/>
              <a:gd name="connsiteY5" fmla="*/ 12700 h 565403"/>
              <a:gd name="connsiteX6" fmla="*/ 1779562 w 1792262"/>
              <a:gd name="connsiteY6" fmla="*/ 102704 h 565403"/>
              <a:gd name="connsiteX7" fmla="*/ 1779562 w 1792262"/>
              <a:gd name="connsiteY7" fmla="*/ 102704 h 565403"/>
              <a:gd name="connsiteX8" fmla="*/ 1779562 w 1792262"/>
              <a:gd name="connsiteY8" fmla="*/ 102704 h 565403"/>
              <a:gd name="connsiteX9" fmla="*/ 1779562 w 1792262"/>
              <a:gd name="connsiteY9" fmla="*/ 462698 h 565403"/>
              <a:gd name="connsiteX10" fmla="*/ 1779562 w 1792262"/>
              <a:gd name="connsiteY10" fmla="*/ 462698 h 565403"/>
              <a:gd name="connsiteX11" fmla="*/ 1689646 w 1792262"/>
              <a:gd name="connsiteY11" fmla="*/ 552703 h 565403"/>
              <a:gd name="connsiteX12" fmla="*/ 1689646 w 1792262"/>
              <a:gd name="connsiteY12" fmla="*/ 552703 h 565403"/>
              <a:gd name="connsiteX13" fmla="*/ 1689646 w 1792262"/>
              <a:gd name="connsiteY13" fmla="*/ 552703 h 565403"/>
              <a:gd name="connsiteX14" fmla="*/ 102704 w 1792262"/>
              <a:gd name="connsiteY14" fmla="*/ 552703 h 565403"/>
              <a:gd name="connsiteX15" fmla="*/ 102704 w 1792262"/>
              <a:gd name="connsiteY15" fmla="*/ 552703 h 565403"/>
              <a:gd name="connsiteX16" fmla="*/ 12700 w 1792262"/>
              <a:gd name="connsiteY16" fmla="*/ 462698 h 565403"/>
              <a:gd name="connsiteX17" fmla="*/ 12700 w 1792262"/>
              <a:gd name="connsiteY17" fmla="*/ 462698 h 565403"/>
              <a:gd name="connsiteX18" fmla="*/ 12700 w 1792262"/>
              <a:gd name="connsiteY18" fmla="*/ 102704 h 5654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792262" h="565403">
                <a:moveTo>
                  <a:pt x="12700" y="102704"/>
                </a:moveTo>
                <a:cubicBezTo>
                  <a:pt x="12700" y="52997"/>
                  <a:pt x="52997" y="12700"/>
                  <a:pt x="102704" y="12700"/>
                </a:cubicBezTo>
                <a:cubicBezTo>
                  <a:pt x="102704" y="12700"/>
                  <a:pt x="102704" y="12700"/>
                  <a:pt x="102704" y="12700"/>
                </a:cubicBezTo>
                <a:lnTo>
                  <a:pt x="102704" y="12700"/>
                </a:lnTo>
                <a:lnTo>
                  <a:pt x="1689646" y="12700"/>
                </a:lnTo>
                <a:lnTo>
                  <a:pt x="1689646" y="12700"/>
                </a:lnTo>
                <a:cubicBezTo>
                  <a:pt x="1739303" y="12700"/>
                  <a:pt x="1779562" y="52997"/>
                  <a:pt x="1779562" y="102704"/>
                </a:cubicBezTo>
                <a:cubicBezTo>
                  <a:pt x="1779562" y="102704"/>
                  <a:pt x="1779562" y="102704"/>
                  <a:pt x="1779562" y="102704"/>
                </a:cubicBezTo>
                <a:lnTo>
                  <a:pt x="1779562" y="102704"/>
                </a:lnTo>
                <a:lnTo>
                  <a:pt x="1779562" y="462698"/>
                </a:lnTo>
                <a:lnTo>
                  <a:pt x="1779562" y="462698"/>
                </a:lnTo>
                <a:cubicBezTo>
                  <a:pt x="1779562" y="512406"/>
                  <a:pt x="1739303" y="552703"/>
                  <a:pt x="1689646" y="552703"/>
                </a:cubicBezTo>
                <a:cubicBezTo>
                  <a:pt x="1689646" y="552703"/>
                  <a:pt x="1689646" y="552703"/>
                  <a:pt x="1689646" y="552703"/>
                </a:cubicBezTo>
                <a:lnTo>
                  <a:pt x="1689646" y="552703"/>
                </a:lnTo>
                <a:lnTo>
                  <a:pt x="102704" y="552703"/>
                </a:lnTo>
                <a:lnTo>
                  <a:pt x="102704" y="552703"/>
                </a:lnTo>
                <a:cubicBezTo>
                  <a:pt x="52997" y="552703"/>
                  <a:pt x="12700" y="512406"/>
                  <a:pt x="12700" y="462698"/>
                </a:cubicBezTo>
                <a:cubicBezTo>
                  <a:pt x="12700" y="462698"/>
                  <a:pt x="12700" y="462698"/>
                  <a:pt x="12700" y="462698"/>
                </a:cubicBezTo>
                <a:lnTo>
                  <a:pt x="12700" y="102704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5C47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" name="Freeform 3"/>
          <p:cNvSpPr/>
          <p:nvPr/>
        </p:nvSpPr>
        <p:spPr>
          <a:xfrm>
            <a:off x="864755" y="4106401"/>
            <a:ext cx="7919961" cy="1296162"/>
          </a:xfrm>
          <a:custGeom>
            <a:avLst/>
            <a:gdLst>
              <a:gd name="connsiteX0" fmla="*/ 0 w 7919961"/>
              <a:gd name="connsiteY0" fmla="*/ 216027 h 1296162"/>
              <a:gd name="connsiteX1" fmla="*/ 216026 w 7919961"/>
              <a:gd name="connsiteY1" fmla="*/ 0 h 1296162"/>
              <a:gd name="connsiteX2" fmla="*/ 216026 w 7919961"/>
              <a:gd name="connsiteY2" fmla="*/ 0 h 1296162"/>
              <a:gd name="connsiteX3" fmla="*/ 216026 w 7919961"/>
              <a:gd name="connsiteY3" fmla="*/ 0 h 1296162"/>
              <a:gd name="connsiteX4" fmla="*/ 7703934 w 7919961"/>
              <a:gd name="connsiteY4" fmla="*/ 0 h 1296162"/>
              <a:gd name="connsiteX5" fmla="*/ 7703934 w 7919961"/>
              <a:gd name="connsiteY5" fmla="*/ 0 h 1296162"/>
              <a:gd name="connsiteX6" fmla="*/ 7919961 w 7919961"/>
              <a:gd name="connsiteY6" fmla="*/ 216027 h 1296162"/>
              <a:gd name="connsiteX7" fmla="*/ 7919961 w 7919961"/>
              <a:gd name="connsiteY7" fmla="*/ 216027 h 1296162"/>
              <a:gd name="connsiteX8" fmla="*/ 7919961 w 7919961"/>
              <a:gd name="connsiteY8" fmla="*/ 216027 h 1296162"/>
              <a:gd name="connsiteX9" fmla="*/ 7919961 w 7919961"/>
              <a:gd name="connsiteY9" fmla="*/ 1080135 h 1296162"/>
              <a:gd name="connsiteX10" fmla="*/ 7919961 w 7919961"/>
              <a:gd name="connsiteY10" fmla="*/ 1080135 h 1296162"/>
              <a:gd name="connsiteX11" fmla="*/ 7703934 w 7919961"/>
              <a:gd name="connsiteY11" fmla="*/ 1296162 h 1296162"/>
              <a:gd name="connsiteX12" fmla="*/ 7703934 w 7919961"/>
              <a:gd name="connsiteY12" fmla="*/ 1296162 h 1296162"/>
              <a:gd name="connsiteX13" fmla="*/ 7703934 w 7919961"/>
              <a:gd name="connsiteY13" fmla="*/ 1296162 h 1296162"/>
              <a:gd name="connsiteX14" fmla="*/ 216026 w 7919961"/>
              <a:gd name="connsiteY14" fmla="*/ 1296162 h 1296162"/>
              <a:gd name="connsiteX15" fmla="*/ 216026 w 7919961"/>
              <a:gd name="connsiteY15" fmla="*/ 1296162 h 1296162"/>
              <a:gd name="connsiteX16" fmla="*/ 0 w 7919961"/>
              <a:gd name="connsiteY16" fmla="*/ 1080135 h 1296162"/>
              <a:gd name="connsiteX17" fmla="*/ 0 w 7919961"/>
              <a:gd name="connsiteY17" fmla="*/ 1080135 h 1296162"/>
              <a:gd name="connsiteX18" fmla="*/ 0 w 7919961"/>
              <a:gd name="connsiteY18" fmla="*/ 216027 h 12961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7919961" h="1296162">
                <a:moveTo>
                  <a:pt x="0" y="216027"/>
                </a:moveTo>
                <a:cubicBezTo>
                  <a:pt x="0" y="96774"/>
                  <a:pt x="96710" y="0"/>
                  <a:pt x="216026" y="0"/>
                </a:cubicBezTo>
                <a:cubicBezTo>
                  <a:pt x="216026" y="0"/>
                  <a:pt x="216026" y="0"/>
                  <a:pt x="216026" y="0"/>
                </a:cubicBezTo>
                <a:lnTo>
                  <a:pt x="216026" y="0"/>
                </a:lnTo>
                <a:lnTo>
                  <a:pt x="7703934" y="0"/>
                </a:lnTo>
                <a:lnTo>
                  <a:pt x="7703934" y="0"/>
                </a:lnTo>
                <a:cubicBezTo>
                  <a:pt x="7823313" y="0"/>
                  <a:pt x="7919961" y="96774"/>
                  <a:pt x="7919961" y="216027"/>
                </a:cubicBezTo>
                <a:cubicBezTo>
                  <a:pt x="7919961" y="216027"/>
                  <a:pt x="7919961" y="216027"/>
                  <a:pt x="7919961" y="216027"/>
                </a:cubicBezTo>
                <a:lnTo>
                  <a:pt x="7919961" y="216027"/>
                </a:lnTo>
                <a:lnTo>
                  <a:pt x="7919961" y="1080135"/>
                </a:lnTo>
                <a:lnTo>
                  <a:pt x="7919961" y="1080135"/>
                </a:lnTo>
                <a:cubicBezTo>
                  <a:pt x="7919961" y="1199388"/>
                  <a:pt x="7823313" y="1296162"/>
                  <a:pt x="7703934" y="1296162"/>
                </a:cubicBezTo>
                <a:cubicBezTo>
                  <a:pt x="7703934" y="1296162"/>
                  <a:pt x="7703934" y="1296162"/>
                  <a:pt x="7703934" y="1296162"/>
                </a:cubicBezTo>
                <a:lnTo>
                  <a:pt x="7703934" y="1296162"/>
                </a:lnTo>
                <a:lnTo>
                  <a:pt x="216026" y="1296162"/>
                </a:lnTo>
                <a:lnTo>
                  <a:pt x="216026" y="1296162"/>
                </a:lnTo>
                <a:cubicBezTo>
                  <a:pt x="96710" y="1296162"/>
                  <a:pt x="0" y="1199388"/>
                  <a:pt x="0" y="1080135"/>
                </a:cubicBezTo>
                <a:cubicBezTo>
                  <a:pt x="0" y="1080135"/>
                  <a:pt x="0" y="1080135"/>
                  <a:pt x="0" y="1080135"/>
                </a:cubicBezTo>
                <a:lnTo>
                  <a:pt x="0" y="216027"/>
                </a:lnTo>
              </a:path>
            </a:pathLst>
          </a:custGeom>
          <a:solidFill>
            <a:srgbClr val="E6E0E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7" name="Freeform 3"/>
          <p:cNvSpPr/>
          <p:nvPr/>
        </p:nvSpPr>
        <p:spPr>
          <a:xfrm>
            <a:off x="1053172" y="4261469"/>
            <a:ext cx="1934629" cy="997076"/>
          </a:xfrm>
          <a:custGeom>
            <a:avLst/>
            <a:gdLst>
              <a:gd name="connsiteX0" fmla="*/ 0 w 1934629"/>
              <a:gd name="connsiteY0" fmla="*/ 166242 h 997076"/>
              <a:gd name="connsiteX1" fmla="*/ 166166 w 1934629"/>
              <a:gd name="connsiteY1" fmla="*/ 0 h 997076"/>
              <a:gd name="connsiteX2" fmla="*/ 166166 w 1934629"/>
              <a:gd name="connsiteY2" fmla="*/ 0 h 997076"/>
              <a:gd name="connsiteX3" fmla="*/ 166166 w 1934629"/>
              <a:gd name="connsiteY3" fmla="*/ 0 h 997076"/>
              <a:gd name="connsiteX4" fmla="*/ 1768512 w 1934629"/>
              <a:gd name="connsiteY4" fmla="*/ 0 h 997076"/>
              <a:gd name="connsiteX5" fmla="*/ 1768512 w 1934629"/>
              <a:gd name="connsiteY5" fmla="*/ 0 h 997076"/>
              <a:gd name="connsiteX6" fmla="*/ 1934629 w 1934629"/>
              <a:gd name="connsiteY6" fmla="*/ 166242 h 997076"/>
              <a:gd name="connsiteX7" fmla="*/ 1934629 w 1934629"/>
              <a:gd name="connsiteY7" fmla="*/ 166242 h 997076"/>
              <a:gd name="connsiteX8" fmla="*/ 1934629 w 1934629"/>
              <a:gd name="connsiteY8" fmla="*/ 166242 h 997076"/>
              <a:gd name="connsiteX9" fmla="*/ 1934629 w 1934629"/>
              <a:gd name="connsiteY9" fmla="*/ 830833 h 997076"/>
              <a:gd name="connsiteX10" fmla="*/ 1934629 w 1934629"/>
              <a:gd name="connsiteY10" fmla="*/ 830833 h 997076"/>
              <a:gd name="connsiteX11" fmla="*/ 1768512 w 1934629"/>
              <a:gd name="connsiteY11" fmla="*/ 997076 h 997076"/>
              <a:gd name="connsiteX12" fmla="*/ 1768512 w 1934629"/>
              <a:gd name="connsiteY12" fmla="*/ 997076 h 997076"/>
              <a:gd name="connsiteX13" fmla="*/ 1768512 w 1934629"/>
              <a:gd name="connsiteY13" fmla="*/ 997076 h 997076"/>
              <a:gd name="connsiteX14" fmla="*/ 166166 w 1934629"/>
              <a:gd name="connsiteY14" fmla="*/ 997076 h 997076"/>
              <a:gd name="connsiteX15" fmla="*/ 166166 w 1934629"/>
              <a:gd name="connsiteY15" fmla="*/ 997076 h 997076"/>
              <a:gd name="connsiteX16" fmla="*/ 0 w 1934629"/>
              <a:gd name="connsiteY16" fmla="*/ 830833 h 997076"/>
              <a:gd name="connsiteX17" fmla="*/ 0 w 1934629"/>
              <a:gd name="connsiteY17" fmla="*/ 830833 h 997076"/>
              <a:gd name="connsiteX18" fmla="*/ 0 w 1934629"/>
              <a:gd name="connsiteY18" fmla="*/ 166242 h 9970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934629" h="997076">
                <a:moveTo>
                  <a:pt x="0" y="166242"/>
                </a:moveTo>
                <a:cubicBezTo>
                  <a:pt x="0" y="74421"/>
                  <a:pt x="74396" y="0"/>
                  <a:pt x="166166" y="0"/>
                </a:cubicBezTo>
                <a:cubicBezTo>
                  <a:pt x="166166" y="0"/>
                  <a:pt x="166166" y="0"/>
                  <a:pt x="166166" y="0"/>
                </a:cubicBezTo>
                <a:lnTo>
                  <a:pt x="166166" y="0"/>
                </a:lnTo>
                <a:lnTo>
                  <a:pt x="1768512" y="0"/>
                </a:lnTo>
                <a:lnTo>
                  <a:pt x="1768512" y="0"/>
                </a:lnTo>
                <a:cubicBezTo>
                  <a:pt x="1860206" y="0"/>
                  <a:pt x="1934629" y="74421"/>
                  <a:pt x="1934629" y="166242"/>
                </a:cubicBezTo>
                <a:cubicBezTo>
                  <a:pt x="1934629" y="166242"/>
                  <a:pt x="1934629" y="166242"/>
                  <a:pt x="1934629" y="166242"/>
                </a:cubicBezTo>
                <a:lnTo>
                  <a:pt x="1934629" y="166242"/>
                </a:lnTo>
                <a:lnTo>
                  <a:pt x="1934629" y="830833"/>
                </a:lnTo>
                <a:lnTo>
                  <a:pt x="1934629" y="830833"/>
                </a:lnTo>
                <a:cubicBezTo>
                  <a:pt x="1934629" y="922654"/>
                  <a:pt x="1860206" y="997076"/>
                  <a:pt x="1768512" y="997076"/>
                </a:cubicBezTo>
                <a:cubicBezTo>
                  <a:pt x="1768512" y="997076"/>
                  <a:pt x="1768512" y="997076"/>
                  <a:pt x="1768512" y="997076"/>
                </a:cubicBezTo>
                <a:lnTo>
                  <a:pt x="1768512" y="997076"/>
                </a:lnTo>
                <a:lnTo>
                  <a:pt x="166166" y="997076"/>
                </a:lnTo>
                <a:lnTo>
                  <a:pt x="166166" y="997076"/>
                </a:lnTo>
                <a:cubicBezTo>
                  <a:pt x="74396" y="997076"/>
                  <a:pt x="0" y="922654"/>
                  <a:pt x="0" y="830833"/>
                </a:cubicBezTo>
                <a:cubicBezTo>
                  <a:pt x="0" y="830833"/>
                  <a:pt x="0" y="830833"/>
                  <a:pt x="0" y="830833"/>
                </a:cubicBezTo>
                <a:lnTo>
                  <a:pt x="0" y="166242"/>
                </a:lnTo>
              </a:path>
            </a:pathLst>
          </a:custGeom>
          <a:solidFill>
            <a:srgbClr val="8064A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8" name="Freeform 3"/>
          <p:cNvSpPr/>
          <p:nvPr/>
        </p:nvSpPr>
        <p:spPr>
          <a:xfrm>
            <a:off x="1040472" y="4248769"/>
            <a:ext cx="1960029" cy="1022476"/>
          </a:xfrm>
          <a:custGeom>
            <a:avLst/>
            <a:gdLst>
              <a:gd name="connsiteX0" fmla="*/ 12700 w 1960029"/>
              <a:gd name="connsiteY0" fmla="*/ 178942 h 1022476"/>
              <a:gd name="connsiteX1" fmla="*/ 178866 w 1960029"/>
              <a:gd name="connsiteY1" fmla="*/ 12700 h 1022476"/>
              <a:gd name="connsiteX2" fmla="*/ 178866 w 1960029"/>
              <a:gd name="connsiteY2" fmla="*/ 12700 h 1022476"/>
              <a:gd name="connsiteX3" fmla="*/ 178866 w 1960029"/>
              <a:gd name="connsiteY3" fmla="*/ 12700 h 1022476"/>
              <a:gd name="connsiteX4" fmla="*/ 1781212 w 1960029"/>
              <a:gd name="connsiteY4" fmla="*/ 12700 h 1022476"/>
              <a:gd name="connsiteX5" fmla="*/ 1781212 w 1960029"/>
              <a:gd name="connsiteY5" fmla="*/ 12700 h 1022476"/>
              <a:gd name="connsiteX6" fmla="*/ 1947329 w 1960029"/>
              <a:gd name="connsiteY6" fmla="*/ 178942 h 1022476"/>
              <a:gd name="connsiteX7" fmla="*/ 1947329 w 1960029"/>
              <a:gd name="connsiteY7" fmla="*/ 178942 h 1022476"/>
              <a:gd name="connsiteX8" fmla="*/ 1947329 w 1960029"/>
              <a:gd name="connsiteY8" fmla="*/ 178942 h 1022476"/>
              <a:gd name="connsiteX9" fmla="*/ 1947329 w 1960029"/>
              <a:gd name="connsiteY9" fmla="*/ 843533 h 1022476"/>
              <a:gd name="connsiteX10" fmla="*/ 1947329 w 1960029"/>
              <a:gd name="connsiteY10" fmla="*/ 843533 h 1022476"/>
              <a:gd name="connsiteX11" fmla="*/ 1781212 w 1960029"/>
              <a:gd name="connsiteY11" fmla="*/ 1009776 h 1022476"/>
              <a:gd name="connsiteX12" fmla="*/ 1781212 w 1960029"/>
              <a:gd name="connsiteY12" fmla="*/ 1009776 h 1022476"/>
              <a:gd name="connsiteX13" fmla="*/ 1781212 w 1960029"/>
              <a:gd name="connsiteY13" fmla="*/ 1009776 h 1022476"/>
              <a:gd name="connsiteX14" fmla="*/ 178866 w 1960029"/>
              <a:gd name="connsiteY14" fmla="*/ 1009776 h 1022476"/>
              <a:gd name="connsiteX15" fmla="*/ 178866 w 1960029"/>
              <a:gd name="connsiteY15" fmla="*/ 1009776 h 1022476"/>
              <a:gd name="connsiteX16" fmla="*/ 12700 w 1960029"/>
              <a:gd name="connsiteY16" fmla="*/ 843533 h 1022476"/>
              <a:gd name="connsiteX17" fmla="*/ 12700 w 1960029"/>
              <a:gd name="connsiteY17" fmla="*/ 843533 h 1022476"/>
              <a:gd name="connsiteX18" fmla="*/ 12700 w 1960029"/>
              <a:gd name="connsiteY18" fmla="*/ 178942 h 10224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960029" h="1022476">
                <a:moveTo>
                  <a:pt x="12700" y="178942"/>
                </a:moveTo>
                <a:cubicBezTo>
                  <a:pt x="12700" y="87121"/>
                  <a:pt x="87096" y="12700"/>
                  <a:pt x="178866" y="12700"/>
                </a:cubicBezTo>
                <a:cubicBezTo>
                  <a:pt x="178866" y="12700"/>
                  <a:pt x="178866" y="12700"/>
                  <a:pt x="178866" y="12700"/>
                </a:cubicBezTo>
                <a:lnTo>
                  <a:pt x="178866" y="12700"/>
                </a:lnTo>
                <a:lnTo>
                  <a:pt x="1781212" y="12700"/>
                </a:lnTo>
                <a:lnTo>
                  <a:pt x="1781212" y="12700"/>
                </a:lnTo>
                <a:cubicBezTo>
                  <a:pt x="1872906" y="12700"/>
                  <a:pt x="1947329" y="87121"/>
                  <a:pt x="1947329" y="178942"/>
                </a:cubicBezTo>
                <a:cubicBezTo>
                  <a:pt x="1947329" y="178942"/>
                  <a:pt x="1947329" y="178942"/>
                  <a:pt x="1947329" y="178942"/>
                </a:cubicBezTo>
                <a:lnTo>
                  <a:pt x="1947329" y="178942"/>
                </a:lnTo>
                <a:lnTo>
                  <a:pt x="1947329" y="843533"/>
                </a:lnTo>
                <a:lnTo>
                  <a:pt x="1947329" y="843533"/>
                </a:lnTo>
                <a:cubicBezTo>
                  <a:pt x="1947329" y="935354"/>
                  <a:pt x="1872906" y="1009776"/>
                  <a:pt x="1781212" y="1009776"/>
                </a:cubicBezTo>
                <a:cubicBezTo>
                  <a:pt x="1781212" y="1009776"/>
                  <a:pt x="1781212" y="1009776"/>
                  <a:pt x="1781212" y="1009776"/>
                </a:cubicBezTo>
                <a:lnTo>
                  <a:pt x="1781212" y="1009776"/>
                </a:lnTo>
                <a:lnTo>
                  <a:pt x="178866" y="1009776"/>
                </a:lnTo>
                <a:lnTo>
                  <a:pt x="178866" y="1009776"/>
                </a:lnTo>
                <a:cubicBezTo>
                  <a:pt x="87096" y="1009776"/>
                  <a:pt x="12700" y="935354"/>
                  <a:pt x="12700" y="843533"/>
                </a:cubicBezTo>
                <a:cubicBezTo>
                  <a:pt x="12700" y="843533"/>
                  <a:pt x="12700" y="843533"/>
                  <a:pt x="12700" y="843533"/>
                </a:cubicBezTo>
                <a:lnTo>
                  <a:pt x="12700" y="178942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5C47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9" name="Freeform 3"/>
          <p:cNvSpPr/>
          <p:nvPr/>
        </p:nvSpPr>
        <p:spPr>
          <a:xfrm>
            <a:off x="900468" y="1955022"/>
            <a:ext cx="7920063" cy="711200"/>
          </a:xfrm>
          <a:custGeom>
            <a:avLst/>
            <a:gdLst>
              <a:gd name="connsiteX0" fmla="*/ 0 w 7920063"/>
              <a:gd name="connsiteY0" fmla="*/ 118490 h 711200"/>
              <a:gd name="connsiteX1" fmla="*/ 118541 w 7920063"/>
              <a:gd name="connsiteY1" fmla="*/ 0 h 711200"/>
              <a:gd name="connsiteX2" fmla="*/ 118541 w 7920063"/>
              <a:gd name="connsiteY2" fmla="*/ 0 h 711200"/>
              <a:gd name="connsiteX3" fmla="*/ 118541 w 7920063"/>
              <a:gd name="connsiteY3" fmla="*/ 0 h 711200"/>
              <a:gd name="connsiteX4" fmla="*/ 7801444 w 7920063"/>
              <a:gd name="connsiteY4" fmla="*/ 0 h 711200"/>
              <a:gd name="connsiteX5" fmla="*/ 7801444 w 7920063"/>
              <a:gd name="connsiteY5" fmla="*/ 0 h 711200"/>
              <a:gd name="connsiteX6" fmla="*/ 7920063 w 7920063"/>
              <a:gd name="connsiteY6" fmla="*/ 118490 h 711200"/>
              <a:gd name="connsiteX7" fmla="*/ 7920063 w 7920063"/>
              <a:gd name="connsiteY7" fmla="*/ 118490 h 711200"/>
              <a:gd name="connsiteX8" fmla="*/ 7920063 w 7920063"/>
              <a:gd name="connsiteY8" fmla="*/ 118490 h 711200"/>
              <a:gd name="connsiteX9" fmla="*/ 7920063 w 7920063"/>
              <a:gd name="connsiteY9" fmla="*/ 592708 h 711200"/>
              <a:gd name="connsiteX10" fmla="*/ 7920063 w 7920063"/>
              <a:gd name="connsiteY10" fmla="*/ 592708 h 711200"/>
              <a:gd name="connsiteX11" fmla="*/ 7801444 w 7920063"/>
              <a:gd name="connsiteY11" fmla="*/ 711200 h 711200"/>
              <a:gd name="connsiteX12" fmla="*/ 7801444 w 7920063"/>
              <a:gd name="connsiteY12" fmla="*/ 711200 h 711200"/>
              <a:gd name="connsiteX13" fmla="*/ 7801444 w 7920063"/>
              <a:gd name="connsiteY13" fmla="*/ 711200 h 711200"/>
              <a:gd name="connsiteX14" fmla="*/ 118541 w 7920063"/>
              <a:gd name="connsiteY14" fmla="*/ 711200 h 711200"/>
              <a:gd name="connsiteX15" fmla="*/ 118541 w 7920063"/>
              <a:gd name="connsiteY15" fmla="*/ 711200 h 711200"/>
              <a:gd name="connsiteX16" fmla="*/ 0 w 7920063"/>
              <a:gd name="connsiteY16" fmla="*/ 592708 h 711200"/>
              <a:gd name="connsiteX17" fmla="*/ 0 w 7920063"/>
              <a:gd name="connsiteY17" fmla="*/ 592708 h 711200"/>
              <a:gd name="connsiteX18" fmla="*/ 0 w 7920063"/>
              <a:gd name="connsiteY18" fmla="*/ 118490 h 711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7920063" h="711200">
                <a:moveTo>
                  <a:pt x="0" y="118490"/>
                </a:moveTo>
                <a:cubicBezTo>
                  <a:pt x="0" y="53085"/>
                  <a:pt x="53073" y="0"/>
                  <a:pt x="118541" y="0"/>
                </a:cubicBezTo>
                <a:cubicBezTo>
                  <a:pt x="118541" y="0"/>
                  <a:pt x="118541" y="0"/>
                  <a:pt x="118541" y="0"/>
                </a:cubicBezTo>
                <a:lnTo>
                  <a:pt x="118541" y="0"/>
                </a:lnTo>
                <a:lnTo>
                  <a:pt x="7801444" y="0"/>
                </a:lnTo>
                <a:lnTo>
                  <a:pt x="7801444" y="0"/>
                </a:lnTo>
                <a:cubicBezTo>
                  <a:pt x="7866976" y="0"/>
                  <a:pt x="7920063" y="53085"/>
                  <a:pt x="7920063" y="118490"/>
                </a:cubicBezTo>
                <a:cubicBezTo>
                  <a:pt x="7920063" y="118490"/>
                  <a:pt x="7920063" y="118490"/>
                  <a:pt x="7920063" y="118490"/>
                </a:cubicBezTo>
                <a:lnTo>
                  <a:pt x="7920063" y="118490"/>
                </a:lnTo>
                <a:lnTo>
                  <a:pt x="7920063" y="592708"/>
                </a:lnTo>
                <a:lnTo>
                  <a:pt x="7920063" y="592708"/>
                </a:lnTo>
                <a:cubicBezTo>
                  <a:pt x="7920063" y="658113"/>
                  <a:pt x="7866976" y="711200"/>
                  <a:pt x="7801444" y="711200"/>
                </a:cubicBezTo>
                <a:cubicBezTo>
                  <a:pt x="7801444" y="711200"/>
                  <a:pt x="7801444" y="711200"/>
                  <a:pt x="7801444" y="711200"/>
                </a:cubicBezTo>
                <a:lnTo>
                  <a:pt x="7801444" y="711200"/>
                </a:lnTo>
                <a:lnTo>
                  <a:pt x="118541" y="711200"/>
                </a:lnTo>
                <a:lnTo>
                  <a:pt x="118541" y="711200"/>
                </a:lnTo>
                <a:cubicBezTo>
                  <a:pt x="53073" y="711200"/>
                  <a:pt x="0" y="658113"/>
                  <a:pt x="0" y="592708"/>
                </a:cubicBezTo>
                <a:cubicBezTo>
                  <a:pt x="0" y="592708"/>
                  <a:pt x="0" y="592708"/>
                  <a:pt x="0" y="592708"/>
                </a:cubicBezTo>
                <a:lnTo>
                  <a:pt x="0" y="118490"/>
                </a:lnTo>
              </a:path>
            </a:pathLst>
          </a:custGeom>
          <a:solidFill>
            <a:srgbClr val="E6E0E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" name="Freeform 3"/>
          <p:cNvSpPr/>
          <p:nvPr/>
        </p:nvSpPr>
        <p:spPr>
          <a:xfrm>
            <a:off x="1044041" y="2054209"/>
            <a:ext cx="1836445" cy="540003"/>
          </a:xfrm>
          <a:custGeom>
            <a:avLst/>
            <a:gdLst>
              <a:gd name="connsiteX0" fmla="*/ 0 w 1836445"/>
              <a:gd name="connsiteY0" fmla="*/ 90042 h 540003"/>
              <a:gd name="connsiteX1" fmla="*/ 90004 w 1836445"/>
              <a:gd name="connsiteY1" fmla="*/ 0 h 540003"/>
              <a:gd name="connsiteX2" fmla="*/ 90004 w 1836445"/>
              <a:gd name="connsiteY2" fmla="*/ 0 h 540003"/>
              <a:gd name="connsiteX3" fmla="*/ 90004 w 1836445"/>
              <a:gd name="connsiteY3" fmla="*/ 0 h 540003"/>
              <a:gd name="connsiteX4" fmla="*/ 1746529 w 1836445"/>
              <a:gd name="connsiteY4" fmla="*/ 0 h 540003"/>
              <a:gd name="connsiteX5" fmla="*/ 1746529 w 1836445"/>
              <a:gd name="connsiteY5" fmla="*/ 0 h 540003"/>
              <a:gd name="connsiteX6" fmla="*/ 1836445 w 1836445"/>
              <a:gd name="connsiteY6" fmla="*/ 90042 h 540003"/>
              <a:gd name="connsiteX7" fmla="*/ 1836445 w 1836445"/>
              <a:gd name="connsiteY7" fmla="*/ 90042 h 540003"/>
              <a:gd name="connsiteX8" fmla="*/ 1836445 w 1836445"/>
              <a:gd name="connsiteY8" fmla="*/ 90042 h 540003"/>
              <a:gd name="connsiteX9" fmla="*/ 1836445 w 1836445"/>
              <a:gd name="connsiteY9" fmla="*/ 449960 h 540003"/>
              <a:gd name="connsiteX10" fmla="*/ 1836445 w 1836445"/>
              <a:gd name="connsiteY10" fmla="*/ 449960 h 540003"/>
              <a:gd name="connsiteX11" fmla="*/ 1746529 w 1836445"/>
              <a:gd name="connsiteY11" fmla="*/ 540003 h 540003"/>
              <a:gd name="connsiteX12" fmla="*/ 1746529 w 1836445"/>
              <a:gd name="connsiteY12" fmla="*/ 540003 h 540003"/>
              <a:gd name="connsiteX13" fmla="*/ 1746529 w 1836445"/>
              <a:gd name="connsiteY13" fmla="*/ 540003 h 540003"/>
              <a:gd name="connsiteX14" fmla="*/ 90004 w 1836445"/>
              <a:gd name="connsiteY14" fmla="*/ 540003 h 540003"/>
              <a:gd name="connsiteX15" fmla="*/ 90004 w 1836445"/>
              <a:gd name="connsiteY15" fmla="*/ 540003 h 540003"/>
              <a:gd name="connsiteX16" fmla="*/ 12 w 1836445"/>
              <a:gd name="connsiteY16" fmla="*/ 449960 h 540003"/>
              <a:gd name="connsiteX17" fmla="*/ 12 w 1836445"/>
              <a:gd name="connsiteY17" fmla="*/ 449960 h 540003"/>
              <a:gd name="connsiteX18" fmla="*/ 0 w 1836445"/>
              <a:gd name="connsiteY18" fmla="*/ 90042 h 5400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836445" h="540003">
                <a:moveTo>
                  <a:pt x="0" y="90042"/>
                </a:moveTo>
                <a:cubicBezTo>
                  <a:pt x="0" y="40258"/>
                  <a:pt x="40297" y="0"/>
                  <a:pt x="90004" y="0"/>
                </a:cubicBezTo>
                <a:cubicBezTo>
                  <a:pt x="90004" y="0"/>
                  <a:pt x="90004" y="0"/>
                  <a:pt x="90004" y="0"/>
                </a:cubicBezTo>
                <a:lnTo>
                  <a:pt x="90004" y="0"/>
                </a:lnTo>
                <a:lnTo>
                  <a:pt x="1746529" y="0"/>
                </a:lnTo>
                <a:lnTo>
                  <a:pt x="1746529" y="0"/>
                </a:lnTo>
                <a:cubicBezTo>
                  <a:pt x="1796186" y="0"/>
                  <a:pt x="1836445" y="40258"/>
                  <a:pt x="1836445" y="90042"/>
                </a:cubicBezTo>
                <a:cubicBezTo>
                  <a:pt x="1836445" y="90042"/>
                  <a:pt x="1836445" y="90042"/>
                  <a:pt x="1836445" y="90042"/>
                </a:cubicBezTo>
                <a:lnTo>
                  <a:pt x="1836445" y="90042"/>
                </a:lnTo>
                <a:lnTo>
                  <a:pt x="1836445" y="449960"/>
                </a:lnTo>
                <a:lnTo>
                  <a:pt x="1836445" y="449960"/>
                </a:lnTo>
                <a:cubicBezTo>
                  <a:pt x="1836445" y="499744"/>
                  <a:pt x="1796186" y="540003"/>
                  <a:pt x="1746529" y="540003"/>
                </a:cubicBezTo>
                <a:cubicBezTo>
                  <a:pt x="1746529" y="540003"/>
                  <a:pt x="1746529" y="540003"/>
                  <a:pt x="1746529" y="540003"/>
                </a:cubicBezTo>
                <a:lnTo>
                  <a:pt x="1746529" y="540003"/>
                </a:lnTo>
                <a:lnTo>
                  <a:pt x="90004" y="540003"/>
                </a:lnTo>
                <a:lnTo>
                  <a:pt x="90004" y="540003"/>
                </a:lnTo>
                <a:cubicBezTo>
                  <a:pt x="40297" y="540003"/>
                  <a:pt x="0" y="499744"/>
                  <a:pt x="12" y="449960"/>
                </a:cubicBezTo>
                <a:cubicBezTo>
                  <a:pt x="12" y="449960"/>
                  <a:pt x="12" y="449960"/>
                  <a:pt x="12" y="449960"/>
                </a:cubicBezTo>
                <a:lnTo>
                  <a:pt x="0" y="90042"/>
                </a:lnTo>
              </a:path>
            </a:pathLst>
          </a:custGeom>
          <a:solidFill>
            <a:srgbClr val="8064A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" name="Freeform 3"/>
          <p:cNvSpPr/>
          <p:nvPr/>
        </p:nvSpPr>
        <p:spPr>
          <a:xfrm>
            <a:off x="1031341" y="2041509"/>
            <a:ext cx="1861845" cy="565403"/>
          </a:xfrm>
          <a:custGeom>
            <a:avLst/>
            <a:gdLst>
              <a:gd name="connsiteX0" fmla="*/ 12700 w 1861845"/>
              <a:gd name="connsiteY0" fmla="*/ 102742 h 565403"/>
              <a:gd name="connsiteX1" fmla="*/ 102704 w 1861845"/>
              <a:gd name="connsiteY1" fmla="*/ 12700 h 565403"/>
              <a:gd name="connsiteX2" fmla="*/ 102704 w 1861845"/>
              <a:gd name="connsiteY2" fmla="*/ 12700 h 565403"/>
              <a:gd name="connsiteX3" fmla="*/ 102704 w 1861845"/>
              <a:gd name="connsiteY3" fmla="*/ 12700 h 565403"/>
              <a:gd name="connsiteX4" fmla="*/ 1759229 w 1861845"/>
              <a:gd name="connsiteY4" fmla="*/ 12700 h 565403"/>
              <a:gd name="connsiteX5" fmla="*/ 1759229 w 1861845"/>
              <a:gd name="connsiteY5" fmla="*/ 12700 h 565403"/>
              <a:gd name="connsiteX6" fmla="*/ 1849145 w 1861845"/>
              <a:gd name="connsiteY6" fmla="*/ 102742 h 565403"/>
              <a:gd name="connsiteX7" fmla="*/ 1849145 w 1861845"/>
              <a:gd name="connsiteY7" fmla="*/ 102742 h 565403"/>
              <a:gd name="connsiteX8" fmla="*/ 1849145 w 1861845"/>
              <a:gd name="connsiteY8" fmla="*/ 102742 h 565403"/>
              <a:gd name="connsiteX9" fmla="*/ 1849145 w 1861845"/>
              <a:gd name="connsiteY9" fmla="*/ 462660 h 565403"/>
              <a:gd name="connsiteX10" fmla="*/ 1849145 w 1861845"/>
              <a:gd name="connsiteY10" fmla="*/ 462660 h 565403"/>
              <a:gd name="connsiteX11" fmla="*/ 1759229 w 1861845"/>
              <a:gd name="connsiteY11" fmla="*/ 552703 h 565403"/>
              <a:gd name="connsiteX12" fmla="*/ 1759229 w 1861845"/>
              <a:gd name="connsiteY12" fmla="*/ 552703 h 565403"/>
              <a:gd name="connsiteX13" fmla="*/ 1759229 w 1861845"/>
              <a:gd name="connsiteY13" fmla="*/ 552703 h 565403"/>
              <a:gd name="connsiteX14" fmla="*/ 102704 w 1861845"/>
              <a:gd name="connsiteY14" fmla="*/ 552703 h 565403"/>
              <a:gd name="connsiteX15" fmla="*/ 102704 w 1861845"/>
              <a:gd name="connsiteY15" fmla="*/ 552703 h 565403"/>
              <a:gd name="connsiteX16" fmla="*/ 12712 w 1861845"/>
              <a:gd name="connsiteY16" fmla="*/ 462660 h 565403"/>
              <a:gd name="connsiteX17" fmla="*/ 12712 w 1861845"/>
              <a:gd name="connsiteY17" fmla="*/ 462660 h 565403"/>
              <a:gd name="connsiteX18" fmla="*/ 12700 w 1861845"/>
              <a:gd name="connsiteY18" fmla="*/ 102742 h 5654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861845" h="565403">
                <a:moveTo>
                  <a:pt x="12700" y="102742"/>
                </a:moveTo>
                <a:cubicBezTo>
                  <a:pt x="12700" y="52958"/>
                  <a:pt x="52997" y="12700"/>
                  <a:pt x="102704" y="12700"/>
                </a:cubicBezTo>
                <a:cubicBezTo>
                  <a:pt x="102704" y="12700"/>
                  <a:pt x="102704" y="12700"/>
                  <a:pt x="102704" y="12700"/>
                </a:cubicBezTo>
                <a:lnTo>
                  <a:pt x="102704" y="12700"/>
                </a:lnTo>
                <a:lnTo>
                  <a:pt x="1759229" y="12700"/>
                </a:lnTo>
                <a:lnTo>
                  <a:pt x="1759229" y="12700"/>
                </a:lnTo>
                <a:cubicBezTo>
                  <a:pt x="1808886" y="12700"/>
                  <a:pt x="1849145" y="52958"/>
                  <a:pt x="1849145" y="102742"/>
                </a:cubicBezTo>
                <a:cubicBezTo>
                  <a:pt x="1849145" y="102742"/>
                  <a:pt x="1849145" y="102742"/>
                  <a:pt x="1849145" y="102742"/>
                </a:cubicBezTo>
                <a:lnTo>
                  <a:pt x="1849145" y="102742"/>
                </a:lnTo>
                <a:lnTo>
                  <a:pt x="1849145" y="462660"/>
                </a:lnTo>
                <a:lnTo>
                  <a:pt x="1849145" y="462660"/>
                </a:lnTo>
                <a:cubicBezTo>
                  <a:pt x="1849145" y="512444"/>
                  <a:pt x="1808886" y="552703"/>
                  <a:pt x="1759229" y="552703"/>
                </a:cubicBezTo>
                <a:cubicBezTo>
                  <a:pt x="1759229" y="552703"/>
                  <a:pt x="1759229" y="552703"/>
                  <a:pt x="1759229" y="552703"/>
                </a:cubicBezTo>
                <a:lnTo>
                  <a:pt x="1759229" y="552703"/>
                </a:lnTo>
                <a:lnTo>
                  <a:pt x="102704" y="552703"/>
                </a:lnTo>
                <a:lnTo>
                  <a:pt x="102704" y="552703"/>
                </a:lnTo>
                <a:cubicBezTo>
                  <a:pt x="52997" y="552703"/>
                  <a:pt x="12700" y="512444"/>
                  <a:pt x="12712" y="462660"/>
                </a:cubicBezTo>
                <a:cubicBezTo>
                  <a:pt x="12712" y="462660"/>
                  <a:pt x="12712" y="462660"/>
                  <a:pt x="12712" y="462660"/>
                </a:cubicBezTo>
                <a:lnTo>
                  <a:pt x="12700" y="102742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5C47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2" name="Freeform 3"/>
          <p:cNvSpPr/>
          <p:nvPr/>
        </p:nvSpPr>
        <p:spPr>
          <a:xfrm>
            <a:off x="323532" y="1964165"/>
            <a:ext cx="720077" cy="720090"/>
          </a:xfrm>
          <a:custGeom>
            <a:avLst/>
            <a:gdLst>
              <a:gd name="connsiteX0" fmla="*/ 0 w 720077"/>
              <a:gd name="connsiteY0" fmla="*/ 360045 h 720090"/>
              <a:gd name="connsiteX1" fmla="*/ 360032 w 720077"/>
              <a:gd name="connsiteY1" fmla="*/ 0 h 720090"/>
              <a:gd name="connsiteX2" fmla="*/ 360032 w 720077"/>
              <a:gd name="connsiteY2" fmla="*/ 0 h 720090"/>
              <a:gd name="connsiteX3" fmla="*/ 360032 w 720077"/>
              <a:gd name="connsiteY3" fmla="*/ 0 h 720090"/>
              <a:gd name="connsiteX4" fmla="*/ 720077 w 720077"/>
              <a:gd name="connsiteY4" fmla="*/ 360045 h 720090"/>
              <a:gd name="connsiteX5" fmla="*/ 720077 w 720077"/>
              <a:gd name="connsiteY5" fmla="*/ 360045 h 720090"/>
              <a:gd name="connsiteX6" fmla="*/ 720077 w 720077"/>
              <a:gd name="connsiteY6" fmla="*/ 360045 h 720090"/>
              <a:gd name="connsiteX7" fmla="*/ 360032 w 720077"/>
              <a:gd name="connsiteY7" fmla="*/ 720090 h 720090"/>
              <a:gd name="connsiteX8" fmla="*/ 360032 w 720077"/>
              <a:gd name="connsiteY8" fmla="*/ 720090 h 720090"/>
              <a:gd name="connsiteX9" fmla="*/ 360032 w 720077"/>
              <a:gd name="connsiteY9" fmla="*/ 720090 h 720090"/>
              <a:gd name="connsiteX10" fmla="*/ 0 w 720077"/>
              <a:gd name="connsiteY10" fmla="*/ 360045 h 720090"/>
              <a:gd name="connsiteX11" fmla="*/ 0 w 720077"/>
              <a:gd name="connsiteY11" fmla="*/ 360045 h 7200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20077" h="720090">
                <a:moveTo>
                  <a:pt x="0" y="360045"/>
                </a:moveTo>
                <a:cubicBezTo>
                  <a:pt x="0" y="161163"/>
                  <a:pt x="161188" y="0"/>
                  <a:pt x="360032" y="0"/>
                </a:cubicBezTo>
                <a:cubicBezTo>
                  <a:pt x="360032" y="0"/>
                  <a:pt x="360032" y="0"/>
                  <a:pt x="360032" y="0"/>
                </a:cubicBezTo>
                <a:lnTo>
                  <a:pt x="360032" y="0"/>
                </a:lnTo>
                <a:cubicBezTo>
                  <a:pt x="558876" y="0"/>
                  <a:pt x="720077" y="161163"/>
                  <a:pt x="720077" y="360045"/>
                </a:cubicBezTo>
                <a:cubicBezTo>
                  <a:pt x="720077" y="360045"/>
                  <a:pt x="720077" y="360045"/>
                  <a:pt x="720077" y="360045"/>
                </a:cubicBezTo>
                <a:lnTo>
                  <a:pt x="720077" y="360045"/>
                </a:lnTo>
                <a:cubicBezTo>
                  <a:pt x="720077" y="558927"/>
                  <a:pt x="558876" y="720090"/>
                  <a:pt x="360032" y="720090"/>
                </a:cubicBezTo>
                <a:cubicBezTo>
                  <a:pt x="360032" y="720090"/>
                  <a:pt x="360032" y="720090"/>
                  <a:pt x="360032" y="720090"/>
                </a:cubicBezTo>
                <a:lnTo>
                  <a:pt x="360032" y="720090"/>
                </a:lnTo>
                <a:cubicBezTo>
                  <a:pt x="161188" y="720090"/>
                  <a:pt x="0" y="558927"/>
                  <a:pt x="0" y="360045"/>
                </a:cubicBezTo>
                <a:cubicBezTo>
                  <a:pt x="0" y="360045"/>
                  <a:pt x="0" y="360045"/>
                  <a:pt x="0" y="360045"/>
                </a:cubicBezTo>
              </a:path>
            </a:pathLst>
          </a:custGeom>
          <a:solidFill>
            <a:srgbClr val="B3A2C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3" name="Freeform 3"/>
          <p:cNvSpPr/>
          <p:nvPr/>
        </p:nvSpPr>
        <p:spPr>
          <a:xfrm>
            <a:off x="310832" y="1951465"/>
            <a:ext cx="745477" cy="745490"/>
          </a:xfrm>
          <a:custGeom>
            <a:avLst/>
            <a:gdLst>
              <a:gd name="connsiteX0" fmla="*/ 12700 w 745477"/>
              <a:gd name="connsiteY0" fmla="*/ 372745 h 745490"/>
              <a:gd name="connsiteX1" fmla="*/ 372732 w 745477"/>
              <a:gd name="connsiteY1" fmla="*/ 12700 h 745490"/>
              <a:gd name="connsiteX2" fmla="*/ 372732 w 745477"/>
              <a:gd name="connsiteY2" fmla="*/ 12700 h 745490"/>
              <a:gd name="connsiteX3" fmla="*/ 372732 w 745477"/>
              <a:gd name="connsiteY3" fmla="*/ 12700 h 745490"/>
              <a:gd name="connsiteX4" fmla="*/ 732777 w 745477"/>
              <a:gd name="connsiteY4" fmla="*/ 372745 h 745490"/>
              <a:gd name="connsiteX5" fmla="*/ 732777 w 745477"/>
              <a:gd name="connsiteY5" fmla="*/ 372745 h 745490"/>
              <a:gd name="connsiteX6" fmla="*/ 732777 w 745477"/>
              <a:gd name="connsiteY6" fmla="*/ 372745 h 745490"/>
              <a:gd name="connsiteX7" fmla="*/ 372732 w 745477"/>
              <a:gd name="connsiteY7" fmla="*/ 732790 h 745490"/>
              <a:gd name="connsiteX8" fmla="*/ 372732 w 745477"/>
              <a:gd name="connsiteY8" fmla="*/ 732790 h 745490"/>
              <a:gd name="connsiteX9" fmla="*/ 372732 w 745477"/>
              <a:gd name="connsiteY9" fmla="*/ 732790 h 745490"/>
              <a:gd name="connsiteX10" fmla="*/ 12700 w 745477"/>
              <a:gd name="connsiteY10" fmla="*/ 372745 h 745490"/>
              <a:gd name="connsiteX11" fmla="*/ 12700 w 745477"/>
              <a:gd name="connsiteY11" fmla="*/ 372745 h 7454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45477" h="745490">
                <a:moveTo>
                  <a:pt x="12700" y="372745"/>
                </a:moveTo>
                <a:cubicBezTo>
                  <a:pt x="12700" y="173863"/>
                  <a:pt x="173888" y="12700"/>
                  <a:pt x="372732" y="12700"/>
                </a:cubicBezTo>
                <a:cubicBezTo>
                  <a:pt x="372732" y="12700"/>
                  <a:pt x="372732" y="12700"/>
                  <a:pt x="372732" y="12700"/>
                </a:cubicBezTo>
                <a:lnTo>
                  <a:pt x="372732" y="12700"/>
                </a:lnTo>
                <a:cubicBezTo>
                  <a:pt x="571576" y="12700"/>
                  <a:pt x="732777" y="173863"/>
                  <a:pt x="732777" y="372745"/>
                </a:cubicBezTo>
                <a:cubicBezTo>
                  <a:pt x="732777" y="372745"/>
                  <a:pt x="732777" y="372745"/>
                  <a:pt x="732777" y="372745"/>
                </a:cubicBezTo>
                <a:lnTo>
                  <a:pt x="732777" y="372745"/>
                </a:lnTo>
                <a:cubicBezTo>
                  <a:pt x="732777" y="571627"/>
                  <a:pt x="571576" y="732790"/>
                  <a:pt x="372732" y="732790"/>
                </a:cubicBezTo>
                <a:cubicBezTo>
                  <a:pt x="372732" y="732790"/>
                  <a:pt x="372732" y="732790"/>
                  <a:pt x="372732" y="732790"/>
                </a:cubicBezTo>
                <a:lnTo>
                  <a:pt x="372732" y="732790"/>
                </a:lnTo>
                <a:cubicBezTo>
                  <a:pt x="173888" y="732790"/>
                  <a:pt x="12700" y="571627"/>
                  <a:pt x="12700" y="372745"/>
                </a:cubicBezTo>
                <a:cubicBezTo>
                  <a:pt x="12700" y="372745"/>
                  <a:pt x="12700" y="372745"/>
                  <a:pt x="12700" y="372745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385D8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" name="Freeform 3"/>
          <p:cNvSpPr/>
          <p:nvPr/>
        </p:nvSpPr>
        <p:spPr>
          <a:xfrm>
            <a:off x="323532" y="3026266"/>
            <a:ext cx="720077" cy="720090"/>
          </a:xfrm>
          <a:custGeom>
            <a:avLst/>
            <a:gdLst>
              <a:gd name="connsiteX0" fmla="*/ 0 w 720077"/>
              <a:gd name="connsiteY0" fmla="*/ 360045 h 720090"/>
              <a:gd name="connsiteX1" fmla="*/ 360032 w 720077"/>
              <a:gd name="connsiteY1" fmla="*/ 0 h 720090"/>
              <a:gd name="connsiteX2" fmla="*/ 360032 w 720077"/>
              <a:gd name="connsiteY2" fmla="*/ 0 h 720090"/>
              <a:gd name="connsiteX3" fmla="*/ 360032 w 720077"/>
              <a:gd name="connsiteY3" fmla="*/ 0 h 720090"/>
              <a:gd name="connsiteX4" fmla="*/ 720077 w 720077"/>
              <a:gd name="connsiteY4" fmla="*/ 360045 h 720090"/>
              <a:gd name="connsiteX5" fmla="*/ 720077 w 720077"/>
              <a:gd name="connsiteY5" fmla="*/ 360045 h 720090"/>
              <a:gd name="connsiteX6" fmla="*/ 720077 w 720077"/>
              <a:gd name="connsiteY6" fmla="*/ 360045 h 720090"/>
              <a:gd name="connsiteX7" fmla="*/ 360032 w 720077"/>
              <a:gd name="connsiteY7" fmla="*/ 720090 h 720090"/>
              <a:gd name="connsiteX8" fmla="*/ 360032 w 720077"/>
              <a:gd name="connsiteY8" fmla="*/ 720090 h 720090"/>
              <a:gd name="connsiteX9" fmla="*/ 360032 w 720077"/>
              <a:gd name="connsiteY9" fmla="*/ 720090 h 720090"/>
              <a:gd name="connsiteX10" fmla="*/ 0 w 720077"/>
              <a:gd name="connsiteY10" fmla="*/ 360045 h 720090"/>
              <a:gd name="connsiteX11" fmla="*/ 0 w 720077"/>
              <a:gd name="connsiteY11" fmla="*/ 360045 h 7200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20077" h="720090">
                <a:moveTo>
                  <a:pt x="0" y="360045"/>
                </a:moveTo>
                <a:cubicBezTo>
                  <a:pt x="0" y="161163"/>
                  <a:pt x="161188" y="0"/>
                  <a:pt x="360032" y="0"/>
                </a:cubicBezTo>
                <a:cubicBezTo>
                  <a:pt x="360032" y="0"/>
                  <a:pt x="360032" y="0"/>
                  <a:pt x="360032" y="0"/>
                </a:cubicBezTo>
                <a:lnTo>
                  <a:pt x="360032" y="0"/>
                </a:lnTo>
                <a:cubicBezTo>
                  <a:pt x="558876" y="0"/>
                  <a:pt x="720077" y="161163"/>
                  <a:pt x="720077" y="360045"/>
                </a:cubicBezTo>
                <a:cubicBezTo>
                  <a:pt x="720077" y="360045"/>
                  <a:pt x="720077" y="360045"/>
                  <a:pt x="720077" y="360045"/>
                </a:cubicBezTo>
                <a:lnTo>
                  <a:pt x="720077" y="360045"/>
                </a:lnTo>
                <a:cubicBezTo>
                  <a:pt x="720077" y="558927"/>
                  <a:pt x="558876" y="720090"/>
                  <a:pt x="360032" y="720090"/>
                </a:cubicBezTo>
                <a:cubicBezTo>
                  <a:pt x="360032" y="720090"/>
                  <a:pt x="360032" y="720090"/>
                  <a:pt x="360032" y="720090"/>
                </a:cubicBezTo>
                <a:lnTo>
                  <a:pt x="360032" y="720090"/>
                </a:lnTo>
                <a:cubicBezTo>
                  <a:pt x="161188" y="720090"/>
                  <a:pt x="0" y="558927"/>
                  <a:pt x="0" y="360045"/>
                </a:cubicBezTo>
                <a:cubicBezTo>
                  <a:pt x="0" y="360045"/>
                  <a:pt x="0" y="360045"/>
                  <a:pt x="0" y="360045"/>
                </a:cubicBezTo>
              </a:path>
            </a:pathLst>
          </a:custGeom>
          <a:solidFill>
            <a:srgbClr val="B3A2C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5" name="Freeform 3"/>
          <p:cNvSpPr/>
          <p:nvPr/>
        </p:nvSpPr>
        <p:spPr>
          <a:xfrm>
            <a:off x="310832" y="3013566"/>
            <a:ext cx="745477" cy="745490"/>
          </a:xfrm>
          <a:custGeom>
            <a:avLst/>
            <a:gdLst>
              <a:gd name="connsiteX0" fmla="*/ 12700 w 745477"/>
              <a:gd name="connsiteY0" fmla="*/ 372745 h 745490"/>
              <a:gd name="connsiteX1" fmla="*/ 372732 w 745477"/>
              <a:gd name="connsiteY1" fmla="*/ 12700 h 745490"/>
              <a:gd name="connsiteX2" fmla="*/ 372732 w 745477"/>
              <a:gd name="connsiteY2" fmla="*/ 12700 h 745490"/>
              <a:gd name="connsiteX3" fmla="*/ 372732 w 745477"/>
              <a:gd name="connsiteY3" fmla="*/ 12700 h 745490"/>
              <a:gd name="connsiteX4" fmla="*/ 732777 w 745477"/>
              <a:gd name="connsiteY4" fmla="*/ 372745 h 745490"/>
              <a:gd name="connsiteX5" fmla="*/ 732777 w 745477"/>
              <a:gd name="connsiteY5" fmla="*/ 372745 h 745490"/>
              <a:gd name="connsiteX6" fmla="*/ 732777 w 745477"/>
              <a:gd name="connsiteY6" fmla="*/ 372745 h 745490"/>
              <a:gd name="connsiteX7" fmla="*/ 372732 w 745477"/>
              <a:gd name="connsiteY7" fmla="*/ 732790 h 745490"/>
              <a:gd name="connsiteX8" fmla="*/ 372732 w 745477"/>
              <a:gd name="connsiteY8" fmla="*/ 732790 h 745490"/>
              <a:gd name="connsiteX9" fmla="*/ 372732 w 745477"/>
              <a:gd name="connsiteY9" fmla="*/ 732790 h 745490"/>
              <a:gd name="connsiteX10" fmla="*/ 12700 w 745477"/>
              <a:gd name="connsiteY10" fmla="*/ 372745 h 745490"/>
              <a:gd name="connsiteX11" fmla="*/ 12700 w 745477"/>
              <a:gd name="connsiteY11" fmla="*/ 372745 h 7454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45477" h="745490">
                <a:moveTo>
                  <a:pt x="12700" y="372745"/>
                </a:moveTo>
                <a:cubicBezTo>
                  <a:pt x="12700" y="173863"/>
                  <a:pt x="173888" y="12700"/>
                  <a:pt x="372732" y="12700"/>
                </a:cubicBezTo>
                <a:cubicBezTo>
                  <a:pt x="372732" y="12700"/>
                  <a:pt x="372732" y="12700"/>
                  <a:pt x="372732" y="12700"/>
                </a:cubicBezTo>
                <a:lnTo>
                  <a:pt x="372732" y="12700"/>
                </a:lnTo>
                <a:cubicBezTo>
                  <a:pt x="571576" y="12700"/>
                  <a:pt x="732777" y="173863"/>
                  <a:pt x="732777" y="372745"/>
                </a:cubicBezTo>
                <a:cubicBezTo>
                  <a:pt x="732777" y="372745"/>
                  <a:pt x="732777" y="372745"/>
                  <a:pt x="732777" y="372745"/>
                </a:cubicBezTo>
                <a:lnTo>
                  <a:pt x="732777" y="372745"/>
                </a:lnTo>
                <a:cubicBezTo>
                  <a:pt x="732777" y="571627"/>
                  <a:pt x="571576" y="732790"/>
                  <a:pt x="372732" y="732790"/>
                </a:cubicBezTo>
                <a:cubicBezTo>
                  <a:pt x="372732" y="732790"/>
                  <a:pt x="372732" y="732790"/>
                  <a:pt x="372732" y="732790"/>
                </a:cubicBezTo>
                <a:lnTo>
                  <a:pt x="372732" y="732790"/>
                </a:lnTo>
                <a:cubicBezTo>
                  <a:pt x="173888" y="732790"/>
                  <a:pt x="12700" y="571627"/>
                  <a:pt x="12700" y="372745"/>
                </a:cubicBezTo>
                <a:cubicBezTo>
                  <a:pt x="12700" y="372745"/>
                  <a:pt x="12700" y="372745"/>
                  <a:pt x="12700" y="372745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385D8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6" name="Freeform 3"/>
          <p:cNvSpPr/>
          <p:nvPr/>
        </p:nvSpPr>
        <p:spPr>
          <a:xfrm>
            <a:off x="323532" y="4394438"/>
            <a:ext cx="720077" cy="720090"/>
          </a:xfrm>
          <a:custGeom>
            <a:avLst/>
            <a:gdLst>
              <a:gd name="connsiteX0" fmla="*/ 0 w 720077"/>
              <a:gd name="connsiteY0" fmla="*/ 360045 h 720090"/>
              <a:gd name="connsiteX1" fmla="*/ 360032 w 720077"/>
              <a:gd name="connsiteY1" fmla="*/ 0 h 720090"/>
              <a:gd name="connsiteX2" fmla="*/ 360032 w 720077"/>
              <a:gd name="connsiteY2" fmla="*/ 0 h 720090"/>
              <a:gd name="connsiteX3" fmla="*/ 360032 w 720077"/>
              <a:gd name="connsiteY3" fmla="*/ 0 h 720090"/>
              <a:gd name="connsiteX4" fmla="*/ 720077 w 720077"/>
              <a:gd name="connsiteY4" fmla="*/ 360045 h 720090"/>
              <a:gd name="connsiteX5" fmla="*/ 720077 w 720077"/>
              <a:gd name="connsiteY5" fmla="*/ 360045 h 720090"/>
              <a:gd name="connsiteX6" fmla="*/ 720077 w 720077"/>
              <a:gd name="connsiteY6" fmla="*/ 360045 h 720090"/>
              <a:gd name="connsiteX7" fmla="*/ 360032 w 720077"/>
              <a:gd name="connsiteY7" fmla="*/ 720089 h 720090"/>
              <a:gd name="connsiteX8" fmla="*/ 360032 w 720077"/>
              <a:gd name="connsiteY8" fmla="*/ 720089 h 720090"/>
              <a:gd name="connsiteX9" fmla="*/ 360032 w 720077"/>
              <a:gd name="connsiteY9" fmla="*/ 720089 h 720090"/>
              <a:gd name="connsiteX10" fmla="*/ 0 w 720077"/>
              <a:gd name="connsiteY10" fmla="*/ 360045 h 720090"/>
              <a:gd name="connsiteX11" fmla="*/ 0 w 720077"/>
              <a:gd name="connsiteY11" fmla="*/ 360045 h 7200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20077" h="720090">
                <a:moveTo>
                  <a:pt x="0" y="360045"/>
                </a:moveTo>
                <a:cubicBezTo>
                  <a:pt x="0" y="161163"/>
                  <a:pt x="161188" y="0"/>
                  <a:pt x="360032" y="0"/>
                </a:cubicBezTo>
                <a:cubicBezTo>
                  <a:pt x="360032" y="0"/>
                  <a:pt x="360032" y="0"/>
                  <a:pt x="360032" y="0"/>
                </a:cubicBezTo>
                <a:lnTo>
                  <a:pt x="360032" y="0"/>
                </a:lnTo>
                <a:cubicBezTo>
                  <a:pt x="558876" y="0"/>
                  <a:pt x="720077" y="161163"/>
                  <a:pt x="720077" y="360045"/>
                </a:cubicBezTo>
                <a:cubicBezTo>
                  <a:pt x="720077" y="360045"/>
                  <a:pt x="720077" y="360045"/>
                  <a:pt x="720077" y="360045"/>
                </a:cubicBezTo>
                <a:lnTo>
                  <a:pt x="720077" y="360045"/>
                </a:lnTo>
                <a:cubicBezTo>
                  <a:pt x="720077" y="558926"/>
                  <a:pt x="558876" y="720089"/>
                  <a:pt x="360032" y="720089"/>
                </a:cubicBezTo>
                <a:cubicBezTo>
                  <a:pt x="360032" y="720089"/>
                  <a:pt x="360032" y="720089"/>
                  <a:pt x="360032" y="720089"/>
                </a:cubicBezTo>
                <a:lnTo>
                  <a:pt x="360032" y="720089"/>
                </a:lnTo>
                <a:cubicBezTo>
                  <a:pt x="161188" y="720089"/>
                  <a:pt x="0" y="558926"/>
                  <a:pt x="0" y="360045"/>
                </a:cubicBezTo>
                <a:cubicBezTo>
                  <a:pt x="0" y="360045"/>
                  <a:pt x="0" y="360045"/>
                  <a:pt x="0" y="360045"/>
                </a:cubicBezTo>
              </a:path>
            </a:pathLst>
          </a:custGeom>
          <a:solidFill>
            <a:srgbClr val="B3A2C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7" name="Freeform 3"/>
          <p:cNvSpPr/>
          <p:nvPr/>
        </p:nvSpPr>
        <p:spPr>
          <a:xfrm>
            <a:off x="310832" y="4381738"/>
            <a:ext cx="745477" cy="745490"/>
          </a:xfrm>
          <a:custGeom>
            <a:avLst/>
            <a:gdLst>
              <a:gd name="connsiteX0" fmla="*/ 12700 w 745477"/>
              <a:gd name="connsiteY0" fmla="*/ 372745 h 745490"/>
              <a:gd name="connsiteX1" fmla="*/ 372732 w 745477"/>
              <a:gd name="connsiteY1" fmla="*/ 12700 h 745490"/>
              <a:gd name="connsiteX2" fmla="*/ 372732 w 745477"/>
              <a:gd name="connsiteY2" fmla="*/ 12700 h 745490"/>
              <a:gd name="connsiteX3" fmla="*/ 372732 w 745477"/>
              <a:gd name="connsiteY3" fmla="*/ 12700 h 745490"/>
              <a:gd name="connsiteX4" fmla="*/ 732777 w 745477"/>
              <a:gd name="connsiteY4" fmla="*/ 372745 h 745490"/>
              <a:gd name="connsiteX5" fmla="*/ 732777 w 745477"/>
              <a:gd name="connsiteY5" fmla="*/ 372745 h 745490"/>
              <a:gd name="connsiteX6" fmla="*/ 732777 w 745477"/>
              <a:gd name="connsiteY6" fmla="*/ 372745 h 745490"/>
              <a:gd name="connsiteX7" fmla="*/ 372732 w 745477"/>
              <a:gd name="connsiteY7" fmla="*/ 732789 h 745490"/>
              <a:gd name="connsiteX8" fmla="*/ 372732 w 745477"/>
              <a:gd name="connsiteY8" fmla="*/ 732789 h 745490"/>
              <a:gd name="connsiteX9" fmla="*/ 372732 w 745477"/>
              <a:gd name="connsiteY9" fmla="*/ 732789 h 745490"/>
              <a:gd name="connsiteX10" fmla="*/ 12700 w 745477"/>
              <a:gd name="connsiteY10" fmla="*/ 372745 h 745490"/>
              <a:gd name="connsiteX11" fmla="*/ 12700 w 745477"/>
              <a:gd name="connsiteY11" fmla="*/ 372745 h 7454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45477" h="745490">
                <a:moveTo>
                  <a:pt x="12700" y="372745"/>
                </a:moveTo>
                <a:cubicBezTo>
                  <a:pt x="12700" y="173863"/>
                  <a:pt x="173888" y="12700"/>
                  <a:pt x="372732" y="12700"/>
                </a:cubicBezTo>
                <a:cubicBezTo>
                  <a:pt x="372732" y="12700"/>
                  <a:pt x="372732" y="12700"/>
                  <a:pt x="372732" y="12700"/>
                </a:cubicBezTo>
                <a:lnTo>
                  <a:pt x="372732" y="12700"/>
                </a:lnTo>
                <a:cubicBezTo>
                  <a:pt x="571576" y="12700"/>
                  <a:pt x="732777" y="173863"/>
                  <a:pt x="732777" y="372745"/>
                </a:cubicBezTo>
                <a:cubicBezTo>
                  <a:pt x="732777" y="372745"/>
                  <a:pt x="732777" y="372745"/>
                  <a:pt x="732777" y="372745"/>
                </a:cubicBezTo>
                <a:lnTo>
                  <a:pt x="732777" y="372745"/>
                </a:lnTo>
                <a:cubicBezTo>
                  <a:pt x="732777" y="571626"/>
                  <a:pt x="571576" y="732789"/>
                  <a:pt x="372732" y="732789"/>
                </a:cubicBezTo>
                <a:cubicBezTo>
                  <a:pt x="372732" y="732789"/>
                  <a:pt x="372732" y="732789"/>
                  <a:pt x="372732" y="732789"/>
                </a:cubicBezTo>
                <a:lnTo>
                  <a:pt x="372732" y="732789"/>
                </a:lnTo>
                <a:cubicBezTo>
                  <a:pt x="173888" y="732789"/>
                  <a:pt x="12700" y="571626"/>
                  <a:pt x="12700" y="372745"/>
                </a:cubicBezTo>
                <a:cubicBezTo>
                  <a:pt x="12700" y="372745"/>
                  <a:pt x="12700" y="372745"/>
                  <a:pt x="12700" y="372745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385D8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8" name="Freeform 3"/>
          <p:cNvSpPr/>
          <p:nvPr/>
        </p:nvSpPr>
        <p:spPr>
          <a:xfrm>
            <a:off x="353199" y="5601572"/>
            <a:ext cx="720077" cy="720140"/>
          </a:xfrm>
          <a:custGeom>
            <a:avLst/>
            <a:gdLst>
              <a:gd name="connsiteX0" fmla="*/ 0 w 720077"/>
              <a:gd name="connsiteY0" fmla="*/ 360095 h 720140"/>
              <a:gd name="connsiteX1" fmla="*/ 360044 w 720077"/>
              <a:gd name="connsiteY1" fmla="*/ 0 h 720140"/>
              <a:gd name="connsiteX2" fmla="*/ 360044 w 720077"/>
              <a:gd name="connsiteY2" fmla="*/ 0 h 720140"/>
              <a:gd name="connsiteX3" fmla="*/ 360044 w 720077"/>
              <a:gd name="connsiteY3" fmla="*/ 0 h 720140"/>
              <a:gd name="connsiteX4" fmla="*/ 720077 w 720077"/>
              <a:gd name="connsiteY4" fmla="*/ 360095 h 720140"/>
              <a:gd name="connsiteX5" fmla="*/ 720077 w 720077"/>
              <a:gd name="connsiteY5" fmla="*/ 360095 h 720140"/>
              <a:gd name="connsiteX6" fmla="*/ 720077 w 720077"/>
              <a:gd name="connsiteY6" fmla="*/ 360095 h 720140"/>
              <a:gd name="connsiteX7" fmla="*/ 360044 w 720077"/>
              <a:gd name="connsiteY7" fmla="*/ 720140 h 720140"/>
              <a:gd name="connsiteX8" fmla="*/ 360044 w 720077"/>
              <a:gd name="connsiteY8" fmla="*/ 720140 h 720140"/>
              <a:gd name="connsiteX9" fmla="*/ 360044 w 720077"/>
              <a:gd name="connsiteY9" fmla="*/ 720140 h 720140"/>
              <a:gd name="connsiteX10" fmla="*/ 0 w 720077"/>
              <a:gd name="connsiteY10" fmla="*/ 360095 h 720140"/>
              <a:gd name="connsiteX11" fmla="*/ 0 w 720077"/>
              <a:gd name="connsiteY11" fmla="*/ 360095 h 7201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20077" h="720140">
                <a:moveTo>
                  <a:pt x="0" y="360095"/>
                </a:moveTo>
                <a:cubicBezTo>
                  <a:pt x="0" y="161251"/>
                  <a:pt x="161201" y="0"/>
                  <a:pt x="360044" y="0"/>
                </a:cubicBezTo>
                <a:cubicBezTo>
                  <a:pt x="360044" y="0"/>
                  <a:pt x="360044" y="0"/>
                  <a:pt x="360044" y="0"/>
                </a:cubicBezTo>
                <a:lnTo>
                  <a:pt x="360044" y="0"/>
                </a:lnTo>
                <a:cubicBezTo>
                  <a:pt x="558888" y="0"/>
                  <a:pt x="720077" y="161251"/>
                  <a:pt x="720077" y="360095"/>
                </a:cubicBezTo>
                <a:cubicBezTo>
                  <a:pt x="720077" y="360095"/>
                  <a:pt x="720077" y="360095"/>
                  <a:pt x="720077" y="360095"/>
                </a:cubicBezTo>
                <a:lnTo>
                  <a:pt x="720077" y="360095"/>
                </a:lnTo>
                <a:cubicBezTo>
                  <a:pt x="720077" y="558939"/>
                  <a:pt x="558888" y="720140"/>
                  <a:pt x="360044" y="720140"/>
                </a:cubicBezTo>
                <a:cubicBezTo>
                  <a:pt x="360044" y="720140"/>
                  <a:pt x="360044" y="720140"/>
                  <a:pt x="360044" y="720140"/>
                </a:cubicBezTo>
                <a:lnTo>
                  <a:pt x="360044" y="720140"/>
                </a:lnTo>
                <a:cubicBezTo>
                  <a:pt x="161201" y="720140"/>
                  <a:pt x="0" y="558939"/>
                  <a:pt x="0" y="360095"/>
                </a:cubicBezTo>
                <a:cubicBezTo>
                  <a:pt x="0" y="360095"/>
                  <a:pt x="0" y="360095"/>
                  <a:pt x="0" y="360095"/>
                </a:cubicBezTo>
              </a:path>
            </a:pathLst>
          </a:custGeom>
          <a:solidFill>
            <a:srgbClr val="B3A2C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9" name="Freeform 3"/>
          <p:cNvSpPr/>
          <p:nvPr/>
        </p:nvSpPr>
        <p:spPr>
          <a:xfrm>
            <a:off x="340499" y="5588872"/>
            <a:ext cx="745477" cy="745540"/>
          </a:xfrm>
          <a:custGeom>
            <a:avLst/>
            <a:gdLst>
              <a:gd name="connsiteX0" fmla="*/ 12700 w 745477"/>
              <a:gd name="connsiteY0" fmla="*/ 372795 h 745540"/>
              <a:gd name="connsiteX1" fmla="*/ 372744 w 745477"/>
              <a:gd name="connsiteY1" fmla="*/ 12700 h 745540"/>
              <a:gd name="connsiteX2" fmla="*/ 372744 w 745477"/>
              <a:gd name="connsiteY2" fmla="*/ 12700 h 745540"/>
              <a:gd name="connsiteX3" fmla="*/ 372744 w 745477"/>
              <a:gd name="connsiteY3" fmla="*/ 12700 h 745540"/>
              <a:gd name="connsiteX4" fmla="*/ 732777 w 745477"/>
              <a:gd name="connsiteY4" fmla="*/ 372795 h 745540"/>
              <a:gd name="connsiteX5" fmla="*/ 732777 w 745477"/>
              <a:gd name="connsiteY5" fmla="*/ 372795 h 745540"/>
              <a:gd name="connsiteX6" fmla="*/ 732777 w 745477"/>
              <a:gd name="connsiteY6" fmla="*/ 372795 h 745540"/>
              <a:gd name="connsiteX7" fmla="*/ 372744 w 745477"/>
              <a:gd name="connsiteY7" fmla="*/ 732840 h 745540"/>
              <a:gd name="connsiteX8" fmla="*/ 372744 w 745477"/>
              <a:gd name="connsiteY8" fmla="*/ 732840 h 745540"/>
              <a:gd name="connsiteX9" fmla="*/ 372744 w 745477"/>
              <a:gd name="connsiteY9" fmla="*/ 732840 h 745540"/>
              <a:gd name="connsiteX10" fmla="*/ 12700 w 745477"/>
              <a:gd name="connsiteY10" fmla="*/ 372795 h 745540"/>
              <a:gd name="connsiteX11" fmla="*/ 12700 w 745477"/>
              <a:gd name="connsiteY11" fmla="*/ 372795 h 7455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45477" h="745540">
                <a:moveTo>
                  <a:pt x="12700" y="372795"/>
                </a:moveTo>
                <a:cubicBezTo>
                  <a:pt x="12700" y="173951"/>
                  <a:pt x="173901" y="12700"/>
                  <a:pt x="372744" y="12700"/>
                </a:cubicBezTo>
                <a:cubicBezTo>
                  <a:pt x="372744" y="12700"/>
                  <a:pt x="372744" y="12700"/>
                  <a:pt x="372744" y="12700"/>
                </a:cubicBezTo>
                <a:lnTo>
                  <a:pt x="372744" y="12700"/>
                </a:lnTo>
                <a:cubicBezTo>
                  <a:pt x="571588" y="12700"/>
                  <a:pt x="732777" y="173951"/>
                  <a:pt x="732777" y="372795"/>
                </a:cubicBezTo>
                <a:cubicBezTo>
                  <a:pt x="732777" y="372795"/>
                  <a:pt x="732777" y="372795"/>
                  <a:pt x="732777" y="372795"/>
                </a:cubicBezTo>
                <a:lnTo>
                  <a:pt x="732777" y="372795"/>
                </a:lnTo>
                <a:cubicBezTo>
                  <a:pt x="732777" y="571639"/>
                  <a:pt x="571588" y="732840"/>
                  <a:pt x="372744" y="732840"/>
                </a:cubicBezTo>
                <a:cubicBezTo>
                  <a:pt x="372744" y="732840"/>
                  <a:pt x="372744" y="732840"/>
                  <a:pt x="372744" y="732840"/>
                </a:cubicBezTo>
                <a:lnTo>
                  <a:pt x="372744" y="732840"/>
                </a:lnTo>
                <a:cubicBezTo>
                  <a:pt x="173901" y="732840"/>
                  <a:pt x="12700" y="571639"/>
                  <a:pt x="12700" y="372795"/>
                </a:cubicBezTo>
                <a:cubicBezTo>
                  <a:pt x="12700" y="372795"/>
                  <a:pt x="12700" y="372795"/>
                  <a:pt x="12700" y="372795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385D8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0" name="Freeform 3"/>
          <p:cNvSpPr/>
          <p:nvPr/>
        </p:nvSpPr>
        <p:spPr>
          <a:xfrm>
            <a:off x="828459" y="1154032"/>
            <a:ext cx="7920062" cy="684402"/>
          </a:xfrm>
          <a:custGeom>
            <a:avLst/>
            <a:gdLst>
              <a:gd name="connsiteX0" fmla="*/ 0 w 7920062"/>
              <a:gd name="connsiteY0" fmla="*/ 114046 h 684402"/>
              <a:gd name="connsiteX1" fmla="*/ 114058 w 7920062"/>
              <a:gd name="connsiteY1" fmla="*/ 0 h 684402"/>
              <a:gd name="connsiteX2" fmla="*/ 114058 w 7920062"/>
              <a:gd name="connsiteY2" fmla="*/ 0 h 684402"/>
              <a:gd name="connsiteX3" fmla="*/ 114058 w 7920062"/>
              <a:gd name="connsiteY3" fmla="*/ 0 h 684402"/>
              <a:gd name="connsiteX4" fmla="*/ 7805889 w 7920062"/>
              <a:gd name="connsiteY4" fmla="*/ 0 h 684402"/>
              <a:gd name="connsiteX5" fmla="*/ 7805889 w 7920062"/>
              <a:gd name="connsiteY5" fmla="*/ 0 h 684402"/>
              <a:gd name="connsiteX6" fmla="*/ 7920062 w 7920062"/>
              <a:gd name="connsiteY6" fmla="*/ 114046 h 684402"/>
              <a:gd name="connsiteX7" fmla="*/ 7920062 w 7920062"/>
              <a:gd name="connsiteY7" fmla="*/ 114046 h 684402"/>
              <a:gd name="connsiteX8" fmla="*/ 7920062 w 7920062"/>
              <a:gd name="connsiteY8" fmla="*/ 114046 h 684402"/>
              <a:gd name="connsiteX9" fmla="*/ 7920062 w 7920062"/>
              <a:gd name="connsiteY9" fmla="*/ 570230 h 684402"/>
              <a:gd name="connsiteX10" fmla="*/ 7920062 w 7920062"/>
              <a:gd name="connsiteY10" fmla="*/ 570230 h 684402"/>
              <a:gd name="connsiteX11" fmla="*/ 7805889 w 7920062"/>
              <a:gd name="connsiteY11" fmla="*/ 684402 h 684402"/>
              <a:gd name="connsiteX12" fmla="*/ 7805889 w 7920062"/>
              <a:gd name="connsiteY12" fmla="*/ 684402 h 684402"/>
              <a:gd name="connsiteX13" fmla="*/ 7805889 w 7920062"/>
              <a:gd name="connsiteY13" fmla="*/ 684402 h 684402"/>
              <a:gd name="connsiteX14" fmla="*/ 114058 w 7920062"/>
              <a:gd name="connsiteY14" fmla="*/ 684402 h 684402"/>
              <a:gd name="connsiteX15" fmla="*/ 114058 w 7920062"/>
              <a:gd name="connsiteY15" fmla="*/ 684402 h 684402"/>
              <a:gd name="connsiteX16" fmla="*/ 0 w 7920062"/>
              <a:gd name="connsiteY16" fmla="*/ 570230 h 684402"/>
              <a:gd name="connsiteX17" fmla="*/ 0 w 7920062"/>
              <a:gd name="connsiteY17" fmla="*/ 570230 h 684402"/>
              <a:gd name="connsiteX18" fmla="*/ 0 w 7920062"/>
              <a:gd name="connsiteY18" fmla="*/ 114046 h 6844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7920062" h="684402">
                <a:moveTo>
                  <a:pt x="0" y="114046"/>
                </a:moveTo>
                <a:cubicBezTo>
                  <a:pt x="0" y="51054"/>
                  <a:pt x="51066" y="0"/>
                  <a:pt x="114058" y="0"/>
                </a:cubicBezTo>
                <a:cubicBezTo>
                  <a:pt x="114058" y="0"/>
                  <a:pt x="114058" y="0"/>
                  <a:pt x="114058" y="0"/>
                </a:cubicBezTo>
                <a:lnTo>
                  <a:pt x="114058" y="0"/>
                </a:lnTo>
                <a:lnTo>
                  <a:pt x="7805889" y="0"/>
                </a:lnTo>
                <a:lnTo>
                  <a:pt x="7805889" y="0"/>
                </a:lnTo>
                <a:cubicBezTo>
                  <a:pt x="7868882" y="0"/>
                  <a:pt x="7920062" y="51054"/>
                  <a:pt x="7920062" y="114046"/>
                </a:cubicBezTo>
                <a:cubicBezTo>
                  <a:pt x="7920062" y="114046"/>
                  <a:pt x="7920062" y="114046"/>
                  <a:pt x="7920062" y="114046"/>
                </a:cubicBezTo>
                <a:lnTo>
                  <a:pt x="7920062" y="114046"/>
                </a:lnTo>
                <a:lnTo>
                  <a:pt x="7920062" y="570230"/>
                </a:lnTo>
                <a:lnTo>
                  <a:pt x="7920062" y="570230"/>
                </a:lnTo>
                <a:cubicBezTo>
                  <a:pt x="7920062" y="633222"/>
                  <a:pt x="7868882" y="684402"/>
                  <a:pt x="7805889" y="684402"/>
                </a:cubicBezTo>
                <a:cubicBezTo>
                  <a:pt x="7805889" y="684402"/>
                  <a:pt x="7805889" y="684402"/>
                  <a:pt x="7805889" y="684402"/>
                </a:cubicBezTo>
                <a:lnTo>
                  <a:pt x="7805889" y="684402"/>
                </a:lnTo>
                <a:lnTo>
                  <a:pt x="114058" y="684402"/>
                </a:lnTo>
                <a:lnTo>
                  <a:pt x="114058" y="684402"/>
                </a:lnTo>
                <a:cubicBezTo>
                  <a:pt x="51066" y="684402"/>
                  <a:pt x="0" y="633222"/>
                  <a:pt x="0" y="570230"/>
                </a:cubicBezTo>
                <a:cubicBezTo>
                  <a:pt x="0" y="570230"/>
                  <a:pt x="0" y="570230"/>
                  <a:pt x="0" y="570230"/>
                </a:cubicBezTo>
                <a:lnTo>
                  <a:pt x="0" y="114046"/>
                </a:lnTo>
              </a:path>
            </a:pathLst>
          </a:custGeom>
          <a:solidFill>
            <a:srgbClr val="E6E0E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Freeform 3"/>
          <p:cNvSpPr/>
          <p:nvPr/>
        </p:nvSpPr>
        <p:spPr>
          <a:xfrm>
            <a:off x="1029728" y="1226041"/>
            <a:ext cx="1814563" cy="467995"/>
          </a:xfrm>
          <a:custGeom>
            <a:avLst/>
            <a:gdLst>
              <a:gd name="connsiteX0" fmla="*/ 0 w 1814563"/>
              <a:gd name="connsiteY0" fmla="*/ 77977 h 467995"/>
              <a:gd name="connsiteX1" fmla="*/ 78003 w 1814563"/>
              <a:gd name="connsiteY1" fmla="*/ 0 h 467995"/>
              <a:gd name="connsiteX2" fmla="*/ 78003 w 1814563"/>
              <a:gd name="connsiteY2" fmla="*/ 0 h 467995"/>
              <a:gd name="connsiteX3" fmla="*/ 78003 w 1814563"/>
              <a:gd name="connsiteY3" fmla="*/ 0 h 467995"/>
              <a:gd name="connsiteX4" fmla="*/ 1736458 w 1814563"/>
              <a:gd name="connsiteY4" fmla="*/ 0 h 467995"/>
              <a:gd name="connsiteX5" fmla="*/ 1736458 w 1814563"/>
              <a:gd name="connsiteY5" fmla="*/ 0 h 467995"/>
              <a:gd name="connsiteX6" fmla="*/ 1814563 w 1814563"/>
              <a:gd name="connsiteY6" fmla="*/ 77977 h 467995"/>
              <a:gd name="connsiteX7" fmla="*/ 1814563 w 1814563"/>
              <a:gd name="connsiteY7" fmla="*/ 77977 h 467995"/>
              <a:gd name="connsiteX8" fmla="*/ 1814563 w 1814563"/>
              <a:gd name="connsiteY8" fmla="*/ 77977 h 467995"/>
              <a:gd name="connsiteX9" fmla="*/ 1814563 w 1814563"/>
              <a:gd name="connsiteY9" fmla="*/ 390016 h 467995"/>
              <a:gd name="connsiteX10" fmla="*/ 1814563 w 1814563"/>
              <a:gd name="connsiteY10" fmla="*/ 390016 h 467995"/>
              <a:gd name="connsiteX11" fmla="*/ 1736458 w 1814563"/>
              <a:gd name="connsiteY11" fmla="*/ 467995 h 467995"/>
              <a:gd name="connsiteX12" fmla="*/ 1736458 w 1814563"/>
              <a:gd name="connsiteY12" fmla="*/ 467995 h 467995"/>
              <a:gd name="connsiteX13" fmla="*/ 1736458 w 1814563"/>
              <a:gd name="connsiteY13" fmla="*/ 467995 h 467995"/>
              <a:gd name="connsiteX14" fmla="*/ 78003 w 1814563"/>
              <a:gd name="connsiteY14" fmla="*/ 467995 h 467995"/>
              <a:gd name="connsiteX15" fmla="*/ 78003 w 1814563"/>
              <a:gd name="connsiteY15" fmla="*/ 467995 h 467995"/>
              <a:gd name="connsiteX16" fmla="*/ 12 w 1814563"/>
              <a:gd name="connsiteY16" fmla="*/ 390016 h 467995"/>
              <a:gd name="connsiteX17" fmla="*/ 12 w 1814563"/>
              <a:gd name="connsiteY17" fmla="*/ 390016 h 467995"/>
              <a:gd name="connsiteX18" fmla="*/ 0 w 1814563"/>
              <a:gd name="connsiteY18" fmla="*/ 77977 h 46799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814563" h="467995">
                <a:moveTo>
                  <a:pt x="0" y="77977"/>
                </a:moveTo>
                <a:cubicBezTo>
                  <a:pt x="0" y="34925"/>
                  <a:pt x="34925" y="0"/>
                  <a:pt x="78003" y="0"/>
                </a:cubicBezTo>
                <a:cubicBezTo>
                  <a:pt x="78003" y="0"/>
                  <a:pt x="78003" y="0"/>
                  <a:pt x="78003" y="0"/>
                </a:cubicBezTo>
                <a:lnTo>
                  <a:pt x="78003" y="0"/>
                </a:lnTo>
                <a:lnTo>
                  <a:pt x="1736458" y="0"/>
                </a:lnTo>
                <a:lnTo>
                  <a:pt x="1736458" y="0"/>
                </a:lnTo>
                <a:cubicBezTo>
                  <a:pt x="1779638" y="0"/>
                  <a:pt x="1814563" y="34925"/>
                  <a:pt x="1814563" y="77977"/>
                </a:cubicBezTo>
                <a:cubicBezTo>
                  <a:pt x="1814563" y="77977"/>
                  <a:pt x="1814563" y="77977"/>
                  <a:pt x="1814563" y="77977"/>
                </a:cubicBezTo>
                <a:lnTo>
                  <a:pt x="1814563" y="77977"/>
                </a:lnTo>
                <a:lnTo>
                  <a:pt x="1814563" y="390016"/>
                </a:lnTo>
                <a:lnTo>
                  <a:pt x="1814563" y="390016"/>
                </a:lnTo>
                <a:cubicBezTo>
                  <a:pt x="1814563" y="433070"/>
                  <a:pt x="1779638" y="467995"/>
                  <a:pt x="1736458" y="467995"/>
                </a:cubicBezTo>
                <a:cubicBezTo>
                  <a:pt x="1736458" y="467995"/>
                  <a:pt x="1736458" y="467995"/>
                  <a:pt x="1736458" y="467995"/>
                </a:cubicBezTo>
                <a:lnTo>
                  <a:pt x="1736458" y="467995"/>
                </a:lnTo>
                <a:lnTo>
                  <a:pt x="78003" y="467995"/>
                </a:lnTo>
                <a:lnTo>
                  <a:pt x="78003" y="467995"/>
                </a:lnTo>
                <a:cubicBezTo>
                  <a:pt x="34925" y="467995"/>
                  <a:pt x="0" y="433070"/>
                  <a:pt x="12" y="390016"/>
                </a:cubicBezTo>
                <a:cubicBezTo>
                  <a:pt x="12" y="390016"/>
                  <a:pt x="12" y="390016"/>
                  <a:pt x="12" y="390016"/>
                </a:cubicBezTo>
                <a:lnTo>
                  <a:pt x="0" y="77977"/>
                </a:lnTo>
              </a:path>
            </a:pathLst>
          </a:custGeom>
          <a:solidFill>
            <a:srgbClr val="8064A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Freeform 3"/>
          <p:cNvSpPr/>
          <p:nvPr/>
        </p:nvSpPr>
        <p:spPr>
          <a:xfrm>
            <a:off x="1017028" y="1213341"/>
            <a:ext cx="1839963" cy="493395"/>
          </a:xfrm>
          <a:custGeom>
            <a:avLst/>
            <a:gdLst>
              <a:gd name="connsiteX0" fmla="*/ 12700 w 1839963"/>
              <a:gd name="connsiteY0" fmla="*/ 90677 h 493395"/>
              <a:gd name="connsiteX1" fmla="*/ 90703 w 1839963"/>
              <a:gd name="connsiteY1" fmla="*/ 12700 h 493395"/>
              <a:gd name="connsiteX2" fmla="*/ 90703 w 1839963"/>
              <a:gd name="connsiteY2" fmla="*/ 12700 h 493395"/>
              <a:gd name="connsiteX3" fmla="*/ 90703 w 1839963"/>
              <a:gd name="connsiteY3" fmla="*/ 12700 h 493395"/>
              <a:gd name="connsiteX4" fmla="*/ 1749158 w 1839963"/>
              <a:gd name="connsiteY4" fmla="*/ 12700 h 493395"/>
              <a:gd name="connsiteX5" fmla="*/ 1749158 w 1839963"/>
              <a:gd name="connsiteY5" fmla="*/ 12700 h 493395"/>
              <a:gd name="connsiteX6" fmla="*/ 1827263 w 1839963"/>
              <a:gd name="connsiteY6" fmla="*/ 90677 h 493395"/>
              <a:gd name="connsiteX7" fmla="*/ 1827263 w 1839963"/>
              <a:gd name="connsiteY7" fmla="*/ 90677 h 493395"/>
              <a:gd name="connsiteX8" fmla="*/ 1827263 w 1839963"/>
              <a:gd name="connsiteY8" fmla="*/ 90677 h 493395"/>
              <a:gd name="connsiteX9" fmla="*/ 1827263 w 1839963"/>
              <a:gd name="connsiteY9" fmla="*/ 402716 h 493395"/>
              <a:gd name="connsiteX10" fmla="*/ 1827263 w 1839963"/>
              <a:gd name="connsiteY10" fmla="*/ 402716 h 493395"/>
              <a:gd name="connsiteX11" fmla="*/ 1749158 w 1839963"/>
              <a:gd name="connsiteY11" fmla="*/ 480695 h 493395"/>
              <a:gd name="connsiteX12" fmla="*/ 1749158 w 1839963"/>
              <a:gd name="connsiteY12" fmla="*/ 480695 h 493395"/>
              <a:gd name="connsiteX13" fmla="*/ 1749158 w 1839963"/>
              <a:gd name="connsiteY13" fmla="*/ 480695 h 493395"/>
              <a:gd name="connsiteX14" fmla="*/ 90703 w 1839963"/>
              <a:gd name="connsiteY14" fmla="*/ 480695 h 493395"/>
              <a:gd name="connsiteX15" fmla="*/ 90703 w 1839963"/>
              <a:gd name="connsiteY15" fmla="*/ 480695 h 493395"/>
              <a:gd name="connsiteX16" fmla="*/ 12712 w 1839963"/>
              <a:gd name="connsiteY16" fmla="*/ 402716 h 493395"/>
              <a:gd name="connsiteX17" fmla="*/ 12712 w 1839963"/>
              <a:gd name="connsiteY17" fmla="*/ 402716 h 493395"/>
              <a:gd name="connsiteX18" fmla="*/ 12700 w 1839963"/>
              <a:gd name="connsiteY18" fmla="*/ 90677 h 49339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839963" h="493395">
                <a:moveTo>
                  <a:pt x="12700" y="90677"/>
                </a:moveTo>
                <a:cubicBezTo>
                  <a:pt x="12700" y="47625"/>
                  <a:pt x="47625" y="12700"/>
                  <a:pt x="90703" y="12700"/>
                </a:cubicBezTo>
                <a:cubicBezTo>
                  <a:pt x="90703" y="12700"/>
                  <a:pt x="90703" y="12700"/>
                  <a:pt x="90703" y="12700"/>
                </a:cubicBezTo>
                <a:lnTo>
                  <a:pt x="90703" y="12700"/>
                </a:lnTo>
                <a:lnTo>
                  <a:pt x="1749158" y="12700"/>
                </a:lnTo>
                <a:lnTo>
                  <a:pt x="1749158" y="12700"/>
                </a:lnTo>
                <a:cubicBezTo>
                  <a:pt x="1792338" y="12700"/>
                  <a:pt x="1827263" y="47625"/>
                  <a:pt x="1827263" y="90677"/>
                </a:cubicBezTo>
                <a:cubicBezTo>
                  <a:pt x="1827263" y="90677"/>
                  <a:pt x="1827263" y="90677"/>
                  <a:pt x="1827263" y="90677"/>
                </a:cubicBezTo>
                <a:lnTo>
                  <a:pt x="1827263" y="90677"/>
                </a:lnTo>
                <a:lnTo>
                  <a:pt x="1827263" y="402716"/>
                </a:lnTo>
                <a:lnTo>
                  <a:pt x="1827263" y="402716"/>
                </a:lnTo>
                <a:cubicBezTo>
                  <a:pt x="1827263" y="445770"/>
                  <a:pt x="1792338" y="480695"/>
                  <a:pt x="1749158" y="480695"/>
                </a:cubicBezTo>
                <a:cubicBezTo>
                  <a:pt x="1749158" y="480695"/>
                  <a:pt x="1749158" y="480695"/>
                  <a:pt x="1749158" y="480695"/>
                </a:cubicBezTo>
                <a:lnTo>
                  <a:pt x="1749158" y="480695"/>
                </a:lnTo>
                <a:lnTo>
                  <a:pt x="90703" y="480695"/>
                </a:lnTo>
                <a:lnTo>
                  <a:pt x="90703" y="480695"/>
                </a:lnTo>
                <a:cubicBezTo>
                  <a:pt x="47625" y="480695"/>
                  <a:pt x="12700" y="445770"/>
                  <a:pt x="12712" y="402716"/>
                </a:cubicBezTo>
                <a:cubicBezTo>
                  <a:pt x="12712" y="402716"/>
                  <a:pt x="12712" y="402716"/>
                  <a:pt x="12712" y="402716"/>
                </a:cubicBezTo>
                <a:lnTo>
                  <a:pt x="12700" y="90677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5C477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3" name="Freeform 3"/>
          <p:cNvSpPr/>
          <p:nvPr/>
        </p:nvSpPr>
        <p:spPr>
          <a:xfrm>
            <a:off x="323964" y="1082024"/>
            <a:ext cx="720089" cy="720089"/>
          </a:xfrm>
          <a:custGeom>
            <a:avLst/>
            <a:gdLst>
              <a:gd name="connsiteX0" fmla="*/ 0 w 720089"/>
              <a:gd name="connsiteY0" fmla="*/ 360044 h 720089"/>
              <a:gd name="connsiteX1" fmla="*/ 360045 w 720089"/>
              <a:gd name="connsiteY1" fmla="*/ 0 h 720089"/>
              <a:gd name="connsiteX2" fmla="*/ 360045 w 720089"/>
              <a:gd name="connsiteY2" fmla="*/ 0 h 720089"/>
              <a:gd name="connsiteX3" fmla="*/ 360045 w 720089"/>
              <a:gd name="connsiteY3" fmla="*/ 0 h 720089"/>
              <a:gd name="connsiteX4" fmla="*/ 720089 w 720089"/>
              <a:gd name="connsiteY4" fmla="*/ 360044 h 720089"/>
              <a:gd name="connsiteX5" fmla="*/ 720089 w 720089"/>
              <a:gd name="connsiteY5" fmla="*/ 360044 h 720089"/>
              <a:gd name="connsiteX6" fmla="*/ 720089 w 720089"/>
              <a:gd name="connsiteY6" fmla="*/ 360044 h 720089"/>
              <a:gd name="connsiteX7" fmla="*/ 360045 w 720089"/>
              <a:gd name="connsiteY7" fmla="*/ 720089 h 720089"/>
              <a:gd name="connsiteX8" fmla="*/ 360045 w 720089"/>
              <a:gd name="connsiteY8" fmla="*/ 720089 h 720089"/>
              <a:gd name="connsiteX9" fmla="*/ 360045 w 720089"/>
              <a:gd name="connsiteY9" fmla="*/ 720089 h 720089"/>
              <a:gd name="connsiteX10" fmla="*/ 0 w 720089"/>
              <a:gd name="connsiteY10" fmla="*/ 360044 h 720089"/>
              <a:gd name="connsiteX11" fmla="*/ 0 w 720089"/>
              <a:gd name="connsiteY11" fmla="*/ 360044 h 7200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20089" h="720089">
                <a:moveTo>
                  <a:pt x="0" y="360044"/>
                </a:moveTo>
                <a:cubicBezTo>
                  <a:pt x="0" y="161289"/>
                  <a:pt x="161201" y="0"/>
                  <a:pt x="360045" y="0"/>
                </a:cubicBezTo>
                <a:cubicBezTo>
                  <a:pt x="360045" y="0"/>
                  <a:pt x="360045" y="0"/>
                  <a:pt x="360045" y="0"/>
                </a:cubicBezTo>
                <a:lnTo>
                  <a:pt x="360045" y="0"/>
                </a:lnTo>
                <a:cubicBezTo>
                  <a:pt x="558888" y="0"/>
                  <a:pt x="720089" y="161289"/>
                  <a:pt x="720089" y="360044"/>
                </a:cubicBezTo>
                <a:cubicBezTo>
                  <a:pt x="720089" y="360044"/>
                  <a:pt x="720089" y="360044"/>
                  <a:pt x="720089" y="360044"/>
                </a:cubicBezTo>
                <a:lnTo>
                  <a:pt x="720089" y="360044"/>
                </a:lnTo>
                <a:cubicBezTo>
                  <a:pt x="720089" y="558927"/>
                  <a:pt x="558888" y="720089"/>
                  <a:pt x="360045" y="720089"/>
                </a:cubicBezTo>
                <a:cubicBezTo>
                  <a:pt x="360045" y="720089"/>
                  <a:pt x="360045" y="720089"/>
                  <a:pt x="360045" y="720089"/>
                </a:cubicBezTo>
                <a:lnTo>
                  <a:pt x="360045" y="720089"/>
                </a:lnTo>
                <a:cubicBezTo>
                  <a:pt x="161201" y="720089"/>
                  <a:pt x="0" y="558927"/>
                  <a:pt x="0" y="360044"/>
                </a:cubicBezTo>
                <a:cubicBezTo>
                  <a:pt x="0" y="360044"/>
                  <a:pt x="0" y="360044"/>
                  <a:pt x="0" y="360044"/>
                </a:cubicBezTo>
              </a:path>
            </a:pathLst>
          </a:custGeom>
          <a:solidFill>
            <a:srgbClr val="B3A2C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" name="Freeform 3"/>
          <p:cNvSpPr/>
          <p:nvPr/>
        </p:nvSpPr>
        <p:spPr>
          <a:xfrm>
            <a:off x="311264" y="1069324"/>
            <a:ext cx="745489" cy="745489"/>
          </a:xfrm>
          <a:custGeom>
            <a:avLst/>
            <a:gdLst>
              <a:gd name="connsiteX0" fmla="*/ 12700 w 745489"/>
              <a:gd name="connsiteY0" fmla="*/ 372744 h 745489"/>
              <a:gd name="connsiteX1" fmla="*/ 372745 w 745489"/>
              <a:gd name="connsiteY1" fmla="*/ 12700 h 745489"/>
              <a:gd name="connsiteX2" fmla="*/ 372745 w 745489"/>
              <a:gd name="connsiteY2" fmla="*/ 12700 h 745489"/>
              <a:gd name="connsiteX3" fmla="*/ 372745 w 745489"/>
              <a:gd name="connsiteY3" fmla="*/ 12700 h 745489"/>
              <a:gd name="connsiteX4" fmla="*/ 732789 w 745489"/>
              <a:gd name="connsiteY4" fmla="*/ 372744 h 745489"/>
              <a:gd name="connsiteX5" fmla="*/ 732789 w 745489"/>
              <a:gd name="connsiteY5" fmla="*/ 372744 h 745489"/>
              <a:gd name="connsiteX6" fmla="*/ 732789 w 745489"/>
              <a:gd name="connsiteY6" fmla="*/ 372744 h 745489"/>
              <a:gd name="connsiteX7" fmla="*/ 372745 w 745489"/>
              <a:gd name="connsiteY7" fmla="*/ 732789 h 745489"/>
              <a:gd name="connsiteX8" fmla="*/ 372745 w 745489"/>
              <a:gd name="connsiteY8" fmla="*/ 732789 h 745489"/>
              <a:gd name="connsiteX9" fmla="*/ 372745 w 745489"/>
              <a:gd name="connsiteY9" fmla="*/ 732789 h 745489"/>
              <a:gd name="connsiteX10" fmla="*/ 12700 w 745489"/>
              <a:gd name="connsiteY10" fmla="*/ 372744 h 745489"/>
              <a:gd name="connsiteX11" fmla="*/ 12700 w 745489"/>
              <a:gd name="connsiteY11" fmla="*/ 372744 h 745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45489" h="745489">
                <a:moveTo>
                  <a:pt x="12700" y="372744"/>
                </a:moveTo>
                <a:cubicBezTo>
                  <a:pt x="12700" y="173989"/>
                  <a:pt x="173901" y="12700"/>
                  <a:pt x="372745" y="12700"/>
                </a:cubicBezTo>
                <a:cubicBezTo>
                  <a:pt x="372745" y="12700"/>
                  <a:pt x="372745" y="12700"/>
                  <a:pt x="372745" y="12700"/>
                </a:cubicBezTo>
                <a:lnTo>
                  <a:pt x="372745" y="12700"/>
                </a:lnTo>
                <a:cubicBezTo>
                  <a:pt x="571588" y="12700"/>
                  <a:pt x="732789" y="173989"/>
                  <a:pt x="732789" y="372744"/>
                </a:cubicBezTo>
                <a:cubicBezTo>
                  <a:pt x="732789" y="372744"/>
                  <a:pt x="732789" y="372744"/>
                  <a:pt x="732789" y="372744"/>
                </a:cubicBezTo>
                <a:lnTo>
                  <a:pt x="732789" y="372744"/>
                </a:lnTo>
                <a:cubicBezTo>
                  <a:pt x="732789" y="571627"/>
                  <a:pt x="571588" y="732789"/>
                  <a:pt x="372745" y="732789"/>
                </a:cubicBezTo>
                <a:cubicBezTo>
                  <a:pt x="372745" y="732789"/>
                  <a:pt x="372745" y="732789"/>
                  <a:pt x="372745" y="732789"/>
                </a:cubicBezTo>
                <a:lnTo>
                  <a:pt x="372745" y="732789"/>
                </a:lnTo>
                <a:cubicBezTo>
                  <a:pt x="173901" y="732789"/>
                  <a:pt x="12700" y="571627"/>
                  <a:pt x="12700" y="372744"/>
                </a:cubicBezTo>
                <a:cubicBezTo>
                  <a:pt x="12700" y="372744"/>
                  <a:pt x="12700" y="372744"/>
                  <a:pt x="12700" y="372744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385D8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5" name="TextBox 1"/>
          <p:cNvSpPr txBox="1"/>
          <p:nvPr/>
        </p:nvSpPr>
        <p:spPr>
          <a:xfrm>
            <a:off x="3060700" y="4584430"/>
            <a:ext cx="5566973" cy="189282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292100" algn="l"/>
              </a:tabLst>
            </a:pP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Perbaikan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Sistem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Pembayaran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dari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Sistem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Pay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As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You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Go</a:t>
            </a:r>
          </a:p>
          <a:p>
            <a:pPr>
              <a:lnSpc>
                <a:spcPts val="2100"/>
              </a:lnSpc>
              <a:tabLst>
                <a:tab pos="292100" algn="l"/>
              </a:tabLst>
            </a:pP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m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enjadi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semangatnya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i="1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Fully</a:t>
            </a:r>
            <a:r>
              <a:rPr lang="en-US" altLang="zh-CN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i="1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Funded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(Dana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Pensiun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)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2300"/>
              </a:lnSpc>
              <a:tabLst>
                <a:tab pos="2921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   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Memberikan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Perlindungan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Tambahan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diatas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Sistem</a:t>
            </a:r>
          </a:p>
          <a:p>
            <a:pPr>
              <a:lnSpc>
                <a:spcPts val="2100"/>
              </a:lnSpc>
              <a:tabLst>
                <a:tab pos="2921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Jaminan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Sosial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Nasional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(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Perlindungan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Dasar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)</a:t>
            </a:r>
          </a:p>
          <a:p>
            <a:pPr>
              <a:lnSpc>
                <a:spcPts val="2100"/>
              </a:lnSpc>
              <a:tabLst>
                <a:tab pos="2921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   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Bantuan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H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ukum</a:t>
            </a:r>
            <a:endParaRPr lang="en-US" altLang="zh-CN" dirty="0" smtClean="0">
              <a:solidFill>
                <a:srgbClr val="000000"/>
              </a:solidFill>
              <a:latin typeface="Candara" pitchFamily="18" charset="0"/>
              <a:cs typeface="Candara" pitchFamily="18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1600200" y="3695430"/>
            <a:ext cx="5714706" cy="89255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14605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Tingkat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Kemahalan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esuai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Indeks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Wilayah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2500"/>
              </a:lnSpc>
              <a:tabLst>
                <a:tab pos="1460500" algn="l"/>
              </a:tabLst>
            </a:pPr>
            <a:r>
              <a:rPr lang="en-US" altLang="zh-CN" sz="1596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JAMINAN</a:t>
            </a:r>
          </a:p>
        </p:txBody>
      </p:sp>
      <p:sp>
        <p:nvSpPr>
          <p:cNvPr id="67" name="TextBox 1"/>
          <p:cNvSpPr txBox="1"/>
          <p:nvPr/>
        </p:nvSpPr>
        <p:spPr>
          <a:xfrm>
            <a:off x="1244600" y="4609830"/>
            <a:ext cx="1422400" cy="154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114300" algn="l"/>
                <a:tab pos="152400" algn="l"/>
                <a:tab pos="5842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</a:t>
            </a:r>
            <a:r>
              <a:rPr lang="en-US" altLang="zh-CN" sz="1596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PENSIUN</a:t>
            </a:r>
            <a:r>
              <a:rPr lang="en-US" altLang="zh-CN" sz="15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6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DAN</a:t>
            </a:r>
          </a:p>
          <a:p>
            <a:pPr>
              <a:lnSpc>
                <a:spcPts val="1900"/>
              </a:lnSpc>
              <a:tabLst>
                <a:tab pos="114300" algn="l"/>
                <a:tab pos="152400" algn="l"/>
                <a:tab pos="5842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sz="1598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JAMINAN</a:t>
            </a:r>
            <a:r>
              <a:rPr lang="en-US" altLang="zh-CN" sz="15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HARI</a:t>
            </a:r>
          </a:p>
          <a:p>
            <a:pPr>
              <a:lnSpc>
                <a:spcPts val="1900"/>
              </a:lnSpc>
              <a:tabLst>
                <a:tab pos="114300" algn="l"/>
                <a:tab pos="152400" algn="l"/>
                <a:tab pos="5842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	</a:t>
            </a:r>
            <a:r>
              <a:rPr lang="en-US" altLang="zh-CN" sz="1596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TUA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700"/>
              </a:lnSpc>
              <a:tabLst>
                <a:tab pos="114300" algn="l"/>
                <a:tab pos="152400" algn="l"/>
                <a:tab pos="584200" algn="l"/>
              </a:tabLst>
            </a:pPr>
            <a:r>
              <a:rPr lang="en-US" altLang="zh-CN" sz="1596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PERLINDUNGAN</a:t>
            </a:r>
          </a:p>
        </p:txBody>
      </p:sp>
      <p:sp>
        <p:nvSpPr>
          <p:cNvPr id="68" name="TextBox 1"/>
          <p:cNvSpPr txBox="1"/>
          <p:nvPr/>
        </p:nvSpPr>
        <p:spPr>
          <a:xfrm>
            <a:off x="558800" y="4635230"/>
            <a:ext cx="304800" cy="154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4" b="1" dirty="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9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3000"/>
              </a:lnSpc>
            </a:pPr>
            <a:r>
              <a:rPr lang="en-US" altLang="zh-CN" sz="2400" b="1" dirty="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10</a:t>
            </a:r>
          </a:p>
        </p:txBody>
      </p:sp>
      <p:sp>
        <p:nvSpPr>
          <p:cNvPr id="69" name="TextBox 1"/>
          <p:cNvSpPr txBox="1"/>
          <p:nvPr/>
        </p:nvSpPr>
        <p:spPr>
          <a:xfrm>
            <a:off x="3009900" y="1485630"/>
            <a:ext cx="5580630" cy="23031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50800" algn="l"/>
                <a:tab pos="63500" algn="l"/>
                <a:tab pos="2413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Diberikan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berdasarkan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Pencapaian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Kinerja</a:t>
            </a:r>
            <a:endParaRPr lang="en-US" altLang="zh-CN" dirty="0" smtClean="0">
              <a:solidFill>
                <a:srgbClr val="000000"/>
              </a:solidFill>
              <a:latin typeface="Candara" pitchFamily="18" charset="0"/>
              <a:cs typeface="Candara" pitchFamily="18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2400"/>
              </a:lnSpc>
              <a:tabLst>
                <a:tab pos="50800" algn="l"/>
                <a:tab pos="63500" algn="l"/>
                <a:tab pos="2413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Pemberhentian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karena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tidak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mencapai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K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inerja</a:t>
            </a:r>
            <a:endParaRPr lang="en-US" altLang="zh-CN" dirty="0" smtClean="0">
              <a:solidFill>
                <a:srgbClr val="000000"/>
              </a:solidFill>
              <a:latin typeface="Candara" pitchFamily="18" charset="0"/>
              <a:cs typeface="Candara" pitchFamily="18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2200"/>
              </a:lnSpc>
              <a:tabLst>
                <a:tab pos="50800" algn="l"/>
                <a:tab pos="63500" algn="l"/>
                <a:tab pos="2413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Berdasarkan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Beban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K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erja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,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Tanggung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Jawab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zh-CN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an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Resiko</a:t>
            </a:r>
            <a:endParaRPr lang="en-US" altLang="zh-CN" dirty="0" smtClean="0">
              <a:solidFill>
                <a:srgbClr val="000000"/>
              </a:solidFill>
              <a:latin typeface="Candara" pitchFamily="18" charset="0"/>
              <a:cs typeface="Candara" pitchFamily="18" charset="0"/>
            </a:endParaRPr>
          </a:p>
          <a:p>
            <a:pPr>
              <a:lnSpc>
                <a:spcPts val="2100"/>
              </a:lnSpc>
              <a:tabLst>
                <a:tab pos="50800" algn="l"/>
                <a:tab pos="63500" algn="l"/>
                <a:tab pos="2413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	</a:t>
            </a:r>
            <a:r>
              <a:rPr lang="en-US" altLang="zh-CN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Pekerjaan</a:t>
            </a:r>
            <a:endParaRPr lang="en-US" altLang="zh-CN" dirty="0" smtClean="0">
              <a:solidFill>
                <a:srgbClr val="000000"/>
              </a:solidFill>
              <a:latin typeface="Candara" pitchFamily="18" charset="0"/>
              <a:cs typeface="Candara" pitchFamily="18" charset="0"/>
            </a:endParaRPr>
          </a:p>
          <a:p>
            <a:pPr>
              <a:lnSpc>
                <a:spcPts val="2100"/>
              </a:lnSpc>
              <a:tabLst>
                <a:tab pos="50800" algn="l"/>
                <a:tab pos="63500" algn="l"/>
                <a:tab pos="2413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sz="1802" dirty="0" smtClean="0">
                <a:solidFill>
                  <a:srgbClr val="000000"/>
                </a:solidFill>
                <a:latin typeface="Wingdings" pitchFamily="18" charset="0"/>
                <a:cs typeface="Wingdings" pitchFamily="18" charset="0"/>
              </a:rPr>
              <a:t></a:t>
            </a:r>
            <a:r>
              <a:rPr lang="en-US" altLang="zh-CN" sz="1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Tunjangan</a:t>
            </a:r>
            <a:r>
              <a:rPr lang="en-US" altLang="zh-CN" sz="1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berbasis</a:t>
            </a:r>
            <a:r>
              <a:rPr lang="en-US" altLang="zh-CN" sz="1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Kinerja</a:t>
            </a:r>
            <a:r>
              <a:rPr lang="en-US" altLang="zh-CN" sz="1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Individu</a:t>
            </a:r>
            <a:r>
              <a:rPr lang="id-ID" altLang="zh-CN" sz="1802" dirty="0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 </a:t>
            </a:r>
            <a:r>
              <a:rPr lang="en-US" altLang="zh-CN" sz="1802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Setiap</a:t>
            </a:r>
            <a:r>
              <a:rPr lang="en-US" altLang="zh-CN" sz="1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err="1" smtClean="0">
                <a:solidFill>
                  <a:srgbClr val="000000"/>
                </a:solidFill>
                <a:latin typeface="Candara" pitchFamily="18" charset="0"/>
                <a:cs typeface="Candara" pitchFamily="18" charset="0"/>
              </a:rPr>
              <a:t>Tahun</a:t>
            </a:r>
            <a:endParaRPr lang="en-US" altLang="zh-CN" sz="1802" dirty="0" smtClean="0">
              <a:solidFill>
                <a:srgbClr val="000000"/>
              </a:solidFill>
              <a:latin typeface="Candara" pitchFamily="18" charset="0"/>
              <a:cs typeface="Candara" pitchFamily="18" charset="0"/>
            </a:endParaRPr>
          </a:p>
        </p:txBody>
      </p:sp>
      <p:sp>
        <p:nvSpPr>
          <p:cNvPr id="70" name="TextBox 1"/>
          <p:cNvSpPr txBox="1"/>
          <p:nvPr/>
        </p:nvSpPr>
        <p:spPr>
          <a:xfrm>
            <a:off x="1155700" y="1447530"/>
            <a:ext cx="1587500" cy="2273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25400" algn="l"/>
                <a:tab pos="254000" algn="l"/>
              </a:tabLst>
            </a:pPr>
            <a:r>
              <a:rPr lang="en-US" altLang="zh-CN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PENGHARGAAN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600"/>
              </a:lnSpc>
              <a:tabLst>
                <a:tab pos="25400" algn="l"/>
                <a:tab pos="2540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sz="1596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PEMBERHENTIAN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2500"/>
              </a:lnSpc>
              <a:tabLst>
                <a:tab pos="25400" algn="l"/>
                <a:tab pos="2540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sz="1598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PENGGAJIAN</a:t>
            </a:r>
            <a:r>
              <a:rPr lang="en-US" altLang="zh-CN" sz="15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8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DAN</a:t>
            </a:r>
          </a:p>
          <a:p>
            <a:pPr>
              <a:lnSpc>
                <a:spcPts val="1900"/>
              </a:lnSpc>
              <a:tabLst>
                <a:tab pos="25400" algn="l"/>
                <a:tab pos="254000" algn="l"/>
              </a:tabLst>
            </a:pPr>
            <a:r>
              <a:rPr lang="en-US" altLang="zh-CN" dirty="0" smtClean="0">
                <a:solidFill>
                  <a:srgbClr val="000000"/>
                </a:solidFill>
              </a:rPr>
              <a:t>		</a:t>
            </a:r>
            <a:r>
              <a:rPr lang="en-US" altLang="zh-CN" sz="1596" b="1" dirty="0" smtClean="0">
                <a:solidFill>
                  <a:srgbClr val="FFFFFF"/>
                </a:solidFill>
                <a:latin typeface="Candara" pitchFamily="18" charset="0"/>
                <a:cs typeface="Candara" pitchFamily="18" charset="0"/>
              </a:rPr>
              <a:t>TUNJANGAN</a:t>
            </a:r>
          </a:p>
        </p:txBody>
      </p:sp>
      <p:sp>
        <p:nvSpPr>
          <p:cNvPr id="71" name="TextBox 1"/>
          <p:cNvSpPr txBox="1"/>
          <p:nvPr/>
        </p:nvSpPr>
        <p:spPr>
          <a:xfrm>
            <a:off x="571500" y="1345930"/>
            <a:ext cx="203200" cy="234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4" b="1" dirty="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6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3900"/>
              </a:lnSpc>
            </a:pPr>
            <a:r>
              <a:rPr lang="en-US" altLang="zh-CN" sz="3206" b="1" dirty="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7</a:t>
            </a: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>
              <a:lnSpc>
                <a:spcPts val="3300"/>
              </a:lnSpc>
            </a:pPr>
            <a:r>
              <a:rPr lang="en-US" altLang="zh-CN" sz="3206" b="1" dirty="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23728" y="6457310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 INFORMASI MANAJEMEN PNS</a:t>
            </a:r>
            <a:endParaRPr lang="id-ID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Curved Right Arrow 35"/>
          <p:cNvSpPr/>
          <p:nvPr/>
        </p:nvSpPr>
        <p:spPr>
          <a:xfrm>
            <a:off x="2016224" y="6425952"/>
            <a:ext cx="395536" cy="432048"/>
          </a:xfrm>
          <a:prstGeom prst="curvedRightArrow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7" name="Curved Right Arrow 36"/>
          <p:cNvSpPr/>
          <p:nvPr/>
        </p:nvSpPr>
        <p:spPr>
          <a:xfrm flipH="1">
            <a:off x="6804248" y="6425952"/>
            <a:ext cx="395536" cy="432048"/>
          </a:xfrm>
          <a:prstGeom prst="curvedRightArrow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9"/>
          <p:cNvSpPr/>
          <p:nvPr/>
        </p:nvSpPr>
        <p:spPr>
          <a:xfrm>
            <a:off x="350838" y="1981200"/>
            <a:ext cx="6572250" cy="4114800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FFC000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130300" y="4905375"/>
            <a:ext cx="195263" cy="195263"/>
          </a:xfrm>
          <a:prstGeom prst="ellipse">
            <a:avLst/>
          </a:prstGeom>
          <a:solidFill>
            <a:srgbClr val="76C5EF"/>
          </a:solidFill>
          <a:ln w="38100">
            <a:solidFill>
              <a:srgbClr val="FFFFFF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036638" y="5334000"/>
            <a:ext cx="1743075" cy="533400"/>
          </a:xfrm>
          <a:custGeom>
            <a:avLst/>
            <a:gdLst>
              <a:gd name="connsiteX0" fmla="*/ 0 w 1744093"/>
              <a:gd name="connsiteY0" fmla="*/ 0 h 1352046"/>
              <a:gd name="connsiteX1" fmla="*/ 1744093 w 1744093"/>
              <a:gd name="connsiteY1" fmla="*/ 0 h 1352046"/>
              <a:gd name="connsiteX2" fmla="*/ 1744093 w 1744093"/>
              <a:gd name="connsiteY2" fmla="*/ 1352046 h 1352046"/>
              <a:gd name="connsiteX3" fmla="*/ 0 w 1744093"/>
              <a:gd name="connsiteY3" fmla="*/ 1352046 h 1352046"/>
              <a:gd name="connsiteX4" fmla="*/ 0 w 1744093"/>
              <a:gd name="connsiteY4" fmla="*/ 0 h 1352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4093" h="1352046">
                <a:moveTo>
                  <a:pt x="0" y="0"/>
                </a:moveTo>
                <a:lnTo>
                  <a:pt x="1744093" y="0"/>
                </a:lnTo>
                <a:lnTo>
                  <a:pt x="1744093" y="1352046"/>
                </a:lnTo>
                <a:lnTo>
                  <a:pt x="0" y="135204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103125" tIns="0" rIns="0" bIns="0" spcCol="1270"/>
          <a:lstStyle/>
          <a:p>
            <a:pPr defTabSz="10668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US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RULE BASED BUREAUCRACY</a:t>
            </a: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2847975" y="3633788"/>
            <a:ext cx="352425" cy="352425"/>
          </a:xfrm>
          <a:prstGeom prst="ellipse">
            <a:avLst/>
          </a:prstGeom>
          <a:solidFill>
            <a:srgbClr val="76C5EF"/>
          </a:solidFill>
          <a:ln w="38100">
            <a:solidFill>
              <a:srgbClr val="FFFFFF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2484438" y="4343400"/>
            <a:ext cx="3108325" cy="685800"/>
          </a:xfrm>
          <a:custGeom>
            <a:avLst/>
            <a:gdLst>
              <a:gd name="connsiteX0" fmla="*/ 0 w 1796491"/>
              <a:gd name="connsiteY0" fmla="*/ 0 h 2545029"/>
              <a:gd name="connsiteX1" fmla="*/ 1796491 w 1796491"/>
              <a:gd name="connsiteY1" fmla="*/ 0 h 2545029"/>
              <a:gd name="connsiteX2" fmla="*/ 1796491 w 1796491"/>
              <a:gd name="connsiteY2" fmla="*/ 2545029 h 2545029"/>
              <a:gd name="connsiteX3" fmla="*/ 0 w 1796491"/>
              <a:gd name="connsiteY3" fmla="*/ 2545029 h 2545029"/>
              <a:gd name="connsiteX4" fmla="*/ 0 w 1796491"/>
              <a:gd name="connsiteY4" fmla="*/ 0 h 25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6491" h="2545029">
                <a:moveTo>
                  <a:pt x="0" y="0"/>
                </a:moveTo>
                <a:lnTo>
                  <a:pt x="1796491" y="0"/>
                </a:lnTo>
                <a:lnTo>
                  <a:pt x="1796491" y="2545029"/>
                </a:lnTo>
                <a:lnTo>
                  <a:pt x="0" y="25450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186418" tIns="0" rIns="0" bIns="0" spcCol="1270"/>
          <a:lstStyle/>
          <a:p>
            <a:pPr defTabSz="10668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US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PERFORMANCE BASED BUREAUCRACY</a:t>
            </a: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4914900" y="2860675"/>
            <a:ext cx="485775" cy="485775"/>
          </a:xfrm>
          <a:prstGeom prst="ellipse">
            <a:avLst/>
          </a:prstGeom>
          <a:solidFill>
            <a:srgbClr val="76C5EF"/>
          </a:solidFill>
          <a:ln w="38100">
            <a:solidFill>
              <a:srgbClr val="FFFFFF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725988" y="3657600"/>
            <a:ext cx="1797050" cy="563563"/>
          </a:xfrm>
          <a:custGeom>
            <a:avLst/>
            <a:gdLst>
              <a:gd name="connsiteX0" fmla="*/ 0 w 1796491"/>
              <a:gd name="connsiteY0" fmla="*/ 0 h 3251462"/>
              <a:gd name="connsiteX1" fmla="*/ 1796491 w 1796491"/>
              <a:gd name="connsiteY1" fmla="*/ 0 h 3251462"/>
              <a:gd name="connsiteX2" fmla="*/ 1796491 w 1796491"/>
              <a:gd name="connsiteY2" fmla="*/ 3251462 h 3251462"/>
              <a:gd name="connsiteX3" fmla="*/ 0 w 1796491"/>
              <a:gd name="connsiteY3" fmla="*/ 3251462 h 3251462"/>
              <a:gd name="connsiteX4" fmla="*/ 0 w 1796491"/>
              <a:gd name="connsiteY4" fmla="*/ 0 h 3251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6491" h="3251462">
                <a:moveTo>
                  <a:pt x="0" y="0"/>
                </a:moveTo>
                <a:lnTo>
                  <a:pt x="1796491" y="0"/>
                </a:lnTo>
                <a:lnTo>
                  <a:pt x="1796491" y="3251462"/>
                </a:lnTo>
                <a:lnTo>
                  <a:pt x="0" y="32514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57813" tIns="0" rIns="0" bIns="0" spcCol="1270"/>
          <a:lstStyle/>
          <a:p>
            <a:pPr defTabSz="10668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US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DYNAMIC GOVERNANCE</a:t>
            </a:r>
          </a:p>
        </p:txBody>
      </p:sp>
      <p:sp>
        <p:nvSpPr>
          <p:cNvPr id="6154" name="TextBox 5"/>
          <p:cNvSpPr txBox="1">
            <a:spLocks noChangeArrowheads="1"/>
          </p:cNvSpPr>
          <p:nvPr/>
        </p:nvSpPr>
        <p:spPr bwMode="auto">
          <a:xfrm>
            <a:off x="304800" y="4414838"/>
            <a:ext cx="8066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Calibri" pitchFamily="34" charset="0"/>
                <a:ea typeface="MS PGothic" charset="-128"/>
              </a:rPr>
              <a:t>2000</a:t>
            </a:r>
            <a:endParaRPr lang="en-US" sz="2400" dirty="0">
              <a:solidFill>
                <a:prstClr val="black"/>
              </a:solidFill>
              <a:latin typeface="Calibri" pitchFamily="34" charset="0"/>
              <a:ea typeface="MS PGothic" charset="-128"/>
            </a:endParaRPr>
          </a:p>
        </p:txBody>
      </p:sp>
      <p:sp>
        <p:nvSpPr>
          <p:cNvPr id="6155" name="TextBox 6"/>
          <p:cNvSpPr txBox="1">
            <a:spLocks noChangeArrowheads="1"/>
          </p:cNvSpPr>
          <p:nvPr/>
        </p:nvSpPr>
        <p:spPr bwMode="auto">
          <a:xfrm>
            <a:off x="2322513" y="2967038"/>
            <a:ext cx="808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Calibri" pitchFamily="34" charset="0"/>
                <a:ea typeface="MS PGothic" charset="-128"/>
              </a:rPr>
              <a:t>2018</a:t>
            </a:r>
          </a:p>
        </p:txBody>
      </p:sp>
      <p:sp>
        <p:nvSpPr>
          <p:cNvPr id="6156" name="TextBox 7"/>
          <p:cNvSpPr txBox="1">
            <a:spLocks noChangeArrowheads="1"/>
          </p:cNvSpPr>
          <p:nvPr/>
        </p:nvSpPr>
        <p:spPr bwMode="auto">
          <a:xfrm>
            <a:off x="4572000" y="2205038"/>
            <a:ext cx="8080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Calibri" pitchFamily="34" charset="0"/>
                <a:ea typeface="MS PGothic" charset="-128"/>
              </a:rPr>
              <a:t>2025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12838" y="5867400"/>
            <a:ext cx="2017712" cy="6477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white"/>
                </a:solidFill>
                <a:latin typeface="Calibri"/>
              </a:rPr>
              <a:t>ADMINISTRASI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white"/>
                </a:solidFill>
                <a:latin typeface="Calibri"/>
              </a:rPr>
              <a:t>KEPEGAWAIAN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27313" y="4856163"/>
            <a:ext cx="2101850" cy="6461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white"/>
                </a:solidFill>
                <a:latin typeface="Calibri"/>
              </a:rPr>
              <a:t>MANAJEMEN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white"/>
                </a:solidFill>
                <a:latin typeface="Calibri"/>
              </a:rPr>
              <a:t>SDM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00625" y="4198938"/>
            <a:ext cx="1963738" cy="92233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white"/>
                </a:solidFill>
                <a:latin typeface="Calibri"/>
              </a:rPr>
              <a:t>PENGEMBANGAN </a:t>
            </a:r>
            <a:r>
              <a:rPr lang="en-US" b="1" dirty="0" smtClean="0">
                <a:solidFill>
                  <a:prstClr val="white"/>
                </a:solidFill>
                <a:latin typeface="Calibri"/>
              </a:rPr>
              <a:t>POTENSI/</a:t>
            </a:r>
            <a:r>
              <a:rPr lang="en-US" b="1" i="1" dirty="0" smtClean="0">
                <a:solidFill>
                  <a:prstClr val="white"/>
                </a:solidFill>
                <a:latin typeface="Calibri"/>
              </a:rPr>
              <a:t>HUMAN </a:t>
            </a:r>
            <a:r>
              <a:rPr lang="en-US" b="1" i="1" dirty="0">
                <a:solidFill>
                  <a:prstClr val="white"/>
                </a:solidFill>
                <a:latin typeface="Calibri"/>
              </a:rPr>
              <a:t>CAPITAL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33600" y="685800"/>
            <a:ext cx="5791200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prstClr val="white"/>
                </a:solidFill>
                <a:latin typeface="Calibri"/>
              </a:rPr>
              <a:t>TRANSFORMASI </a:t>
            </a:r>
            <a:r>
              <a:rPr lang="id-ID" sz="2800" dirty="0" smtClean="0">
                <a:solidFill>
                  <a:prstClr val="white"/>
                </a:solidFill>
                <a:latin typeface="Calibri"/>
              </a:rPr>
              <a:t>MANAJEMEN </a:t>
            </a:r>
            <a:r>
              <a:rPr lang="en-US" sz="2800" dirty="0" smtClean="0">
                <a:solidFill>
                  <a:prstClr val="white"/>
                </a:solidFill>
                <a:latin typeface="Calibri"/>
              </a:rPr>
              <a:t>PNS</a:t>
            </a:r>
            <a:endParaRPr lang="en-US" sz="2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964363" y="1773238"/>
            <a:ext cx="2133600" cy="2077403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f-ZA" b="1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BIROKRASI BERSIH, KOMPETEN </a:t>
            </a:r>
            <a:r>
              <a:rPr lang="af-ZA" b="1" dirty="0" smtClean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SEJAHTERA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f-ZA" b="1" dirty="0" smtClean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MELAYANI</a:t>
            </a:r>
            <a:endParaRPr lang="id-ID" b="1" dirty="0">
              <a:solidFill>
                <a:prstClr val="white"/>
              </a:solidFill>
            </a:endParaRPr>
          </a:p>
        </p:txBody>
      </p:sp>
      <p:pic>
        <p:nvPicPr>
          <p:cNvPr id="21" name="Picture 20" descr="1359734239HRD Home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96071" y="4941168"/>
            <a:ext cx="2512433" cy="1887116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0" y="14288"/>
            <a:ext cx="9144000" cy="5826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d-ID" sz="2800" b="1" dirty="0" smtClean="0"/>
              <a:t>Area </a:t>
            </a:r>
            <a:r>
              <a:rPr lang="en-US" sz="2800" b="1" dirty="0" err="1" smtClean="0"/>
              <a:t>Reformasi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Bidang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Kepegawaian</a:t>
            </a:r>
            <a:r>
              <a:rPr lang="en-US" sz="2800" b="1" dirty="0" smtClean="0"/>
              <a:t> </a:t>
            </a:r>
            <a:endParaRPr lang="en-US" sz="2800" b="1" dirty="0"/>
          </a:p>
        </p:txBody>
      </p:sp>
      <p:pic>
        <p:nvPicPr>
          <p:cNvPr id="6152" name="Picture 9" descr="garuda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0"/>
            <a:ext cx="42862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TextBox 12"/>
          <p:cNvSpPr txBox="1">
            <a:spLocks noChangeArrowheads="1"/>
          </p:cNvSpPr>
          <p:nvPr/>
        </p:nvSpPr>
        <p:spPr bwMode="auto">
          <a:xfrm>
            <a:off x="8572500" y="214313"/>
            <a:ext cx="571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3568" y="1386775"/>
            <a:ext cx="2570684" cy="1308100"/>
          </a:xfrm>
          <a:prstGeom prst="rect">
            <a:avLst/>
          </a:prstGeom>
          <a:solidFill>
            <a:srgbClr val="FF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Rightsizing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Rekruitmen &amp; Penempatan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Open Selection (Talent Pool)</a:t>
            </a:r>
            <a:endParaRPr lang="id-ID" sz="1300" dirty="0">
              <a:solidFill>
                <a:srgbClr val="000000"/>
              </a:solidFill>
              <a:cs typeface="Arial" pitchFamily="34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Manajemen Kinerja</a:t>
            </a:r>
            <a:endParaRPr lang="en-GB" sz="1300" dirty="0">
              <a:solidFill>
                <a:srgbClr val="000000"/>
              </a:solidFill>
              <a:cs typeface="Arial" pitchFamily="34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Sistem Kompensasi</a:t>
            </a:r>
            <a:endParaRPr lang="id-ID" sz="1300" dirty="0">
              <a:solidFill>
                <a:srgbClr val="000000"/>
              </a:solidFill>
              <a:cs typeface="Arial" pitchFamily="34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GB" sz="1300" dirty="0" smtClean="0">
                <a:solidFill>
                  <a:srgbClr val="000000"/>
                </a:solidFill>
                <a:cs typeface="Arial" pitchFamily="34" charset="0"/>
              </a:rPr>
              <a:t>P</a:t>
            </a: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engembangan Kompetensi</a:t>
            </a:r>
            <a:endParaRPr lang="id-ID" sz="13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9592" y="5332685"/>
            <a:ext cx="2405241" cy="1114780"/>
          </a:xfrm>
          <a:prstGeom prst="rect">
            <a:avLst/>
          </a:prstGeom>
          <a:solidFill>
            <a:srgbClr val="FF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4625" indent="-174625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Kepastian Hukum</a:t>
            </a:r>
          </a:p>
          <a:p>
            <a:pPr marL="174625" indent="-174625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Vision &amp; Mission Driven</a:t>
            </a:r>
          </a:p>
          <a:p>
            <a:pPr marL="174625" indent="-174625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Law Enforcement</a:t>
            </a:r>
          </a:p>
          <a:p>
            <a:pPr marL="174625" indent="-174625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Transparansi</a:t>
            </a:r>
          </a:p>
          <a:p>
            <a:pPr marL="174625" indent="-174625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Akuntabilitas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67962" y="5332685"/>
            <a:ext cx="2205580" cy="1055415"/>
          </a:xfrm>
          <a:prstGeom prst="rect">
            <a:avLst/>
          </a:prstGeom>
          <a:solidFill>
            <a:srgbClr val="FF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54013" indent="-1714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GB" sz="1300" dirty="0" smtClean="0">
                <a:solidFill>
                  <a:srgbClr val="000000"/>
                </a:solidFill>
                <a:cs typeface="Arial" pitchFamily="34" charset="0"/>
              </a:rPr>
              <a:t>e-</a:t>
            </a: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O</a:t>
            </a:r>
            <a:r>
              <a:rPr lang="en-GB" sz="1300" dirty="0" err="1" smtClean="0">
                <a:solidFill>
                  <a:srgbClr val="000000"/>
                </a:solidFill>
                <a:cs typeface="Arial" pitchFamily="34" charset="0"/>
              </a:rPr>
              <a:t>ffice</a:t>
            </a: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 and e-Gov</a:t>
            </a:r>
          </a:p>
          <a:p>
            <a:pPr marL="354013" indent="-1714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Efektivitas &amp; Efesiensi</a:t>
            </a:r>
            <a:endParaRPr lang="en-GB" sz="13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54013" indent="-1714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Standarisasi</a:t>
            </a:r>
          </a:p>
          <a:p>
            <a:pPr marL="354013" indent="-1714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Simplifikasi</a:t>
            </a:r>
            <a:endParaRPr lang="id-ID" sz="13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860484" y="1358900"/>
            <a:ext cx="2513058" cy="1335975"/>
          </a:xfrm>
          <a:prstGeom prst="rect">
            <a:avLst/>
          </a:prstGeom>
          <a:solidFill>
            <a:srgbClr val="FF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6088" indent="-182563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GB" sz="1300" dirty="0" smtClean="0">
                <a:solidFill>
                  <a:srgbClr val="000000"/>
                </a:solidFill>
                <a:cs typeface="Arial" pitchFamily="34" charset="0"/>
              </a:rPr>
              <a:t>Mind-</a:t>
            </a:r>
            <a:r>
              <a:rPr lang="id-ID" sz="1300" dirty="0">
                <a:solidFill>
                  <a:srgbClr val="000000"/>
                </a:solidFill>
                <a:cs typeface="Arial" pitchFamily="34" charset="0"/>
              </a:rPr>
              <a:t>S</a:t>
            </a:r>
            <a:r>
              <a:rPr lang="en-GB" sz="1300" dirty="0" smtClean="0">
                <a:solidFill>
                  <a:srgbClr val="000000"/>
                </a:solidFill>
                <a:cs typeface="Arial" pitchFamily="34" charset="0"/>
              </a:rPr>
              <a:t>et</a:t>
            </a: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 &amp; C</a:t>
            </a:r>
            <a:r>
              <a:rPr lang="en-GB" sz="1300" dirty="0" err="1" smtClean="0">
                <a:solidFill>
                  <a:srgbClr val="000000"/>
                </a:solidFill>
                <a:cs typeface="Arial" pitchFamily="34" charset="0"/>
              </a:rPr>
              <a:t>ulture</a:t>
            </a:r>
            <a:r>
              <a:rPr lang="id-ID" sz="1300" dirty="0">
                <a:solidFill>
                  <a:srgbClr val="000000"/>
                </a:solidFill>
                <a:cs typeface="Arial" pitchFamily="34" charset="0"/>
              </a:rPr>
              <a:t>-S</a:t>
            </a:r>
            <a:r>
              <a:rPr lang="en-GB" sz="1300" dirty="0" smtClean="0">
                <a:solidFill>
                  <a:srgbClr val="000000"/>
                </a:solidFill>
                <a:cs typeface="Arial" pitchFamily="34" charset="0"/>
              </a:rPr>
              <a:t>et</a:t>
            </a:r>
            <a:endParaRPr lang="id-ID" sz="13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446088" indent="-182563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Kode Etik</a:t>
            </a:r>
          </a:p>
          <a:p>
            <a:pPr marL="446088" indent="-182563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Sistem Disiplin</a:t>
            </a:r>
            <a:endParaRPr lang="id-ID" sz="1300" dirty="0">
              <a:solidFill>
                <a:srgbClr val="000000"/>
              </a:solidFill>
              <a:cs typeface="Arial" pitchFamily="34" charset="0"/>
            </a:endParaRPr>
          </a:p>
          <a:p>
            <a:pPr marL="446088" indent="-182563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Kepemimpinan</a:t>
            </a:r>
          </a:p>
          <a:p>
            <a:pPr marL="446088" indent="-182563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GB" sz="1300" dirty="0" smtClean="0">
                <a:solidFill>
                  <a:srgbClr val="000000"/>
                </a:solidFill>
                <a:cs typeface="Arial" pitchFamily="34" charset="0"/>
              </a:rPr>
              <a:t>K</a:t>
            </a: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omitmen yang Kuat</a:t>
            </a:r>
          </a:p>
          <a:p>
            <a:pPr marL="446088" indent="-182563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d-ID" sz="1300" dirty="0" smtClean="0">
                <a:solidFill>
                  <a:srgbClr val="000000"/>
                </a:solidFill>
                <a:cs typeface="Arial" pitchFamily="34" charset="0"/>
              </a:rPr>
              <a:t>Konsistensi</a:t>
            </a:r>
          </a:p>
        </p:txBody>
      </p:sp>
      <p:graphicFrame>
        <p:nvGraphicFramePr>
          <p:cNvPr id="17" name="Diagram 16"/>
          <p:cNvGraphicFramePr/>
          <p:nvPr/>
        </p:nvGraphicFramePr>
        <p:xfrm>
          <a:off x="1455390" y="1571582"/>
          <a:ext cx="6350374" cy="5169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461692" y="2978150"/>
            <a:ext cx="200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b="1" dirty="0" smtClean="0"/>
              <a:t>Manajemen</a:t>
            </a:r>
          </a:p>
          <a:p>
            <a:pPr algn="r"/>
            <a:r>
              <a:rPr lang="id-ID" b="1" dirty="0" smtClean="0"/>
              <a:t>ASN</a:t>
            </a:r>
            <a:endParaRPr lang="id-ID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734992" y="2978150"/>
            <a:ext cx="200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/>
              <a:t>Budaya Organisasi</a:t>
            </a:r>
            <a:endParaRPr lang="id-ID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499792" y="4559300"/>
            <a:ext cx="200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b="1" dirty="0" smtClean="0"/>
              <a:t>Manajemen</a:t>
            </a:r>
          </a:p>
          <a:p>
            <a:pPr algn="r"/>
            <a:r>
              <a:rPr lang="id-ID" b="1" dirty="0" smtClean="0"/>
              <a:t>Regulasi</a:t>
            </a:r>
            <a:endParaRPr lang="id-ID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785792" y="4559300"/>
            <a:ext cx="200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/>
              <a:t>Modernisasi Pelayanan</a:t>
            </a:r>
            <a:endParaRPr lang="id-ID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7088" y="585051"/>
            <a:ext cx="410368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85750" y="6132513"/>
            <a:ext cx="8455025" cy="4619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d-ID" sz="2400" dirty="0"/>
              <a:t>Menerapkan </a:t>
            </a:r>
            <a:r>
              <a:rPr lang="id-ID" sz="2400" b="1" dirty="0" smtClean="0"/>
              <a:t>Merit-Based</a:t>
            </a:r>
            <a:r>
              <a:rPr lang="id-ID" sz="2400" dirty="0" smtClean="0"/>
              <a:t> </a:t>
            </a:r>
            <a:r>
              <a:rPr lang="id-ID" sz="2400" dirty="0"/>
              <a:t>dan </a:t>
            </a:r>
            <a:r>
              <a:rPr lang="id-ID" sz="2400" b="1" dirty="0" smtClean="0"/>
              <a:t>Kompetisi Terbuka</a:t>
            </a:r>
            <a:endParaRPr lang="id-ID" sz="2400" dirty="0"/>
          </a:p>
        </p:txBody>
      </p:sp>
      <p:sp>
        <p:nvSpPr>
          <p:cNvPr id="8196" name="TextBox 9"/>
          <p:cNvSpPr txBox="1">
            <a:spLocks noChangeArrowheads="1"/>
          </p:cNvSpPr>
          <p:nvPr/>
        </p:nvSpPr>
        <p:spPr bwMode="auto">
          <a:xfrm>
            <a:off x="6157664" y="1568847"/>
            <a:ext cx="2590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id-ID" sz="2000" b="1" dirty="0">
                <a:solidFill>
                  <a:srgbClr val="C00000"/>
                </a:solidFill>
              </a:rPr>
              <a:t>No.1 di Asia Pasifik</a:t>
            </a:r>
          </a:p>
          <a:p>
            <a:pPr algn="r"/>
            <a:r>
              <a:rPr lang="id-ID" sz="2000" b="1" dirty="0">
                <a:solidFill>
                  <a:srgbClr val="C00000"/>
                </a:solidFill>
              </a:rPr>
              <a:t>No. 2 di dunia</a:t>
            </a:r>
          </a:p>
        </p:txBody>
      </p:sp>
      <p:pic>
        <p:nvPicPr>
          <p:cNvPr id="8197" name="Picture 8" descr="ur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35113"/>
            <a:ext cx="5486400" cy="395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1" descr="quote-the-price-of-power-is-responsibility-for-the-public-good-winthrop-aldrich-337195.jpg"/>
          <p:cNvPicPr>
            <a:picLocks noChangeAspect="1"/>
          </p:cNvPicPr>
          <p:nvPr/>
        </p:nvPicPr>
        <p:blipFill>
          <a:blip r:embed="rId4" cstate="print"/>
          <a:srcRect l="9264" t="32137" r="9074" b="35728"/>
          <a:stretch>
            <a:fillRect/>
          </a:stretch>
        </p:blipFill>
        <p:spPr bwMode="auto">
          <a:xfrm>
            <a:off x="4876800" y="5105400"/>
            <a:ext cx="4114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9" descr="garuda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43875" y="46038"/>
            <a:ext cx="42862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TextBox 18"/>
          <p:cNvSpPr txBox="1">
            <a:spLocks noChangeArrowheads="1"/>
          </p:cNvSpPr>
          <p:nvPr/>
        </p:nvSpPr>
        <p:spPr bwMode="auto">
          <a:xfrm>
            <a:off x="8572500" y="188913"/>
            <a:ext cx="571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2400" dirty="0" smtClean="0"/>
              <a:t>VISI DAN MISI KEPEGAWAIAN NEGARA</a:t>
            </a:r>
            <a:br>
              <a:rPr lang="en-US" sz="2400" dirty="0" smtClean="0"/>
            </a:br>
            <a:r>
              <a:rPr lang="en-US" sz="2400" dirty="0" smtClean="0"/>
              <a:t>DI ERA UU ASN</a:t>
            </a:r>
            <a:endParaRPr lang="en-US" sz="2400" dirty="0"/>
          </a:p>
        </p:txBody>
      </p:sp>
      <p:sp>
        <p:nvSpPr>
          <p:cNvPr id="4" name="Right Arrow 3"/>
          <p:cNvSpPr/>
          <p:nvPr/>
        </p:nvSpPr>
        <p:spPr>
          <a:xfrm>
            <a:off x="1371600" y="2073424"/>
            <a:ext cx="1524000" cy="11430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VISI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371600" y="4433664"/>
            <a:ext cx="1524000" cy="1219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MISI</a:t>
            </a:r>
          </a:p>
        </p:txBody>
      </p:sp>
      <p:sp>
        <p:nvSpPr>
          <p:cNvPr id="6" name="Flowchart: Punched Tape 5"/>
          <p:cNvSpPr/>
          <p:nvPr/>
        </p:nvSpPr>
        <p:spPr>
          <a:xfrm>
            <a:off x="2895600" y="1844824"/>
            <a:ext cx="4191000" cy="1752600"/>
          </a:xfrm>
          <a:prstGeom prst="flowChartPunchedTap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1600" b="1" dirty="0" err="1">
                <a:solidFill>
                  <a:schemeClr val="tx1"/>
                </a:solidFill>
              </a:rPr>
              <a:t>Mewujudkan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Aparatur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Sipil</a:t>
            </a:r>
            <a:r>
              <a:rPr lang="en-US" sz="1600" b="1" dirty="0">
                <a:solidFill>
                  <a:schemeClr val="tx1"/>
                </a:solidFill>
              </a:rPr>
              <a:t> Negara yang </a:t>
            </a:r>
            <a:r>
              <a:rPr lang="en-US" sz="1600" b="1" dirty="0" err="1">
                <a:solidFill>
                  <a:schemeClr val="tx1"/>
                </a:solidFill>
              </a:rPr>
              <a:t>memiliki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integritas</a:t>
            </a:r>
            <a:r>
              <a:rPr lang="en-US" sz="1600" b="1" dirty="0">
                <a:solidFill>
                  <a:schemeClr val="tx1"/>
                </a:solidFill>
              </a:rPr>
              <a:t>, </a:t>
            </a:r>
            <a:r>
              <a:rPr lang="en-US" sz="1600" b="1" dirty="0" err="1">
                <a:solidFill>
                  <a:schemeClr val="tx1"/>
                </a:solidFill>
              </a:rPr>
              <a:t>profesional</a:t>
            </a:r>
            <a:r>
              <a:rPr lang="en-US" sz="1600" b="1" dirty="0">
                <a:solidFill>
                  <a:schemeClr val="tx1"/>
                </a:solidFill>
              </a:rPr>
              <a:t>, </a:t>
            </a:r>
            <a:r>
              <a:rPr lang="en-US" sz="1600" b="1" dirty="0" err="1">
                <a:solidFill>
                  <a:schemeClr val="tx1"/>
                </a:solidFill>
              </a:rPr>
              <a:t>melayani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dan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sejahtera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Flowchart: Punched Tape 6"/>
          <p:cNvSpPr/>
          <p:nvPr/>
        </p:nvSpPr>
        <p:spPr>
          <a:xfrm>
            <a:off x="2895600" y="4128864"/>
            <a:ext cx="4191000" cy="1676400"/>
          </a:xfrm>
          <a:prstGeom prst="flowChartPunchedTap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1600" b="1" dirty="0" err="1">
                <a:solidFill>
                  <a:schemeClr val="tx1"/>
                </a:solidFill>
              </a:rPr>
              <a:t>Memindahkan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Aparatur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Sipil</a:t>
            </a:r>
            <a:r>
              <a:rPr lang="en-US" sz="1600" b="1" dirty="0">
                <a:solidFill>
                  <a:schemeClr val="tx1"/>
                </a:solidFill>
              </a:rPr>
              <a:t> Negara </a:t>
            </a:r>
            <a:r>
              <a:rPr lang="en-US" sz="1600" b="1" dirty="0" err="1">
                <a:solidFill>
                  <a:schemeClr val="tx1"/>
                </a:solidFill>
              </a:rPr>
              <a:t>dari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i="1" dirty="0">
                <a:solidFill>
                  <a:schemeClr val="tx1"/>
                </a:solidFill>
              </a:rPr>
              <a:t>Comfort  Zone </a:t>
            </a:r>
            <a:r>
              <a:rPr lang="en-US" sz="1600" b="1" dirty="0" err="1">
                <a:solidFill>
                  <a:schemeClr val="tx1"/>
                </a:solidFill>
              </a:rPr>
              <a:t>ke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i="1" dirty="0">
                <a:solidFill>
                  <a:schemeClr val="tx1"/>
                </a:solidFill>
              </a:rPr>
              <a:t>Competitive Zone</a:t>
            </a:r>
          </a:p>
        </p:txBody>
      </p:sp>
      <p:pic>
        <p:nvPicPr>
          <p:cNvPr id="9225" name="Picture 9" descr="garuda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875" y="46038"/>
            <a:ext cx="42862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TextBox 18"/>
          <p:cNvSpPr txBox="1">
            <a:spLocks noChangeArrowheads="1"/>
          </p:cNvSpPr>
          <p:nvPr/>
        </p:nvSpPr>
        <p:spPr bwMode="auto">
          <a:xfrm>
            <a:off x="8572500" y="188913"/>
            <a:ext cx="571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381000"/>
            <a:ext cx="9144000" cy="523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800" b="1" dirty="0">
                <a:latin typeface="Century Gothic" pitchFamily="34" charset="0"/>
              </a:rPr>
              <a:t>PRINSIP </a:t>
            </a:r>
            <a:r>
              <a:rPr lang="id-ID" sz="2800" b="1" dirty="0">
                <a:latin typeface="Century Gothic" pitchFamily="34" charset="0"/>
              </a:rPr>
              <a:t>DASAR </a:t>
            </a:r>
            <a:r>
              <a:rPr lang="en-US" sz="2800" b="1" dirty="0">
                <a:latin typeface="Century Gothic" pitchFamily="34" charset="0"/>
              </a:rPr>
              <a:t>MERIT SYSTEM DALAM UU ASN</a:t>
            </a:r>
            <a:endParaRPr lang="en-US" sz="2800" b="1" dirty="0"/>
          </a:p>
        </p:txBody>
      </p:sp>
      <p:pic>
        <p:nvPicPr>
          <p:cNvPr id="11268" name="Picture 9" descr="garuda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43875" y="46038"/>
            <a:ext cx="42862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Box 18"/>
          <p:cNvSpPr txBox="1">
            <a:spLocks noChangeArrowheads="1"/>
          </p:cNvSpPr>
          <p:nvPr/>
        </p:nvSpPr>
        <p:spPr bwMode="auto">
          <a:xfrm>
            <a:off x="8572500" y="188913"/>
            <a:ext cx="571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838200"/>
          </a:xfrm>
          <a:solidFill>
            <a:srgbClr val="00B05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indent="442913" algn="just"/>
            <a:r>
              <a:rPr lang="id-ID" sz="2800" b="1" dirty="0" smtClean="0">
                <a:solidFill>
                  <a:schemeClr val="bg1"/>
                </a:solidFill>
              </a:rPr>
              <a:t>IMPLIKASI</a:t>
            </a:r>
            <a:r>
              <a:rPr lang="en-US" sz="2800" b="1" dirty="0" smtClean="0">
                <a:solidFill>
                  <a:schemeClr val="bg1"/>
                </a:solidFill>
              </a:rPr>
              <a:t> MERIT </a:t>
            </a:r>
            <a:r>
              <a:rPr lang="en-US" sz="2800" b="1" dirty="0" err="1" smtClean="0">
                <a:solidFill>
                  <a:schemeClr val="bg1"/>
                </a:solidFill>
              </a:rPr>
              <a:t>SISTEM</a:t>
            </a:r>
            <a:r>
              <a:rPr lang="id-ID" sz="2800" b="1" dirty="0" smtClean="0">
                <a:solidFill>
                  <a:schemeClr val="bg1"/>
                </a:solidFill>
              </a:rPr>
              <a:t> BAGI INSTANSI</a:t>
            </a:r>
            <a:endParaRPr lang="en-SG" sz="2800" b="1" dirty="0" smtClean="0">
              <a:solidFill>
                <a:schemeClr val="bg1"/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 bwMode="auto">
          <a:xfrm>
            <a:off x="157871" y="1484784"/>
            <a:ext cx="8820472" cy="4953000"/>
          </a:xfrm>
          <a:solidFill>
            <a:srgbClr val="FFFF66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indent="-514350" algn="just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enataan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Jabatan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400" i="1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Restructuring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&amp; </a:t>
            </a:r>
            <a:r>
              <a:rPr lang="id-ID" sz="2400" i="1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2400" i="1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ightsizing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 agar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semua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jabatan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jelas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kontribusinya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terhadap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pencapaian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target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kinerja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organisasi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kern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 algn="just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enyusunan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kualifikasi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standar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kompetensi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&amp; 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target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kinerja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setiap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jabatan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kern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 algn="just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Pemetaan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Potensi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&amp;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Kompetensi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kern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 algn="just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Penempatan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Kembali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Pegawai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kern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 algn="just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Penyusunan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Rencana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Pengembangan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Karier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termasuk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rogram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Diklat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kern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 algn="just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enerapan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Penilaian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Kinerja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byektif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ransparan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kern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 algn="just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Penyempurnaan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kern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Remunerasi</a:t>
            </a:r>
            <a:r>
              <a:rPr lang="id-ID" sz="240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kern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2292" name="Picture 9" descr="garuda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875" y="0"/>
            <a:ext cx="42862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Box 18"/>
          <p:cNvSpPr txBox="1">
            <a:spLocks noChangeArrowheads="1"/>
          </p:cNvSpPr>
          <p:nvPr/>
        </p:nvSpPr>
        <p:spPr bwMode="auto">
          <a:xfrm>
            <a:off x="8572500" y="142875"/>
            <a:ext cx="571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0" y="69"/>
            <a:ext cx="9144000" cy="584775"/>
          </a:xfrm>
          <a:prstGeom prst="rect">
            <a:avLst/>
          </a:prstGeom>
          <a:solidFill>
            <a:srgbClr val="00B05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d-ID" sz="3200" b="1" dirty="0"/>
              <a:t>HAK </a:t>
            </a:r>
            <a:r>
              <a:rPr lang="en-US" sz="3200" b="1" dirty="0"/>
              <a:t>DAN KEWAJIBAN ASN</a:t>
            </a:r>
            <a:endParaRPr lang="id-ID" sz="3200" b="1" dirty="0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454025" y="955675"/>
            <a:ext cx="2087563" cy="461963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sz="2400" b="1"/>
              <a:t>JENIS</a:t>
            </a:r>
          </a:p>
        </p:txBody>
      </p:sp>
      <p:sp>
        <p:nvSpPr>
          <p:cNvPr id="10" name="Pentagon 9"/>
          <p:cNvSpPr/>
          <p:nvPr/>
        </p:nvSpPr>
        <p:spPr>
          <a:xfrm>
            <a:off x="468313" y="1743075"/>
            <a:ext cx="2087562" cy="2303463"/>
          </a:xfrm>
          <a:prstGeom prst="homePlate">
            <a:avLst/>
          </a:prstGeom>
          <a:solidFill>
            <a:srgbClr val="92D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>
                <a:solidFill>
                  <a:schemeClr val="tx1"/>
                </a:solidFill>
              </a:rPr>
              <a:t>PNS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i="1" dirty="0">
                <a:solidFill>
                  <a:schemeClr val="tx1"/>
                </a:solidFill>
              </a:rPr>
              <a:t>Pasal </a:t>
            </a:r>
            <a:r>
              <a:rPr lang="en-US" i="1" dirty="0">
                <a:solidFill>
                  <a:schemeClr val="tx1"/>
                </a:solidFill>
              </a:rPr>
              <a:t>1</a:t>
            </a:r>
            <a:r>
              <a:rPr lang="id-ID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butir</a:t>
            </a:r>
            <a:r>
              <a:rPr lang="en-US" i="1" dirty="0">
                <a:solidFill>
                  <a:schemeClr val="tx1"/>
                </a:solidFill>
              </a:rPr>
              <a:t> 3</a:t>
            </a:r>
            <a:r>
              <a:rPr lang="id-ID" i="1" dirty="0">
                <a:solidFill>
                  <a:schemeClr val="tx1"/>
                </a:solidFill>
              </a:rPr>
              <a:t> &amp; </a:t>
            </a:r>
            <a:r>
              <a:rPr lang="en-US" i="1" dirty="0" err="1">
                <a:solidFill>
                  <a:schemeClr val="tx1"/>
                </a:solidFill>
              </a:rPr>
              <a:t>Pasal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id-ID" i="1" dirty="0">
                <a:solidFill>
                  <a:schemeClr val="tx1"/>
                </a:solidFill>
              </a:rPr>
              <a:t>7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468313" y="4262438"/>
            <a:ext cx="2087562" cy="1944687"/>
          </a:xfrm>
          <a:prstGeom prst="homePlate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>
                <a:solidFill>
                  <a:schemeClr val="tx1"/>
                </a:solidFill>
              </a:rPr>
              <a:t>PPPK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err="1">
                <a:solidFill>
                  <a:schemeClr val="tx1"/>
                </a:solidFill>
              </a:rPr>
              <a:t>Pasal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id-ID" i="1" dirty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</a:rPr>
              <a:t>1</a:t>
            </a:r>
            <a:r>
              <a:rPr lang="id-ID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butir</a:t>
            </a:r>
            <a:r>
              <a:rPr lang="en-US" i="1" dirty="0">
                <a:solidFill>
                  <a:schemeClr val="tx1"/>
                </a:solidFill>
              </a:rPr>
              <a:t> 4 </a:t>
            </a:r>
            <a:r>
              <a:rPr lang="id-ID" i="1" dirty="0">
                <a:solidFill>
                  <a:schemeClr val="tx1"/>
                </a:solidFill>
              </a:rPr>
              <a:t>&amp; Pasal 7</a:t>
            </a:r>
          </a:p>
        </p:txBody>
      </p:sp>
      <p:sp>
        <p:nvSpPr>
          <p:cNvPr id="14344" name="Rectangle 13"/>
          <p:cNvSpPr>
            <a:spLocks noChangeArrowheads="1"/>
          </p:cNvSpPr>
          <p:nvPr/>
        </p:nvSpPr>
        <p:spPr bwMode="auto">
          <a:xfrm>
            <a:off x="2797175" y="973138"/>
            <a:ext cx="2638425" cy="461962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sz="2400" b="1"/>
              <a:t>HAK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97175" y="1571625"/>
            <a:ext cx="2638425" cy="2571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8288" indent="-268288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1600" dirty="0">
                <a:solidFill>
                  <a:schemeClr val="tx1"/>
                </a:solidFill>
              </a:rPr>
              <a:t>gaji, tunjangan, dan fasilitas;</a:t>
            </a:r>
            <a:endParaRPr lang="en-US" sz="1600" dirty="0">
              <a:solidFill>
                <a:schemeClr val="tx1"/>
              </a:solidFill>
            </a:endParaRPr>
          </a:p>
          <a:p>
            <a:pPr marL="268288" indent="-268288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 err="1">
                <a:solidFill>
                  <a:schemeClr val="tx1"/>
                </a:solidFill>
              </a:rPr>
              <a:t>cuti</a:t>
            </a:r>
            <a:r>
              <a:rPr lang="en-US" sz="1600" dirty="0">
                <a:solidFill>
                  <a:schemeClr val="tx1"/>
                </a:solidFill>
              </a:rPr>
              <a:t>;</a:t>
            </a:r>
          </a:p>
          <a:p>
            <a:pPr marL="268288" indent="-268288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1600" dirty="0">
                <a:solidFill>
                  <a:schemeClr val="tx1"/>
                </a:solidFill>
              </a:rPr>
              <a:t>jaminan pensiun dan jaminan hari tua;</a:t>
            </a:r>
            <a:endParaRPr lang="en-US" sz="1600" dirty="0">
              <a:solidFill>
                <a:schemeClr val="tx1"/>
              </a:solidFill>
            </a:endParaRPr>
          </a:p>
          <a:p>
            <a:pPr marL="268288" indent="-268288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 err="1">
                <a:solidFill>
                  <a:schemeClr val="tx1"/>
                </a:solidFill>
              </a:rPr>
              <a:t>Jaminan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kesehatan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kecelakaan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kerja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kematian</a:t>
            </a:r>
            <a:r>
              <a:rPr lang="en-US" sz="1600" dirty="0">
                <a:solidFill>
                  <a:schemeClr val="tx1"/>
                </a:solidFill>
              </a:rPr>
              <a:t>;</a:t>
            </a:r>
          </a:p>
          <a:p>
            <a:pPr marL="268288" indent="-268288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 err="1">
                <a:solidFill>
                  <a:schemeClr val="tx1"/>
                </a:solidFill>
              </a:rPr>
              <a:t>Bantuan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Hukum</a:t>
            </a:r>
            <a:r>
              <a:rPr lang="en-US" sz="1600" dirty="0">
                <a:solidFill>
                  <a:schemeClr val="tx1"/>
                </a:solidFill>
              </a:rPr>
              <a:t>; </a:t>
            </a:r>
            <a:r>
              <a:rPr lang="en-US" sz="1600" dirty="0" err="1">
                <a:solidFill>
                  <a:schemeClr val="tx1"/>
                </a:solidFill>
              </a:rPr>
              <a:t>dan</a:t>
            </a:r>
            <a:endParaRPr lang="en-US" sz="1600" dirty="0">
              <a:solidFill>
                <a:schemeClr val="tx1"/>
              </a:solidFill>
            </a:endParaRPr>
          </a:p>
          <a:p>
            <a:pPr marL="268288" indent="-268288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1600" dirty="0">
                <a:solidFill>
                  <a:schemeClr val="tx1"/>
                </a:solidFill>
              </a:rPr>
              <a:t>pengembangan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kompetensi</a:t>
            </a:r>
            <a:r>
              <a:rPr lang="id-ID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97175" y="4216400"/>
            <a:ext cx="2703513" cy="24272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1600" dirty="0">
                <a:solidFill>
                  <a:schemeClr val="tx1"/>
                </a:solidFill>
              </a:rPr>
              <a:t>Gaji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dan</a:t>
            </a:r>
            <a:r>
              <a:rPr lang="id-ID" sz="1600" dirty="0">
                <a:solidFill>
                  <a:schemeClr val="tx1"/>
                </a:solidFill>
              </a:rPr>
              <a:t> tunjangan;</a:t>
            </a:r>
            <a:endParaRPr lang="en-US" sz="1600" dirty="0">
              <a:solidFill>
                <a:schemeClr val="tx1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 err="1">
                <a:solidFill>
                  <a:schemeClr val="tx1"/>
                </a:solidFill>
              </a:rPr>
              <a:t>cuti</a:t>
            </a:r>
            <a:r>
              <a:rPr lang="en-US" sz="1600" dirty="0">
                <a:solidFill>
                  <a:schemeClr val="tx1"/>
                </a:solidFill>
              </a:rPr>
              <a:t>;</a:t>
            </a:r>
            <a:endParaRPr lang="id-ID" sz="1600" dirty="0">
              <a:solidFill>
                <a:schemeClr val="tx1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1600" dirty="0">
                <a:solidFill>
                  <a:schemeClr val="tx1"/>
                </a:solidFill>
              </a:rPr>
              <a:t>Jaminan har</a:t>
            </a:r>
            <a:r>
              <a:rPr lang="id-ID" sz="1600" i="1" dirty="0">
                <a:solidFill>
                  <a:schemeClr val="tx1"/>
                </a:solidFill>
              </a:rPr>
              <a:t> </a:t>
            </a:r>
            <a:r>
              <a:rPr lang="id-ID" sz="1600" dirty="0">
                <a:solidFill>
                  <a:schemeClr val="tx1"/>
                </a:solidFill>
              </a:rPr>
              <a:t>tua;</a:t>
            </a:r>
            <a:endParaRPr lang="en-US" sz="1600" dirty="0">
              <a:solidFill>
                <a:schemeClr val="tx1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 err="1">
                <a:solidFill>
                  <a:schemeClr val="tx1"/>
                </a:solidFill>
              </a:rPr>
              <a:t>Jaminan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Kesehatan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kecelakaan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kerja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dan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kematian</a:t>
            </a:r>
            <a:r>
              <a:rPr lang="en-US" sz="1600" dirty="0">
                <a:solidFill>
                  <a:schemeClr val="tx1"/>
                </a:solidFill>
              </a:rPr>
              <a:t>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 err="1">
                <a:solidFill>
                  <a:schemeClr val="tx1"/>
                </a:solidFill>
              </a:rPr>
              <a:t>Bantuan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Hukum</a:t>
            </a:r>
            <a:r>
              <a:rPr lang="id-ID" sz="1600" dirty="0">
                <a:solidFill>
                  <a:schemeClr val="tx1"/>
                </a:solidFill>
              </a:rPr>
              <a:t>; dan</a:t>
            </a:r>
            <a:endParaRPr lang="en-US" sz="1600" dirty="0">
              <a:solidFill>
                <a:schemeClr val="tx1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1600" dirty="0">
                <a:solidFill>
                  <a:schemeClr val="tx1"/>
                </a:solidFill>
              </a:rPr>
              <a:t>pengembangan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kompetensi</a:t>
            </a:r>
            <a:r>
              <a:rPr lang="id-ID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5651500" y="1565275"/>
            <a:ext cx="3168650" cy="507841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smtClean="0">
                <a:ea typeface="Calibri" pitchFamily="34" charset="0"/>
              </a:rPr>
              <a:t>S</a:t>
            </a:r>
            <a:r>
              <a:rPr lang="en-US" smtClean="0">
                <a:ea typeface="Calibri" pitchFamily="34" charset="0"/>
              </a:rPr>
              <a:t>etia </a:t>
            </a:r>
            <a:r>
              <a:rPr lang="en-US" dirty="0" err="1">
                <a:ea typeface="Calibri" pitchFamily="34" charset="0"/>
              </a:rPr>
              <a:t>dan</a:t>
            </a:r>
            <a:r>
              <a:rPr lang="en-US" dirty="0">
                <a:ea typeface="Calibri" pitchFamily="34" charset="0"/>
              </a:rPr>
              <a:t> </a:t>
            </a:r>
            <a:r>
              <a:rPr lang="en-US" dirty="0" err="1">
                <a:ea typeface="Calibri" pitchFamily="34" charset="0"/>
              </a:rPr>
              <a:t>taat</a:t>
            </a:r>
            <a:r>
              <a:rPr lang="en-US" dirty="0">
                <a:ea typeface="Calibri" pitchFamily="34" charset="0"/>
              </a:rPr>
              <a:t> </a:t>
            </a:r>
            <a:r>
              <a:rPr lang="en-US" dirty="0" err="1">
                <a:ea typeface="Calibri" pitchFamily="34" charset="0"/>
              </a:rPr>
              <a:t>pada</a:t>
            </a:r>
            <a:r>
              <a:rPr lang="en-US" dirty="0">
                <a:ea typeface="Calibri" pitchFamily="34" charset="0"/>
              </a:rPr>
              <a:t> </a:t>
            </a:r>
            <a:r>
              <a:rPr lang="en-US" dirty="0" err="1">
                <a:ea typeface="Calibri" pitchFamily="34" charset="0"/>
              </a:rPr>
              <a:t>Pancasila</a:t>
            </a:r>
            <a:r>
              <a:rPr lang="en-US" dirty="0">
                <a:ea typeface="Calibri" pitchFamily="34" charset="0"/>
              </a:rPr>
              <a:t>, </a:t>
            </a:r>
            <a:r>
              <a:rPr lang="id-ID" dirty="0">
                <a:ea typeface="Calibri" pitchFamily="34" charset="0"/>
              </a:rPr>
              <a:t>UUD NRI</a:t>
            </a:r>
            <a:r>
              <a:rPr lang="en-US" dirty="0">
                <a:ea typeface="Calibri" pitchFamily="34" charset="0"/>
              </a:rPr>
              <a:t> 1945, </a:t>
            </a:r>
            <a:r>
              <a:rPr lang="id-ID" dirty="0">
                <a:ea typeface="Calibri" pitchFamily="34" charset="0"/>
              </a:rPr>
              <a:t>NKRI, dan pemerintah yang sah</a:t>
            </a:r>
            <a:r>
              <a:rPr lang="en-US" dirty="0">
                <a:ea typeface="Calibri" pitchFamily="34" charset="0"/>
              </a:rPr>
              <a:t>;</a:t>
            </a:r>
            <a:endParaRPr lang="id-ID" dirty="0"/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smtClean="0">
                <a:ea typeface="Calibri" pitchFamily="34" charset="0"/>
              </a:rPr>
              <a:t>M</a:t>
            </a:r>
            <a:r>
              <a:rPr lang="en-US" smtClean="0">
                <a:ea typeface="Calibri" pitchFamily="34" charset="0"/>
              </a:rPr>
              <a:t>enjaga </a:t>
            </a:r>
            <a:r>
              <a:rPr lang="en-US" dirty="0" err="1">
                <a:ea typeface="Calibri" pitchFamily="34" charset="0"/>
              </a:rPr>
              <a:t>persatuan</a:t>
            </a:r>
            <a:r>
              <a:rPr lang="en-US" dirty="0">
                <a:ea typeface="Calibri" pitchFamily="34" charset="0"/>
              </a:rPr>
              <a:t> </a:t>
            </a:r>
            <a:r>
              <a:rPr lang="en-US" dirty="0" err="1">
                <a:ea typeface="Calibri" pitchFamily="34" charset="0"/>
              </a:rPr>
              <a:t>dan</a:t>
            </a:r>
            <a:r>
              <a:rPr lang="en-US" dirty="0">
                <a:ea typeface="Calibri" pitchFamily="34" charset="0"/>
              </a:rPr>
              <a:t> </a:t>
            </a:r>
            <a:r>
              <a:rPr lang="en-US" dirty="0" err="1">
                <a:ea typeface="Calibri" pitchFamily="34" charset="0"/>
              </a:rPr>
              <a:t>kesatuan</a:t>
            </a:r>
            <a:r>
              <a:rPr lang="en-US" dirty="0">
                <a:ea typeface="Calibri" pitchFamily="34" charset="0"/>
              </a:rPr>
              <a:t> </a:t>
            </a:r>
            <a:r>
              <a:rPr lang="en-US" dirty="0" err="1">
                <a:ea typeface="Calibri" pitchFamily="34" charset="0"/>
              </a:rPr>
              <a:t>bangsa</a:t>
            </a:r>
            <a:r>
              <a:rPr lang="en-US" dirty="0">
                <a:ea typeface="Calibri" pitchFamily="34" charset="0"/>
              </a:rPr>
              <a:t>;</a:t>
            </a:r>
            <a:endParaRPr lang="id-ID" dirty="0"/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smtClean="0">
                <a:ea typeface="Calibri" pitchFamily="34" charset="0"/>
              </a:rPr>
              <a:t>Melaksanakan </a:t>
            </a:r>
            <a:r>
              <a:rPr lang="id-ID" dirty="0">
                <a:ea typeface="Calibri" pitchFamily="34" charset="0"/>
              </a:rPr>
              <a:t>kebijakan pemerintah;</a:t>
            </a:r>
            <a:endParaRPr lang="id-ID" dirty="0"/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smtClean="0">
                <a:ea typeface="Calibri" pitchFamily="34" charset="0"/>
              </a:rPr>
              <a:t>M</a:t>
            </a:r>
            <a:r>
              <a:rPr lang="sv-SE" smtClean="0">
                <a:ea typeface="Calibri" pitchFamily="34" charset="0"/>
              </a:rPr>
              <a:t>enaati </a:t>
            </a:r>
            <a:r>
              <a:rPr lang="sv-SE" dirty="0">
                <a:ea typeface="Calibri" pitchFamily="34" charset="0"/>
              </a:rPr>
              <a:t>ketentuan peraturan perundang-undangan;</a:t>
            </a:r>
            <a:endParaRPr lang="id-ID" dirty="0"/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smtClean="0">
                <a:ea typeface="Calibri" pitchFamily="34" charset="0"/>
              </a:rPr>
              <a:t>M</a:t>
            </a:r>
            <a:r>
              <a:rPr lang="sv-SE" smtClean="0">
                <a:ea typeface="Calibri" pitchFamily="34" charset="0"/>
              </a:rPr>
              <a:t>elaksanakan </a:t>
            </a:r>
            <a:r>
              <a:rPr lang="sv-SE" dirty="0">
                <a:ea typeface="Calibri" pitchFamily="34" charset="0"/>
              </a:rPr>
              <a:t>tugas kedinasan;</a:t>
            </a:r>
            <a:endParaRPr lang="id-ID" dirty="0"/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smtClean="0">
                <a:ea typeface="Calibri" pitchFamily="34" charset="0"/>
              </a:rPr>
              <a:t>M</a:t>
            </a:r>
            <a:r>
              <a:rPr lang="sv-SE" smtClean="0">
                <a:ea typeface="Calibri" pitchFamily="34" charset="0"/>
              </a:rPr>
              <a:t>enunjukkan </a:t>
            </a:r>
            <a:r>
              <a:rPr lang="sv-SE" dirty="0">
                <a:ea typeface="Calibri" pitchFamily="34" charset="0"/>
              </a:rPr>
              <a:t>integritas dan keteladanan; </a:t>
            </a:r>
            <a:endParaRPr lang="id-ID" dirty="0"/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smtClean="0">
                <a:ea typeface="Calibri" pitchFamily="34" charset="0"/>
              </a:rPr>
              <a:t>Menyimpan </a:t>
            </a:r>
            <a:r>
              <a:rPr lang="id-ID" dirty="0">
                <a:ea typeface="Calibri" pitchFamily="34" charset="0"/>
              </a:rPr>
              <a:t>rahasia jabatan</a:t>
            </a:r>
          </a:p>
          <a:p>
            <a:pPr marL="177800" indent="-177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smtClean="0">
                <a:ea typeface="Calibri" pitchFamily="34" charset="0"/>
              </a:rPr>
              <a:t>Bersedia </a:t>
            </a:r>
            <a:r>
              <a:rPr lang="id-ID" dirty="0">
                <a:ea typeface="Calibri" pitchFamily="34" charset="0"/>
              </a:rPr>
              <a:t>ditempatkan di seluruh </a:t>
            </a:r>
            <a:r>
              <a:rPr lang="id-ID">
                <a:ea typeface="Calibri" pitchFamily="34" charset="0"/>
              </a:rPr>
              <a:t>wilayah </a:t>
            </a:r>
            <a:r>
              <a:rPr lang="id-ID" smtClean="0">
                <a:ea typeface="Calibri" pitchFamily="34" charset="0"/>
              </a:rPr>
              <a:t>NKRI.</a:t>
            </a:r>
            <a:endParaRPr lang="id-ID" dirty="0">
              <a:ea typeface="Calibri" pitchFamily="34" charset="0"/>
            </a:endParaRPr>
          </a:p>
        </p:txBody>
      </p:sp>
      <p:sp>
        <p:nvSpPr>
          <p:cNvPr id="14348" name="Rectangle 20"/>
          <p:cNvSpPr>
            <a:spLocks noChangeArrowheads="1"/>
          </p:cNvSpPr>
          <p:nvPr/>
        </p:nvSpPr>
        <p:spPr bwMode="auto">
          <a:xfrm>
            <a:off x="5651500" y="974725"/>
            <a:ext cx="3168650" cy="461963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sz="2400" b="1"/>
              <a:t>KEWAJIBAN</a:t>
            </a:r>
          </a:p>
        </p:txBody>
      </p:sp>
      <p:pic>
        <p:nvPicPr>
          <p:cNvPr id="14349" name="Picture 9" descr="garuda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875" y="46038"/>
            <a:ext cx="42862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0" name="TextBox 12"/>
          <p:cNvSpPr txBox="1">
            <a:spLocks noChangeArrowheads="1"/>
          </p:cNvSpPr>
          <p:nvPr/>
        </p:nvSpPr>
        <p:spPr bwMode="auto">
          <a:xfrm>
            <a:off x="8572500" y="142875"/>
            <a:ext cx="571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Pengisian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Jabatan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Administrator, </a:t>
            </a:r>
            <a:r>
              <a:rPr lang="en-US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Pengawas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Pelaksana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981200"/>
            <a:ext cx="8229600" cy="4144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38138" indent="-280988" algn="just"/>
            <a:r>
              <a:rPr lang="en-US" sz="2400" smtClean="0"/>
              <a:t>Dilaksanakan dengan </a:t>
            </a:r>
            <a:r>
              <a:rPr lang="en-US" sz="2400" i="1" smtClean="0"/>
              <a:t>Talent Management</a:t>
            </a:r>
          </a:p>
          <a:p>
            <a:pPr marL="338138" indent="-280988" algn="just"/>
            <a:r>
              <a:rPr lang="en-US" sz="2400" smtClean="0"/>
              <a:t>Apabila belum terbangun </a:t>
            </a:r>
            <a:r>
              <a:rPr lang="en-US" sz="2400" i="1" smtClean="0"/>
              <a:t>Talent Pool, </a:t>
            </a:r>
            <a:r>
              <a:rPr lang="en-US" sz="2400" smtClean="0"/>
              <a:t>maka dapat dilaksanakan dengan Seleksi Internal atau apabila tidak tersedia SDM yang sesuai dengan kompetensi jabatan yang dibutuhkan maka </a:t>
            </a:r>
            <a:r>
              <a:rPr lang="id-ID" sz="2400" smtClean="0"/>
              <a:t>dapat </a:t>
            </a:r>
            <a:r>
              <a:rPr lang="en-US" sz="2400" smtClean="0"/>
              <a:t>dilaksanakan dengan Seleksi Terbuka</a:t>
            </a:r>
            <a:r>
              <a:rPr lang="id-ID" sz="2400" smtClean="0"/>
              <a:t> (</a:t>
            </a:r>
            <a:r>
              <a:rPr lang="id-ID" sz="2400" i="1" smtClean="0"/>
              <a:t>Open Recruitment</a:t>
            </a:r>
            <a:r>
              <a:rPr lang="id-ID" sz="2400" smtClean="0"/>
              <a:t> / </a:t>
            </a:r>
            <a:r>
              <a:rPr lang="id-ID" sz="2400" i="1" smtClean="0"/>
              <a:t>Selection</a:t>
            </a:r>
            <a:r>
              <a:rPr lang="id-ID" sz="2400" smtClean="0"/>
              <a:t>).</a:t>
            </a:r>
            <a:endParaRPr lang="en-US" sz="2400" smtClean="0"/>
          </a:p>
          <a:p>
            <a:pPr marL="338138" indent="-280988" algn="just"/>
            <a:r>
              <a:rPr lang="en-US" sz="2400" smtClean="0"/>
              <a:t>Setelah dilaksanakan seleksi disampaikan kepada Tim Penilai Kinerja</a:t>
            </a:r>
            <a:r>
              <a:rPr lang="id-ID" sz="2400" smtClean="0"/>
              <a:t>.</a:t>
            </a:r>
            <a:endParaRPr lang="en-US" sz="2400" smtClean="0"/>
          </a:p>
          <a:p>
            <a:pPr marL="338138" indent="-280988" algn="just"/>
            <a:r>
              <a:rPr lang="en-US" sz="2400" smtClean="0"/>
              <a:t>Tim Penilai menyampaikan calon kepada PPK</a:t>
            </a:r>
            <a:r>
              <a:rPr lang="id-ID" sz="2400" smtClean="0"/>
              <a:t>.</a:t>
            </a:r>
            <a:endParaRPr lang="en-US" sz="2400" smtClean="0"/>
          </a:p>
        </p:txBody>
      </p:sp>
      <p:pic>
        <p:nvPicPr>
          <p:cNvPr id="17412" name="Picture 9" descr="garuda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875" y="46038"/>
            <a:ext cx="42862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Box 18"/>
          <p:cNvSpPr txBox="1">
            <a:spLocks noChangeArrowheads="1"/>
          </p:cNvSpPr>
          <p:nvPr/>
        </p:nvSpPr>
        <p:spPr bwMode="auto">
          <a:xfrm>
            <a:off x="8572500" y="188913"/>
            <a:ext cx="571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 bwMode="auto">
          <a:xfrm>
            <a:off x="457200" y="600060"/>
            <a:ext cx="8229600" cy="685800"/>
          </a:xfrm>
          <a:solidFill>
            <a:srgbClr val="FFC0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b="1" smtClean="0">
                <a:solidFill>
                  <a:schemeClr val="tx1"/>
                </a:solidFill>
              </a:rPr>
              <a:t>Pengangkatan Jabatan Fungsional</a:t>
            </a:r>
          </a:p>
        </p:txBody>
      </p:sp>
      <p:sp>
        <p:nvSpPr>
          <p:cNvPr id="4" name="Left-Right Arrow 3"/>
          <p:cNvSpPr/>
          <p:nvPr/>
        </p:nvSpPr>
        <p:spPr>
          <a:xfrm>
            <a:off x="2514600" y="1643082"/>
            <a:ext cx="4495800" cy="1066800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solidFill>
                  <a:schemeClr val="tx1"/>
                </a:solidFill>
              </a:rPr>
              <a:t>Pengangkatan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mengisi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id-ID" b="1" smtClean="0">
                <a:solidFill>
                  <a:schemeClr val="tx1"/>
                </a:solidFill>
              </a:rPr>
              <a:t>F</a:t>
            </a:r>
            <a:r>
              <a:rPr lang="en-US" b="1" smtClean="0">
                <a:solidFill>
                  <a:schemeClr val="tx1"/>
                </a:solidFill>
              </a:rPr>
              <a:t>ormasi </a:t>
            </a:r>
            <a:r>
              <a:rPr lang="en-US" b="1" dirty="0">
                <a:solidFill>
                  <a:schemeClr val="tx1"/>
                </a:solidFill>
              </a:rPr>
              <a:t>CPNS</a:t>
            </a:r>
          </a:p>
        </p:txBody>
      </p:sp>
      <p:sp>
        <p:nvSpPr>
          <p:cNvPr id="6" name="Left-Right Arrow 5"/>
          <p:cNvSpPr/>
          <p:nvPr/>
        </p:nvSpPr>
        <p:spPr>
          <a:xfrm>
            <a:off x="2514600" y="2862282"/>
            <a:ext cx="4495800" cy="1066800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smtClean="0">
                <a:solidFill>
                  <a:schemeClr val="tx1"/>
                </a:solidFill>
              </a:rPr>
              <a:t>Inpassing</a:t>
            </a:r>
            <a:r>
              <a:rPr lang="id-ID" b="1" smtClean="0">
                <a:solidFill>
                  <a:schemeClr val="tx1"/>
                </a:solidFill>
              </a:rPr>
              <a:t> </a:t>
            </a:r>
            <a:r>
              <a:rPr lang="en-US" b="1" smtClean="0">
                <a:solidFill>
                  <a:schemeClr val="tx1"/>
                </a:solidFill>
              </a:rPr>
              <a:t>/ </a:t>
            </a:r>
            <a:r>
              <a:rPr lang="en-US" b="1" dirty="0" err="1">
                <a:solidFill>
                  <a:schemeClr val="tx1"/>
                </a:solidFill>
              </a:rPr>
              <a:t>Penyesuaian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Left-Right Arrow 6"/>
          <p:cNvSpPr/>
          <p:nvPr/>
        </p:nvSpPr>
        <p:spPr>
          <a:xfrm>
            <a:off x="2514600" y="4005282"/>
            <a:ext cx="4495800" cy="1066800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solidFill>
                  <a:schemeClr val="tx1"/>
                </a:solidFill>
              </a:rPr>
              <a:t>Perpindahan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dari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smtClean="0">
                <a:solidFill>
                  <a:schemeClr val="tx1"/>
                </a:solidFill>
              </a:rPr>
              <a:t>Jabatan Lain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Left-Right Arrow 8"/>
          <p:cNvSpPr/>
          <p:nvPr/>
        </p:nvSpPr>
        <p:spPr>
          <a:xfrm>
            <a:off x="2514600" y="5148282"/>
            <a:ext cx="4495800" cy="1066800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solidFill>
                  <a:schemeClr val="tx1"/>
                </a:solidFill>
              </a:rPr>
              <a:t>Promosi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Jabatan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8439" name="Picture 9" descr="garuda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875" y="46038"/>
            <a:ext cx="42862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TextBox 18"/>
          <p:cNvSpPr txBox="1">
            <a:spLocks noChangeArrowheads="1"/>
          </p:cNvSpPr>
          <p:nvPr/>
        </p:nvSpPr>
        <p:spPr bwMode="auto">
          <a:xfrm>
            <a:off x="8572500" y="188913"/>
            <a:ext cx="571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"/>
            <a:ext cx="9144000" cy="7159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indent="442913" algn="just">
              <a:defRPr/>
            </a:pPr>
            <a:r>
              <a:rPr lang="en-US" sz="2800" b="1" dirty="0" smtClean="0"/>
              <a:t>PENGISIAN JABATAN PIMPINAN TINGGI</a:t>
            </a:r>
            <a:endParaRPr lang="en-US" sz="2800" b="1" dirty="0"/>
          </a:p>
        </p:txBody>
      </p:sp>
      <p:sp>
        <p:nvSpPr>
          <p:cNvPr id="4" name="Flowchart: Punched Tape 3"/>
          <p:cNvSpPr/>
          <p:nvPr/>
        </p:nvSpPr>
        <p:spPr>
          <a:xfrm>
            <a:off x="381000" y="990625"/>
            <a:ext cx="1828800" cy="685801"/>
          </a:xfrm>
          <a:prstGeom prst="flowChartPunchedTap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SIFAT</a:t>
            </a:r>
          </a:p>
        </p:txBody>
      </p:sp>
      <p:sp>
        <p:nvSpPr>
          <p:cNvPr id="5" name="Flowchart: Punched Tape 4"/>
          <p:cNvSpPr/>
          <p:nvPr/>
        </p:nvSpPr>
        <p:spPr>
          <a:xfrm>
            <a:off x="609600" y="2209825"/>
            <a:ext cx="1752600" cy="685801"/>
          </a:xfrm>
          <a:prstGeom prst="flowChartPunchedTap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SELEKSI</a:t>
            </a:r>
          </a:p>
        </p:txBody>
      </p:sp>
      <p:sp>
        <p:nvSpPr>
          <p:cNvPr id="6" name="Flowchart: Punched Tape 5"/>
          <p:cNvSpPr/>
          <p:nvPr/>
        </p:nvSpPr>
        <p:spPr>
          <a:xfrm>
            <a:off x="838200" y="3810000"/>
            <a:ext cx="1752600" cy="762000"/>
          </a:xfrm>
          <a:prstGeom prst="flowChartPunchedTap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PROSES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2133600" y="1447800"/>
            <a:ext cx="5410200" cy="609600"/>
          </a:xfrm>
          <a:prstGeom prst="flowChartAlternateProcess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000" dirty="0" err="1">
                <a:solidFill>
                  <a:srgbClr val="002060"/>
                </a:solidFill>
              </a:rPr>
              <a:t>Kompetitif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dan</a:t>
            </a:r>
            <a:r>
              <a:rPr lang="en-US" sz="2000" dirty="0">
                <a:solidFill>
                  <a:srgbClr val="002060"/>
                </a:solidFill>
              </a:rPr>
              <a:t> Terbuka</a:t>
            </a:r>
          </a:p>
        </p:txBody>
      </p:sp>
      <p:sp>
        <p:nvSpPr>
          <p:cNvPr id="8" name="Flowchart: Alternate Process 7"/>
          <p:cNvSpPr/>
          <p:nvPr/>
        </p:nvSpPr>
        <p:spPr>
          <a:xfrm>
            <a:off x="2286000" y="2667000"/>
            <a:ext cx="5943600" cy="1219200"/>
          </a:xfrm>
          <a:prstGeom prst="flowChartAlternateProcess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000" dirty="0" err="1">
                <a:solidFill>
                  <a:srgbClr val="002060"/>
                </a:solidFill>
              </a:rPr>
              <a:t>Dilakukan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oleh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Panitia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Seleksi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Instansi</a:t>
            </a:r>
            <a:r>
              <a:rPr lang="en-US" sz="2000" dirty="0">
                <a:solidFill>
                  <a:srgbClr val="002060"/>
                </a:solidFill>
              </a:rPr>
              <a:t> yang </a:t>
            </a:r>
            <a:r>
              <a:rPr lang="en-US" sz="2000" dirty="0" err="1">
                <a:solidFill>
                  <a:srgbClr val="002060"/>
                </a:solidFill>
              </a:rPr>
              <a:t>dipilih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diangkat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oleh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Pejabat</a:t>
            </a:r>
            <a:r>
              <a:rPr lang="en-US" sz="2000" dirty="0">
                <a:solidFill>
                  <a:srgbClr val="002060"/>
                </a:solidFill>
              </a:rPr>
              <a:t> Pembina </a:t>
            </a:r>
            <a:r>
              <a:rPr lang="en-US" sz="2000" dirty="0" err="1">
                <a:solidFill>
                  <a:srgbClr val="002060"/>
                </a:solidFill>
              </a:rPr>
              <a:t>Kepegawaian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dengan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berkoordinasi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dengan</a:t>
            </a:r>
            <a:r>
              <a:rPr lang="en-US" sz="2000" dirty="0">
                <a:solidFill>
                  <a:srgbClr val="002060"/>
                </a:solidFill>
              </a:rPr>
              <a:t> KASN</a:t>
            </a:r>
          </a:p>
        </p:txBody>
      </p:sp>
      <p:sp>
        <p:nvSpPr>
          <p:cNvPr id="9" name="Flowchart: Alternate Process 8"/>
          <p:cNvSpPr/>
          <p:nvPr/>
        </p:nvSpPr>
        <p:spPr>
          <a:xfrm>
            <a:off x="2438400" y="4343400"/>
            <a:ext cx="5638800" cy="2286000"/>
          </a:xfrm>
          <a:prstGeom prst="flowChartAlternateProcess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2575" indent="-282575" algn="just">
              <a:buFont typeface="Wingdings" pitchFamily="2" charset="2"/>
              <a:buChar char="v"/>
              <a:defRPr/>
            </a:pPr>
            <a:r>
              <a:rPr lang="en-US" sz="2000" dirty="0" err="1">
                <a:solidFill>
                  <a:srgbClr val="002060"/>
                </a:solidFill>
              </a:rPr>
              <a:t>Pimpinan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Tinggi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Utama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err="1">
                <a:solidFill>
                  <a:srgbClr val="002060"/>
                </a:solidFill>
              </a:rPr>
              <a:t>dan</a:t>
            </a:r>
            <a:r>
              <a:rPr lang="en-US" sz="2000">
                <a:solidFill>
                  <a:srgbClr val="002060"/>
                </a:solidFill>
              </a:rPr>
              <a:t> </a:t>
            </a:r>
            <a:r>
              <a:rPr lang="en-US" sz="2000" smtClean="0">
                <a:solidFill>
                  <a:srgbClr val="002060"/>
                </a:solidFill>
              </a:rPr>
              <a:t>Madya </a:t>
            </a:r>
            <a:r>
              <a:rPr lang="en-US" sz="2000" dirty="0" err="1">
                <a:solidFill>
                  <a:srgbClr val="002060"/>
                </a:solidFill>
              </a:rPr>
              <a:t>dilakukan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pada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tingkat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Nasional</a:t>
            </a:r>
            <a:endParaRPr lang="en-US" sz="2000" dirty="0">
              <a:solidFill>
                <a:srgbClr val="002060"/>
              </a:solidFill>
            </a:endParaRPr>
          </a:p>
          <a:p>
            <a:pPr marL="282575" indent="-282575" algn="just">
              <a:buFont typeface="Wingdings" pitchFamily="2" charset="2"/>
              <a:buChar char="v"/>
              <a:defRPr/>
            </a:pPr>
            <a:r>
              <a:rPr lang="en-US" sz="2000" dirty="0" err="1">
                <a:solidFill>
                  <a:srgbClr val="002060"/>
                </a:solidFill>
              </a:rPr>
              <a:t>Pimpinan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Tinggi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Pratama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dilakukan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pada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tingkat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Nasional</a:t>
            </a:r>
            <a:r>
              <a:rPr lang="en-US" sz="2000">
                <a:solidFill>
                  <a:srgbClr val="002060"/>
                </a:solidFill>
              </a:rPr>
              <a:t>, </a:t>
            </a:r>
            <a:r>
              <a:rPr lang="en-US" sz="2000" smtClean="0">
                <a:solidFill>
                  <a:srgbClr val="002060"/>
                </a:solidFill>
              </a:rPr>
              <a:t>Pro</a:t>
            </a:r>
            <a:r>
              <a:rPr lang="id-ID" sz="2000" smtClean="0">
                <a:solidFill>
                  <a:srgbClr val="002060"/>
                </a:solidFill>
              </a:rPr>
              <a:t>v</a:t>
            </a:r>
            <a:r>
              <a:rPr lang="en-US" sz="2000" smtClean="0">
                <a:solidFill>
                  <a:srgbClr val="002060"/>
                </a:solidFill>
              </a:rPr>
              <a:t>insi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atau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antar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Instansi</a:t>
            </a:r>
            <a:r>
              <a:rPr lang="en-US" sz="2000" dirty="0">
                <a:solidFill>
                  <a:srgbClr val="002060"/>
                </a:solidFill>
              </a:rPr>
              <a:t>  </a:t>
            </a:r>
            <a:r>
              <a:rPr lang="en-US" sz="2000" dirty="0" err="1">
                <a:solidFill>
                  <a:srgbClr val="002060"/>
                </a:solidFill>
              </a:rPr>
              <a:t>dalam</a:t>
            </a:r>
            <a:r>
              <a:rPr lang="en-US" sz="2000" dirty="0">
                <a:solidFill>
                  <a:srgbClr val="002060"/>
                </a:solidFill>
              </a:rPr>
              <a:t> 1 (</a:t>
            </a:r>
            <a:r>
              <a:rPr lang="en-US" sz="2000" dirty="0" err="1">
                <a:solidFill>
                  <a:srgbClr val="002060"/>
                </a:solidFill>
              </a:rPr>
              <a:t>satu</a:t>
            </a:r>
            <a:r>
              <a:rPr lang="en-US" sz="2000" dirty="0">
                <a:solidFill>
                  <a:srgbClr val="002060"/>
                </a:solidFill>
              </a:rPr>
              <a:t>) </a:t>
            </a:r>
            <a:r>
              <a:rPr lang="en-US" sz="2000" dirty="0" err="1">
                <a:solidFill>
                  <a:srgbClr val="002060"/>
                </a:solidFill>
              </a:rPr>
              <a:t>Kab</a:t>
            </a:r>
            <a:r>
              <a:rPr lang="en-US" sz="2000" dirty="0">
                <a:solidFill>
                  <a:srgbClr val="002060"/>
                </a:solidFill>
              </a:rPr>
              <a:t>/Kota</a:t>
            </a:r>
          </a:p>
        </p:txBody>
      </p:sp>
      <p:pic>
        <p:nvPicPr>
          <p:cNvPr id="19473" name="Picture 9" descr="garuda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875" y="46038"/>
            <a:ext cx="42862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4" name="TextBox 18"/>
          <p:cNvSpPr txBox="1">
            <a:spLocks noChangeArrowheads="1"/>
          </p:cNvSpPr>
          <p:nvPr/>
        </p:nvSpPr>
        <p:spPr bwMode="auto">
          <a:xfrm>
            <a:off x="8572500" y="188913"/>
            <a:ext cx="571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"/>
            <a:ext cx="9144000" cy="7159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indent="442913" algn="just">
              <a:defRPr/>
            </a:pPr>
            <a:r>
              <a:rPr lang="en-US" sz="2800" b="1" dirty="0" smtClean="0"/>
              <a:t>PENGISIAN JABATAN PIMPINAN TINGGI</a:t>
            </a:r>
            <a:endParaRPr lang="en-US" sz="2800" b="1" dirty="0"/>
          </a:p>
        </p:txBody>
      </p:sp>
      <p:sp>
        <p:nvSpPr>
          <p:cNvPr id="4" name="Flowchart: Punched Tape 3"/>
          <p:cNvSpPr/>
          <p:nvPr/>
        </p:nvSpPr>
        <p:spPr>
          <a:xfrm>
            <a:off x="381000" y="838225"/>
            <a:ext cx="1752600" cy="685801"/>
          </a:xfrm>
          <a:prstGeom prst="flowChartPunchedTap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TUJUAN</a:t>
            </a:r>
          </a:p>
        </p:txBody>
      </p:sp>
      <p:sp>
        <p:nvSpPr>
          <p:cNvPr id="5" name="Flowchart: Punched Tape 4"/>
          <p:cNvSpPr/>
          <p:nvPr/>
        </p:nvSpPr>
        <p:spPr>
          <a:xfrm>
            <a:off x="304800" y="2286025"/>
            <a:ext cx="1752600" cy="685801"/>
          </a:xfrm>
          <a:prstGeom prst="flowChartPunchedTap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PRINSIP</a:t>
            </a:r>
          </a:p>
        </p:txBody>
      </p:sp>
      <p:sp>
        <p:nvSpPr>
          <p:cNvPr id="6" name="Flowchart: Punched Tape 5"/>
          <p:cNvSpPr/>
          <p:nvPr/>
        </p:nvSpPr>
        <p:spPr>
          <a:xfrm>
            <a:off x="304800" y="3886226"/>
            <a:ext cx="1752600" cy="762000"/>
          </a:xfrm>
          <a:prstGeom prst="flowChartPunchedTap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SASARAN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1905000" y="1447800"/>
            <a:ext cx="5410200" cy="609600"/>
          </a:xfrm>
          <a:prstGeom prst="flowChartAlternateProcess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000" dirty="0" err="1">
                <a:solidFill>
                  <a:srgbClr val="002060"/>
                </a:solidFill>
              </a:rPr>
              <a:t>Mendapatkan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Pimpinan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Tinggi</a:t>
            </a:r>
            <a:r>
              <a:rPr lang="en-US" sz="2000" dirty="0">
                <a:solidFill>
                  <a:srgbClr val="002060"/>
                </a:solidFill>
              </a:rPr>
              <a:t> yang </a:t>
            </a:r>
            <a:r>
              <a:rPr lang="en-US" sz="2000" dirty="0" err="1">
                <a:solidFill>
                  <a:srgbClr val="002060"/>
                </a:solidFill>
              </a:rPr>
              <a:t>berkualitas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1981200" y="2667000"/>
            <a:ext cx="5410200" cy="914400"/>
          </a:xfrm>
          <a:prstGeom prst="flowChartAlternateProcess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000" dirty="0" err="1">
                <a:solidFill>
                  <a:srgbClr val="002060"/>
                </a:solidFill>
              </a:rPr>
              <a:t>Pengisian</a:t>
            </a:r>
            <a:r>
              <a:rPr lang="en-US" sz="2000" dirty="0">
                <a:solidFill>
                  <a:srgbClr val="002060"/>
                </a:solidFill>
              </a:rPr>
              <a:t> JPT </a:t>
            </a:r>
            <a:r>
              <a:rPr lang="en-US" sz="2000" dirty="0" err="1">
                <a:solidFill>
                  <a:srgbClr val="002060"/>
                </a:solidFill>
              </a:rPr>
              <a:t>Utama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Madya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dilakukan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secara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terbuka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kompetitif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didasarkan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err="1">
                <a:solidFill>
                  <a:srgbClr val="002060"/>
                </a:solidFill>
              </a:rPr>
              <a:t>pada</a:t>
            </a:r>
            <a:r>
              <a:rPr lang="en-US" sz="2000">
                <a:solidFill>
                  <a:srgbClr val="002060"/>
                </a:solidFill>
              </a:rPr>
              <a:t> </a:t>
            </a:r>
            <a:r>
              <a:rPr lang="en-US" sz="2000" smtClean="0">
                <a:solidFill>
                  <a:srgbClr val="002060"/>
                </a:solidFill>
              </a:rPr>
              <a:t>Sistem Merit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1905000" y="4267200"/>
            <a:ext cx="5638800" cy="2438400"/>
          </a:xfrm>
          <a:prstGeom prst="flowChartAlternateProcess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2575" indent="-282575" algn="just">
              <a:buFont typeface="Wingdings" pitchFamily="2" charset="2"/>
              <a:buChar char="v"/>
              <a:defRPr/>
            </a:pPr>
            <a:r>
              <a:rPr lang="en-US" sz="2000" err="1">
                <a:solidFill>
                  <a:srgbClr val="002060"/>
                </a:solidFill>
              </a:rPr>
              <a:t>Terselenggaranya</a:t>
            </a:r>
            <a:r>
              <a:rPr lang="en-US" sz="2000">
                <a:solidFill>
                  <a:srgbClr val="002060"/>
                </a:solidFill>
              </a:rPr>
              <a:t> </a:t>
            </a:r>
            <a:r>
              <a:rPr lang="en-US" sz="2000" smtClean="0">
                <a:solidFill>
                  <a:srgbClr val="002060"/>
                </a:solidFill>
              </a:rPr>
              <a:t>Seleksi Calon Pejabat </a:t>
            </a:r>
            <a:r>
              <a:rPr lang="en-US" sz="2000" dirty="0" err="1">
                <a:solidFill>
                  <a:srgbClr val="002060"/>
                </a:solidFill>
              </a:rPr>
              <a:t>Pimpinan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Tinggi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>
                <a:solidFill>
                  <a:srgbClr val="002060"/>
                </a:solidFill>
              </a:rPr>
              <a:t>yang </a:t>
            </a:r>
            <a:r>
              <a:rPr lang="en-US" sz="2000" smtClean="0">
                <a:solidFill>
                  <a:srgbClr val="002060"/>
                </a:solidFill>
              </a:rPr>
              <a:t>Transparan, Objektif, Kompetitif </a:t>
            </a:r>
            <a:r>
              <a:rPr lang="id-ID" sz="2000" smtClean="0">
                <a:solidFill>
                  <a:srgbClr val="002060"/>
                </a:solidFill>
              </a:rPr>
              <a:t>&amp; A</a:t>
            </a:r>
            <a:r>
              <a:rPr lang="en-US" sz="2000" smtClean="0">
                <a:solidFill>
                  <a:srgbClr val="002060"/>
                </a:solidFill>
              </a:rPr>
              <a:t>kuntabel</a:t>
            </a:r>
            <a:endParaRPr lang="en-US" sz="2000" dirty="0">
              <a:solidFill>
                <a:srgbClr val="002060"/>
              </a:solidFill>
            </a:endParaRPr>
          </a:p>
          <a:p>
            <a:pPr marL="282575" indent="-282575" algn="just">
              <a:buFont typeface="Wingdings" pitchFamily="2" charset="2"/>
              <a:buChar char="v"/>
              <a:defRPr/>
            </a:pPr>
            <a:r>
              <a:rPr lang="en-US" sz="2000" err="1">
                <a:solidFill>
                  <a:srgbClr val="002060"/>
                </a:solidFill>
              </a:rPr>
              <a:t>Terpilihnya</a:t>
            </a:r>
            <a:r>
              <a:rPr lang="en-US" sz="2000">
                <a:solidFill>
                  <a:srgbClr val="002060"/>
                </a:solidFill>
              </a:rPr>
              <a:t> </a:t>
            </a:r>
            <a:r>
              <a:rPr lang="id-ID" sz="2000" smtClean="0">
                <a:solidFill>
                  <a:srgbClr val="002060"/>
                </a:solidFill>
              </a:rPr>
              <a:t>C</a:t>
            </a:r>
            <a:r>
              <a:rPr lang="en-US" sz="2000" smtClean="0">
                <a:solidFill>
                  <a:srgbClr val="002060"/>
                </a:solidFill>
              </a:rPr>
              <a:t>alon </a:t>
            </a:r>
            <a:r>
              <a:rPr lang="en-US" sz="2000" dirty="0" err="1">
                <a:solidFill>
                  <a:srgbClr val="002060"/>
                </a:solidFill>
              </a:rPr>
              <a:t>Pejabat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Pimpinan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Tinggi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pada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err="1">
                <a:solidFill>
                  <a:srgbClr val="002060"/>
                </a:solidFill>
              </a:rPr>
              <a:t>Instansi</a:t>
            </a:r>
            <a:r>
              <a:rPr lang="en-US" sz="2000">
                <a:solidFill>
                  <a:srgbClr val="002060"/>
                </a:solidFill>
              </a:rPr>
              <a:t> </a:t>
            </a:r>
            <a:r>
              <a:rPr lang="en-US" sz="2000" smtClean="0">
                <a:solidFill>
                  <a:srgbClr val="002060"/>
                </a:solidFill>
              </a:rPr>
              <a:t>Pemerintah Pusat dan </a:t>
            </a:r>
            <a:r>
              <a:rPr lang="id-ID" sz="2000" smtClean="0">
                <a:solidFill>
                  <a:srgbClr val="002060"/>
                </a:solidFill>
              </a:rPr>
              <a:t>D</a:t>
            </a:r>
            <a:r>
              <a:rPr lang="en-US" sz="2000" smtClean="0">
                <a:solidFill>
                  <a:srgbClr val="002060"/>
                </a:solidFill>
              </a:rPr>
              <a:t>aerah </a:t>
            </a:r>
            <a:r>
              <a:rPr lang="en-US" sz="2000" dirty="0" err="1">
                <a:solidFill>
                  <a:srgbClr val="002060"/>
                </a:solidFill>
              </a:rPr>
              <a:t>seasuai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dengan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kompetensi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yag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dibutuhkan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err="1">
                <a:solidFill>
                  <a:srgbClr val="002060"/>
                </a:solidFill>
              </a:rPr>
              <a:t>dan</a:t>
            </a:r>
            <a:r>
              <a:rPr lang="en-US" sz="2000">
                <a:solidFill>
                  <a:srgbClr val="002060"/>
                </a:solidFill>
              </a:rPr>
              <a:t> </a:t>
            </a:r>
            <a:r>
              <a:rPr lang="en-US" sz="2000" smtClean="0">
                <a:solidFill>
                  <a:srgbClr val="002060"/>
                </a:solidFill>
              </a:rPr>
              <a:t>Sistem Merit 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20497" name="Picture 9" descr="garuda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875" y="46038"/>
            <a:ext cx="42862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8" name="TextBox 18"/>
          <p:cNvSpPr txBox="1">
            <a:spLocks noChangeArrowheads="1"/>
          </p:cNvSpPr>
          <p:nvPr/>
        </p:nvSpPr>
        <p:spPr bwMode="auto">
          <a:xfrm>
            <a:off x="8572500" y="188913"/>
            <a:ext cx="571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630942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3500" dirty="0" err="1"/>
              <a:t>Skema</a:t>
            </a:r>
            <a:r>
              <a:rPr lang="en-US" sz="3500" dirty="0"/>
              <a:t> </a:t>
            </a:r>
            <a:r>
              <a:rPr lang="en-US" sz="3500" dirty="0" err="1"/>
              <a:t>Pengisian</a:t>
            </a:r>
            <a:r>
              <a:rPr lang="en-US" sz="3500" dirty="0"/>
              <a:t> JPT</a:t>
            </a:r>
            <a:endParaRPr lang="id-ID" sz="3500" dirty="0"/>
          </a:p>
        </p:txBody>
      </p:sp>
      <p:sp>
        <p:nvSpPr>
          <p:cNvPr id="5" name="Oval 4"/>
          <p:cNvSpPr/>
          <p:nvPr/>
        </p:nvSpPr>
        <p:spPr>
          <a:xfrm>
            <a:off x="3810000" y="1257320"/>
            <a:ext cx="1371600" cy="1295400"/>
          </a:xfrm>
          <a:prstGeom prst="ellipse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/>
              <a:t>JPT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1066800" y="3543320"/>
            <a:ext cx="2286000" cy="990600"/>
          </a:xfrm>
          <a:prstGeom prst="round2DiagRect">
            <a:avLst/>
          </a:prstGeom>
          <a:solidFill>
            <a:srgbClr val="FF99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700"/>
              <a:t>Open </a:t>
            </a:r>
            <a:r>
              <a:rPr lang="id-ID" sz="1700" smtClean="0"/>
              <a:t>Selection </a:t>
            </a:r>
            <a:r>
              <a:rPr lang="en-US" sz="1700" smtClean="0"/>
              <a:t>untuk </a:t>
            </a:r>
            <a:r>
              <a:rPr lang="id-ID" sz="1700" smtClean="0"/>
              <a:t>J</a:t>
            </a:r>
            <a:r>
              <a:rPr lang="en-US" sz="1700" smtClean="0"/>
              <a:t>abatan </a:t>
            </a:r>
            <a:r>
              <a:rPr lang="en-US" sz="1700"/>
              <a:t>yang </a:t>
            </a:r>
            <a:r>
              <a:rPr lang="id-ID" sz="1700" smtClean="0"/>
              <a:t>L</a:t>
            </a:r>
            <a:r>
              <a:rPr lang="en-US" sz="1700" smtClean="0"/>
              <a:t>owong</a:t>
            </a:r>
            <a:endParaRPr lang="en-US" sz="1700" dirty="0"/>
          </a:p>
        </p:txBody>
      </p:sp>
      <p:sp>
        <p:nvSpPr>
          <p:cNvPr id="8" name="Round Diagonal Corner Rectangle 7"/>
          <p:cNvSpPr/>
          <p:nvPr/>
        </p:nvSpPr>
        <p:spPr>
          <a:xfrm>
            <a:off x="5638800" y="3619520"/>
            <a:ext cx="2286000" cy="990600"/>
          </a:xfrm>
          <a:prstGeom prst="round2DiagRect">
            <a:avLst/>
          </a:prstGeom>
          <a:solidFill>
            <a:srgbClr val="FF99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225425">
              <a:buFont typeface="Arial" pitchFamily="34" charset="0"/>
              <a:buChar char="•"/>
              <a:defRPr/>
            </a:pPr>
            <a:r>
              <a:rPr lang="en-US" sz="1700" dirty="0"/>
              <a:t> Merit System</a:t>
            </a:r>
          </a:p>
          <a:p>
            <a:pPr marL="225425">
              <a:buFont typeface="Arial" pitchFamily="34" charset="0"/>
              <a:buChar char="•"/>
              <a:defRPr/>
            </a:pPr>
            <a:r>
              <a:rPr lang="en-US" sz="1700" dirty="0"/>
              <a:t> Talent Pool</a:t>
            </a:r>
          </a:p>
        </p:txBody>
      </p:sp>
      <p:sp>
        <p:nvSpPr>
          <p:cNvPr id="9" name="Down Arrow 8"/>
          <p:cNvSpPr/>
          <p:nvPr/>
        </p:nvSpPr>
        <p:spPr>
          <a:xfrm rot="2787155">
            <a:off x="2978944" y="2058214"/>
            <a:ext cx="446088" cy="165735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wn Arrow 10"/>
          <p:cNvSpPr/>
          <p:nvPr/>
        </p:nvSpPr>
        <p:spPr>
          <a:xfrm rot="19077029">
            <a:off x="5556250" y="2132033"/>
            <a:ext cx="447675" cy="160813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657600" y="5676920"/>
            <a:ext cx="1752600" cy="609600"/>
          </a:xfrm>
          <a:prstGeom prst="roundRect">
            <a:avLst/>
          </a:prstGeom>
          <a:solidFill>
            <a:srgbClr val="FF99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Job Fitting</a:t>
            </a:r>
          </a:p>
        </p:txBody>
      </p:sp>
      <p:cxnSp>
        <p:nvCxnSpPr>
          <p:cNvPr id="14" name="Straight Connector 13"/>
          <p:cNvCxnSpPr>
            <a:stCxn id="5" idx="4"/>
            <a:endCxn id="12" idx="0"/>
          </p:cNvCxnSpPr>
          <p:nvPr/>
        </p:nvCxnSpPr>
        <p:spPr>
          <a:xfrm rot="16200000" flipH="1">
            <a:off x="2952750" y="4095770"/>
            <a:ext cx="3124200" cy="38100"/>
          </a:xfrm>
          <a:prstGeom prst="line">
            <a:avLst/>
          </a:prstGeom>
          <a:ln w="50800" cap="rnd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609600" y="1714520"/>
            <a:ext cx="1143000" cy="1143000"/>
          </a:xfrm>
          <a:prstGeom prst="ellips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b="1" dirty="0" err="1"/>
              <a:t>Pansel</a:t>
            </a:r>
            <a:endParaRPr lang="en-US" b="1" dirty="0"/>
          </a:p>
        </p:txBody>
      </p:sp>
      <p:sp>
        <p:nvSpPr>
          <p:cNvPr id="19" name="Oval 18"/>
          <p:cNvSpPr/>
          <p:nvPr/>
        </p:nvSpPr>
        <p:spPr>
          <a:xfrm>
            <a:off x="7010400" y="1714520"/>
            <a:ext cx="1143000" cy="1143000"/>
          </a:xfrm>
          <a:prstGeom prst="ellips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600" b="1" dirty="0" err="1"/>
              <a:t>Uji</a:t>
            </a:r>
            <a:endParaRPr lang="en-US" sz="1600" b="1" dirty="0"/>
          </a:p>
          <a:p>
            <a:pPr algn="ctr">
              <a:defRPr/>
            </a:pPr>
            <a:r>
              <a:rPr lang="en-US" sz="1600" b="1" smtClean="0"/>
              <a:t>Kompe</a:t>
            </a:r>
            <a:r>
              <a:rPr lang="id-ID" sz="1600" b="1" smtClean="0"/>
              <a:t>-</a:t>
            </a:r>
            <a:r>
              <a:rPr lang="en-US" sz="1600" b="1" smtClean="0"/>
              <a:t>tensi</a:t>
            </a:r>
            <a:endParaRPr lang="en-US" sz="1600" b="1" dirty="0"/>
          </a:p>
        </p:txBody>
      </p:sp>
      <p:sp>
        <p:nvSpPr>
          <p:cNvPr id="20" name="Down Arrow 19"/>
          <p:cNvSpPr/>
          <p:nvPr/>
        </p:nvSpPr>
        <p:spPr>
          <a:xfrm rot="19077029">
            <a:off x="1630363" y="2774970"/>
            <a:ext cx="446087" cy="796925"/>
          </a:xfrm>
          <a:prstGeom prst="downArrow">
            <a:avLst/>
          </a:prstGeom>
          <a:solidFill>
            <a:srgbClr val="0066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Down Arrow 20"/>
          <p:cNvSpPr/>
          <p:nvPr/>
        </p:nvSpPr>
        <p:spPr>
          <a:xfrm rot="2637225">
            <a:off x="6883400" y="2855933"/>
            <a:ext cx="446088" cy="796925"/>
          </a:xfrm>
          <a:prstGeom prst="downArrow">
            <a:avLst/>
          </a:prstGeom>
          <a:solidFill>
            <a:srgbClr val="0066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2544" name="Picture 9" descr="garuda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122238"/>
            <a:ext cx="42862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5" name="TextBox 21"/>
          <p:cNvSpPr txBox="1">
            <a:spLocks noChangeArrowheads="1"/>
          </p:cNvSpPr>
          <p:nvPr/>
        </p:nvSpPr>
        <p:spPr bwMode="auto">
          <a:xfrm>
            <a:off x="7929563" y="336550"/>
            <a:ext cx="78581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BKN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ChangeArrowheads="1"/>
          </p:cNvSpPr>
          <p:nvPr/>
        </p:nvSpPr>
        <p:spPr bwMode="auto">
          <a:xfrm>
            <a:off x="0" y="0"/>
            <a:ext cx="9144000" cy="1096963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800"/>
              </a:lnSpc>
              <a:defRPr/>
            </a:pPr>
            <a:r>
              <a:rPr lang="en-US" sz="3600" b="1" dirty="0"/>
              <a:t>PENGEMBANGAN KOMPETENSI </a:t>
            </a:r>
          </a:p>
          <a:p>
            <a:pPr>
              <a:lnSpc>
                <a:spcPts val="3800"/>
              </a:lnSpc>
              <a:defRPr/>
            </a:pPr>
            <a:r>
              <a:rPr lang="en-US" sz="3600" b="1" dirty="0"/>
              <a:t>SEBAGAI HAK PEGAWAI ASN</a:t>
            </a:r>
          </a:p>
        </p:txBody>
      </p:sp>
      <p:sp>
        <p:nvSpPr>
          <p:cNvPr id="14" name="Oval 13"/>
          <p:cNvSpPr/>
          <p:nvPr/>
        </p:nvSpPr>
        <p:spPr>
          <a:xfrm>
            <a:off x="6516688" y="1643063"/>
            <a:ext cx="2159000" cy="86360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100"/>
              </a:lnSpc>
              <a:defRPr/>
            </a:pPr>
            <a:r>
              <a:rPr lang="id-ID" sz="2000" b="1" dirty="0">
                <a:solidFill>
                  <a:schemeClr val="tx1"/>
                </a:solidFill>
              </a:rPr>
              <a:t>2. </a:t>
            </a:r>
            <a:r>
              <a:rPr lang="en-US" sz="2000" b="1" dirty="0">
                <a:solidFill>
                  <a:schemeClr val="tx1"/>
                </a:solidFill>
              </a:rPr>
              <a:t>Seminar</a:t>
            </a:r>
            <a:endParaRPr lang="id-ID" sz="2000" b="1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305175" y="2797175"/>
            <a:ext cx="2016125" cy="82867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100"/>
              </a:lnSpc>
              <a:defRPr/>
            </a:pPr>
            <a:r>
              <a:rPr lang="id-ID" sz="2000" b="1" dirty="0">
                <a:solidFill>
                  <a:schemeClr val="tx1"/>
                </a:solidFill>
              </a:rPr>
              <a:t>3. </a:t>
            </a:r>
            <a:r>
              <a:rPr lang="en-US" sz="2000" b="1" dirty="0" err="1">
                <a:solidFill>
                  <a:schemeClr val="tx1"/>
                </a:solidFill>
              </a:rPr>
              <a:t>Kursus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86125" y="3714750"/>
            <a:ext cx="2808288" cy="165417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100"/>
              </a:lnSpc>
              <a:defRPr/>
            </a:pPr>
            <a:r>
              <a:rPr lang="en-US" sz="2000" b="1" dirty="0">
                <a:solidFill>
                  <a:schemeClr val="tx1"/>
                </a:solidFill>
              </a:rPr>
              <a:t>5</a:t>
            </a:r>
            <a:r>
              <a:rPr lang="id-ID" sz="2000" b="1" dirty="0">
                <a:solidFill>
                  <a:schemeClr val="tx1"/>
                </a:solidFill>
              </a:rPr>
              <a:t>. </a:t>
            </a:r>
            <a:r>
              <a:rPr lang="en-US" sz="2000" b="1" dirty="0" err="1">
                <a:solidFill>
                  <a:schemeClr val="tx1"/>
                </a:solidFill>
              </a:rPr>
              <a:t>Praktik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Kerja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</a:p>
          <a:p>
            <a:pPr algn="ctr">
              <a:lnSpc>
                <a:spcPts val="2100"/>
              </a:lnSpc>
              <a:defRPr/>
            </a:pPr>
            <a:r>
              <a:rPr lang="en-US" sz="2000" dirty="0">
                <a:solidFill>
                  <a:schemeClr val="tx1"/>
                </a:solidFill>
              </a:rPr>
              <a:t>Di </a:t>
            </a:r>
            <a:r>
              <a:rPr lang="en-US" sz="2000" dirty="0" err="1">
                <a:solidFill>
                  <a:schemeClr val="tx1"/>
                </a:solidFill>
              </a:rPr>
              <a:t>Instansi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Pusat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dan</a:t>
            </a:r>
            <a:r>
              <a:rPr lang="en-US" sz="2000" dirty="0">
                <a:solidFill>
                  <a:schemeClr val="tx1"/>
                </a:solidFill>
              </a:rPr>
              <a:t> Daerah </a:t>
            </a:r>
            <a:r>
              <a:rPr lang="en-US" sz="2000" dirty="0" err="1">
                <a:solidFill>
                  <a:schemeClr val="tx1"/>
                </a:solidFill>
              </a:rPr>
              <a:t>selama</a:t>
            </a:r>
            <a:r>
              <a:rPr lang="en-US" sz="2000" dirty="0">
                <a:solidFill>
                  <a:schemeClr val="tx1"/>
                </a:solidFill>
              </a:rPr>
              <a:t> 1 </a:t>
            </a:r>
            <a:r>
              <a:rPr lang="en-US" sz="2000" dirty="0" err="1">
                <a:solidFill>
                  <a:schemeClr val="tx1"/>
                </a:solidFill>
              </a:rPr>
              <a:t>tahun</a:t>
            </a:r>
            <a:endParaRPr lang="id-ID" sz="2000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724525" y="2741613"/>
            <a:ext cx="2232025" cy="79216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100"/>
              </a:lnSpc>
              <a:defRPr/>
            </a:pPr>
            <a:r>
              <a:rPr lang="en-US" sz="2000" b="1" dirty="0">
                <a:solidFill>
                  <a:schemeClr val="tx1"/>
                </a:solidFill>
              </a:rPr>
              <a:t>4</a:t>
            </a:r>
            <a:r>
              <a:rPr lang="id-ID" sz="2000" b="1" dirty="0">
                <a:solidFill>
                  <a:schemeClr val="tx1"/>
                </a:solidFill>
              </a:rPr>
              <a:t>. </a:t>
            </a:r>
            <a:r>
              <a:rPr lang="en-US" sz="2000" b="1" dirty="0" err="1">
                <a:solidFill>
                  <a:schemeClr val="tx1"/>
                </a:solidFill>
              </a:rPr>
              <a:t>Penataran</a:t>
            </a:r>
            <a:endParaRPr lang="id-ID" sz="2000" b="1" dirty="0">
              <a:solidFill>
                <a:schemeClr val="tx1"/>
              </a:solidFill>
            </a:endParaRPr>
          </a:p>
        </p:txBody>
      </p:sp>
      <p:pic>
        <p:nvPicPr>
          <p:cNvPr id="24583" name="Picture 4" descr="http://4.bp.blogspot.com/-SkcTY29M3fA/UjAWfzJ74FI/AAAAAAAAAdA/tqE6q50SwL0/s1600/SKP2014O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557338"/>
            <a:ext cx="2519362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val 12"/>
          <p:cNvSpPr/>
          <p:nvPr/>
        </p:nvSpPr>
        <p:spPr>
          <a:xfrm>
            <a:off x="3779838" y="1643063"/>
            <a:ext cx="2520950" cy="107950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100"/>
              </a:lnSpc>
              <a:defRPr/>
            </a:pPr>
            <a:r>
              <a:rPr lang="id-ID" sz="2000" b="1" dirty="0">
                <a:solidFill>
                  <a:schemeClr val="tx1"/>
                </a:solidFill>
              </a:rPr>
              <a:t>1. </a:t>
            </a:r>
            <a:r>
              <a:rPr lang="en-US" sz="2000" b="1" dirty="0" err="1">
                <a:solidFill>
                  <a:schemeClr val="tx1"/>
                </a:solidFill>
              </a:rPr>
              <a:t>Pendidikan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dan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Latihan</a:t>
            </a:r>
            <a:endParaRPr lang="id-ID" sz="2000" b="1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2225" y="3789363"/>
            <a:ext cx="2447925" cy="107950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100"/>
              </a:lnSpc>
              <a:defRPr/>
            </a:pPr>
            <a:r>
              <a:rPr lang="id-ID" sz="2000" b="1" dirty="0">
                <a:solidFill>
                  <a:schemeClr val="tx1"/>
                </a:solidFill>
              </a:rPr>
              <a:t>6. </a:t>
            </a:r>
            <a:r>
              <a:rPr lang="en-US" sz="2000" b="1" dirty="0" err="1">
                <a:solidFill>
                  <a:schemeClr val="tx1"/>
                </a:solidFill>
              </a:rPr>
              <a:t>Pertukaran</a:t>
            </a:r>
            <a:r>
              <a:rPr lang="en-US" sz="2000" b="1" dirty="0">
                <a:solidFill>
                  <a:schemeClr val="tx1"/>
                </a:solidFill>
              </a:rPr>
              <a:t> PNS </a:t>
            </a:r>
            <a:r>
              <a:rPr lang="en-US" sz="2000" b="1" dirty="0" err="1">
                <a:solidFill>
                  <a:schemeClr val="tx1"/>
                </a:solidFill>
              </a:rPr>
              <a:t>dan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Swasta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4586" name="TextBox 1"/>
          <p:cNvSpPr txBox="1">
            <a:spLocks noChangeArrowheads="1"/>
          </p:cNvSpPr>
          <p:nvPr/>
        </p:nvSpPr>
        <p:spPr bwMode="auto">
          <a:xfrm>
            <a:off x="3286125" y="5534025"/>
            <a:ext cx="5857875" cy="10779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/>
              <a:t>INSTANSI PEMERINTAH WAJIB MENYUSUN RENCANA PENGEMBANGAN KOMPETENSI &amp; TERTUANG DALAM RENCANA KERJA ANGGARAN TAHUNAN INSTANSI, MELAKSANAKAN DAN MELAKUKAN EVALUASI</a:t>
            </a:r>
          </a:p>
        </p:txBody>
      </p:sp>
      <p:pic>
        <p:nvPicPr>
          <p:cNvPr id="24587" name="Picture 9" descr="garuda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43875" y="0"/>
            <a:ext cx="42862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8" name="TextBox 17"/>
          <p:cNvSpPr txBox="1">
            <a:spLocks noChangeArrowheads="1"/>
          </p:cNvSpPr>
          <p:nvPr/>
        </p:nvSpPr>
        <p:spPr bwMode="auto">
          <a:xfrm>
            <a:off x="8572500" y="142875"/>
            <a:ext cx="571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1"/>
          <p:cNvSpPr>
            <a:spLocks noGrp="1"/>
          </p:cNvSpPr>
          <p:nvPr>
            <p:ph idx="1"/>
          </p:nvPr>
        </p:nvSpPr>
        <p:spPr bwMode="auto">
          <a:xfrm>
            <a:off x="0" y="1214456"/>
            <a:ext cx="9144000" cy="4929188"/>
          </a:xfrm>
          <a:blipFill dpi="0" rotWithShape="1">
            <a:blip r:embed="rId2" cstate="print"/>
            <a:srcRect/>
            <a:tile tx="0" ty="0" sx="100000" sy="100000" flip="none" algn="tl"/>
          </a:blip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spcAft>
                <a:spcPts val="1200"/>
              </a:spcAft>
            </a:pPr>
            <a:r>
              <a:rPr lang="es-ES" sz="2200" b="1" smtClean="0">
                <a:ea typeface="MS PGothic" pitchFamily="34" charset="-128"/>
              </a:rPr>
              <a:t>Pangkat adalah kedudukan yang menunjukkan tingkat jabatan  berdasarkan tingkat kesulitan, tanggung jawab, dampak dan persyaratan kualifikasi pekerjaan yang digunakan sebagai dasar penggajian.</a:t>
            </a:r>
          </a:p>
          <a:p>
            <a:pPr algn="just">
              <a:spcAft>
                <a:spcPts val="1200"/>
              </a:spcAft>
            </a:pPr>
            <a:r>
              <a:rPr lang="es-ES" sz="2200" b="1" smtClean="0">
                <a:ea typeface="MS PGothic" pitchFamily="34" charset="-128"/>
              </a:rPr>
              <a:t>PNS diangkat dalam </a:t>
            </a:r>
            <a:r>
              <a:rPr lang="id-ID" sz="2200" b="1" smtClean="0">
                <a:ea typeface="MS PGothic" pitchFamily="34" charset="-128"/>
              </a:rPr>
              <a:t>P</a:t>
            </a:r>
            <a:r>
              <a:rPr lang="es-ES" sz="2200" b="1" smtClean="0">
                <a:ea typeface="MS PGothic" pitchFamily="34" charset="-128"/>
              </a:rPr>
              <a:t>angkat dan </a:t>
            </a:r>
            <a:r>
              <a:rPr lang="id-ID" sz="2200" b="1" smtClean="0">
                <a:ea typeface="MS PGothic" pitchFamily="34" charset="-128"/>
              </a:rPr>
              <a:t>J</a:t>
            </a:r>
            <a:r>
              <a:rPr lang="es-ES" sz="2200" b="1" smtClean="0">
                <a:ea typeface="MS PGothic" pitchFamily="34" charset="-128"/>
              </a:rPr>
              <a:t>abatan tertentu.</a:t>
            </a:r>
            <a:endParaRPr lang="en-US" sz="2200" b="1" smtClean="0">
              <a:ea typeface="MS PGothic" pitchFamily="34" charset="-128"/>
            </a:endParaRPr>
          </a:p>
          <a:p>
            <a:pPr algn="just">
              <a:spcAft>
                <a:spcPts val="1200"/>
              </a:spcAft>
            </a:pPr>
            <a:r>
              <a:rPr lang="es-ES" sz="2200" b="1" smtClean="0">
                <a:ea typeface="MS PGothic" pitchFamily="34" charset="-128"/>
              </a:rPr>
              <a:t>Setiap jabatan dikelompokkan dalam </a:t>
            </a:r>
            <a:r>
              <a:rPr lang="id-ID" sz="2200" b="1" smtClean="0">
                <a:ea typeface="MS PGothic" pitchFamily="34" charset="-128"/>
              </a:rPr>
              <a:t>k</a:t>
            </a:r>
            <a:r>
              <a:rPr lang="es-ES" sz="2200" b="1" smtClean="0">
                <a:ea typeface="MS PGothic" pitchFamily="34" charset="-128"/>
              </a:rPr>
              <a:t>lasifikasi </a:t>
            </a:r>
            <a:r>
              <a:rPr lang="id-ID" sz="2200" b="1" smtClean="0">
                <a:ea typeface="MS PGothic" pitchFamily="34" charset="-128"/>
              </a:rPr>
              <a:t>j</a:t>
            </a:r>
            <a:r>
              <a:rPr lang="es-ES" sz="2200" b="1" smtClean="0">
                <a:ea typeface="MS PGothic" pitchFamily="34" charset="-128"/>
              </a:rPr>
              <a:t>abatan PNS yang menunjukkan kesamaan karakteristik, mekanisme, dan pola kerja.</a:t>
            </a:r>
            <a:endParaRPr lang="en-US" sz="2200" b="1" smtClean="0">
              <a:ea typeface="MS PGothic" pitchFamily="34" charset="-128"/>
            </a:endParaRPr>
          </a:p>
          <a:p>
            <a:pPr algn="just">
              <a:spcAft>
                <a:spcPts val="1200"/>
              </a:spcAft>
            </a:pPr>
            <a:r>
              <a:rPr lang="es-ES" sz="2200" b="1" smtClean="0">
                <a:ea typeface="MS PGothic" pitchFamily="34" charset="-128"/>
              </a:rPr>
              <a:t>PNS dapat berpindah antar</a:t>
            </a:r>
            <a:r>
              <a:rPr lang="id-ID" sz="2200" b="1" smtClean="0">
                <a:ea typeface="MS PGothic" pitchFamily="34" charset="-128"/>
              </a:rPr>
              <a:t> dan antara</a:t>
            </a:r>
            <a:r>
              <a:rPr lang="es-ES" sz="2200" b="1" smtClean="0">
                <a:ea typeface="MS PGothic" pitchFamily="34" charset="-128"/>
              </a:rPr>
              <a:t> JPT</a:t>
            </a:r>
            <a:r>
              <a:rPr lang="id-ID" sz="2200" b="1" smtClean="0">
                <a:ea typeface="MS PGothic" pitchFamily="34" charset="-128"/>
              </a:rPr>
              <a:t>, Jabatan A</a:t>
            </a:r>
            <a:r>
              <a:rPr lang="es-ES" sz="2200" b="1" smtClean="0">
                <a:ea typeface="MS PGothic" pitchFamily="34" charset="-128"/>
              </a:rPr>
              <a:t>dministrasi, dan </a:t>
            </a:r>
            <a:r>
              <a:rPr lang="id-ID" sz="2200" b="1" smtClean="0">
                <a:ea typeface="MS PGothic" pitchFamily="34" charset="-128"/>
              </a:rPr>
              <a:t>J</a:t>
            </a:r>
            <a:r>
              <a:rPr lang="es-ES" sz="2200" b="1" smtClean="0">
                <a:ea typeface="MS PGothic" pitchFamily="34" charset="-128"/>
              </a:rPr>
              <a:t>abatan </a:t>
            </a:r>
            <a:r>
              <a:rPr lang="id-ID" sz="2200" b="1" smtClean="0">
                <a:ea typeface="MS PGothic" pitchFamily="34" charset="-128"/>
              </a:rPr>
              <a:t>F</a:t>
            </a:r>
            <a:r>
              <a:rPr lang="es-ES" sz="2200" b="1" smtClean="0">
                <a:ea typeface="MS PGothic" pitchFamily="34" charset="-128"/>
              </a:rPr>
              <a:t>ungsional</a:t>
            </a:r>
            <a:r>
              <a:rPr lang="id-ID" sz="2200" b="1" smtClean="0">
                <a:ea typeface="MS PGothic" pitchFamily="34" charset="-128"/>
              </a:rPr>
              <a:t> di Instansi Pusat dan Daerah</a:t>
            </a:r>
            <a:r>
              <a:rPr lang="es-ES" sz="2200" b="1" smtClean="0">
                <a:ea typeface="MS PGothic" pitchFamily="34" charset="-128"/>
              </a:rPr>
              <a:t> berdasarkan kualifikasi, kompetensi, dan penilaian kinerja.</a:t>
            </a:r>
            <a:endParaRPr lang="en-US" sz="2200" b="1" smtClean="0">
              <a:ea typeface="MS PGothic" pitchFamily="34" charset="-128"/>
            </a:endParaRPr>
          </a:p>
        </p:txBody>
      </p:sp>
      <p:sp>
        <p:nvSpPr>
          <p:cNvPr id="28675" name="Tit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04850"/>
          </a:xfrm>
          <a:prstGeom prst="rect">
            <a:avLst/>
          </a:prstGeom>
          <a:solidFill>
            <a:srgbClr val="CC9900"/>
          </a:solidFill>
        </p:spPr>
        <p:txBody>
          <a:bodyPr>
            <a:normAutofit fontScale="90000"/>
          </a:bodyPr>
          <a:lstStyle/>
          <a:p>
            <a:pPr indent="803275" algn="just">
              <a:defRPr/>
            </a:pPr>
            <a:r>
              <a:rPr lang="en-US" b="1" dirty="0" err="1" smtClean="0">
                <a:latin typeface="Century Gothic" pitchFamily="34" charset="0"/>
                <a:ea typeface="ＭＳ Ｐゴシック" pitchFamily="34" charset="-128"/>
                <a:cs typeface="Century Gothic" pitchFamily="34" charset="0"/>
              </a:rPr>
              <a:t>Pangkat</a:t>
            </a:r>
            <a:r>
              <a:rPr lang="en-US" b="1" dirty="0" smtClean="0">
                <a:latin typeface="Century Gothic" pitchFamily="34" charset="0"/>
                <a:ea typeface="ＭＳ Ｐゴシック" pitchFamily="34" charset="-128"/>
                <a:cs typeface="Century Gothic" pitchFamily="34" charset="0"/>
              </a:rPr>
              <a:t> </a:t>
            </a:r>
            <a:r>
              <a:rPr lang="en-US" b="1" err="1" smtClean="0">
                <a:latin typeface="Century Gothic" pitchFamily="34" charset="0"/>
                <a:ea typeface="ＭＳ Ｐゴシック" pitchFamily="34" charset="-128"/>
                <a:cs typeface="Century Gothic" pitchFamily="34" charset="0"/>
              </a:rPr>
              <a:t>dan</a:t>
            </a:r>
            <a:r>
              <a:rPr lang="en-US" b="1" smtClean="0">
                <a:latin typeface="Century Gothic" pitchFamily="34" charset="0"/>
                <a:ea typeface="ＭＳ Ｐゴシック" pitchFamily="34" charset="-128"/>
                <a:cs typeface="Century Gothic" pitchFamily="34" charset="0"/>
              </a:rPr>
              <a:t> Jabatan</a:t>
            </a:r>
            <a:r>
              <a:rPr lang="id-ID" b="1" smtClean="0">
                <a:latin typeface="Century Gothic" pitchFamily="34" charset="0"/>
                <a:ea typeface="ＭＳ Ｐゴシック" pitchFamily="34" charset="-128"/>
                <a:cs typeface="Century Gothic" pitchFamily="34" charset="0"/>
              </a:rPr>
              <a:t> PNS</a:t>
            </a:r>
            <a:endParaRPr lang="en-US" b="1" dirty="0" smtClean="0">
              <a:latin typeface="Century Gothic" pitchFamily="34" charset="0"/>
              <a:ea typeface="ＭＳ Ｐゴシック" pitchFamily="34" charset="-128"/>
              <a:cs typeface="Century Gothic" pitchFamily="34" charset="0"/>
            </a:endParaRPr>
          </a:p>
        </p:txBody>
      </p:sp>
      <p:pic>
        <p:nvPicPr>
          <p:cNvPr id="26628" name="Picture 9" descr="garuda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875" y="0"/>
            <a:ext cx="42862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Box 4"/>
          <p:cNvSpPr txBox="1">
            <a:spLocks noChangeArrowheads="1"/>
          </p:cNvSpPr>
          <p:nvPr/>
        </p:nvSpPr>
        <p:spPr bwMode="auto">
          <a:xfrm>
            <a:off x="8572500" y="142875"/>
            <a:ext cx="571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>
            <a:spLocks/>
          </p:cNvSpPr>
          <p:nvPr/>
        </p:nvSpPr>
        <p:spPr bwMode="gray">
          <a:xfrm>
            <a:off x="0" y="228600"/>
            <a:ext cx="9144000" cy="7334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kern="0" dirty="0" err="1" smtClean="0">
                <a:solidFill>
                  <a:srgbClr val="FF9900"/>
                </a:solidFill>
                <a:latin typeface="+mj-lt"/>
                <a:ea typeface="+mj-ea"/>
                <a:cs typeface="+mj-cs"/>
              </a:rPr>
              <a:t>Rancanga</a:t>
            </a:r>
            <a:r>
              <a:rPr lang="id-ID" sz="3200" b="1" kern="0" smtClean="0">
                <a:solidFill>
                  <a:srgbClr val="FF9900"/>
                </a:solidFill>
                <a:latin typeface="+mj-lt"/>
                <a:ea typeface="+mj-ea"/>
                <a:cs typeface="+mj-cs"/>
              </a:rPr>
              <a:t>n</a:t>
            </a:r>
            <a:r>
              <a:rPr lang="en-US" sz="3200" b="1" kern="0" smtClean="0">
                <a:solidFill>
                  <a:srgbClr val="FF99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d-ID" sz="3200" b="1" kern="0" smtClean="0">
                <a:solidFill>
                  <a:srgbClr val="FF9900"/>
                </a:solidFill>
                <a:latin typeface="+mj-lt"/>
                <a:ea typeface="+mj-ea"/>
                <a:cs typeface="+mj-cs"/>
              </a:rPr>
              <a:t>Pangkat &amp; </a:t>
            </a:r>
            <a:r>
              <a:rPr lang="en-US" sz="3200" b="1" kern="0" smtClean="0">
                <a:solidFill>
                  <a:srgbClr val="FF9900"/>
                </a:solidFill>
                <a:latin typeface="+mj-lt"/>
                <a:ea typeface="+mj-ea"/>
                <a:cs typeface="+mj-cs"/>
              </a:rPr>
              <a:t>Jabatan </a:t>
            </a:r>
            <a:r>
              <a:rPr lang="en-US" sz="3200" b="1" kern="0" dirty="0">
                <a:solidFill>
                  <a:srgbClr val="FF9900"/>
                </a:solidFill>
                <a:latin typeface="+mj-lt"/>
                <a:ea typeface="+mj-ea"/>
                <a:cs typeface="+mj-cs"/>
              </a:rPr>
              <a:t>PNS</a:t>
            </a:r>
            <a:endParaRPr lang="en-US" sz="3200" b="1" kern="0" baseline="-25000" dirty="0">
              <a:solidFill>
                <a:srgbClr val="FF99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7694" name="Picture 9" descr="garuda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875" y="274638"/>
            <a:ext cx="42862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95" name="TextBox 4"/>
          <p:cNvSpPr txBox="1">
            <a:spLocks noChangeArrowheads="1"/>
          </p:cNvSpPr>
          <p:nvPr/>
        </p:nvSpPr>
        <p:spPr bwMode="auto">
          <a:xfrm>
            <a:off x="8572500" y="417513"/>
            <a:ext cx="571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199596" y="2852936"/>
          <a:ext cx="2232248" cy="3779520"/>
        </p:xfrm>
        <a:graphic>
          <a:graphicData uri="http://schemas.openxmlformats.org/drawingml/2006/table">
            <a:tbl>
              <a:tblPr/>
              <a:tblGrid>
                <a:gridCol w="1116124"/>
                <a:gridCol w="1116124"/>
              </a:tblGrid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15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JA-15, JF-15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14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JA-14, JF-14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13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JA-13, JF-13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12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JA-12, JF-12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11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JA-11, JF-11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10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JA-10, JF-10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9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JA-9, JF-9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8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JA-8, JF-8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7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JA-7, JF-7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6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JA-6, JF-6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5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JA-5, JF-5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4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JA-4, JF-4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JA-3, JF-3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JA-2, JF-2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37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JA/JF 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JA-1, JF-1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72824" y="2169400"/>
          <a:ext cx="2520280" cy="2699760"/>
        </p:xfrm>
        <a:graphic>
          <a:graphicData uri="http://schemas.openxmlformats.org/drawingml/2006/table">
            <a:tbl>
              <a:tblPr/>
              <a:tblGrid>
                <a:gridCol w="1296144"/>
                <a:gridCol w="1224136"/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JPT Utama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JPT-I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99373">
                <a:tc rowSpan="9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JPT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JPT-II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99373">
                <a:tc vMerge="1">
                  <a:txBody>
                    <a:bodyPr/>
                    <a:lstStyle/>
                    <a:p>
                      <a:pPr algn="l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JPT-III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99373">
                <a:tc vMerge="1">
                  <a:txBody>
                    <a:bodyPr/>
                    <a:lstStyle/>
                    <a:p>
                      <a:pPr algn="l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JPT-IV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99373">
                <a:tc vMerge="1">
                  <a:txBody>
                    <a:bodyPr/>
                    <a:lstStyle/>
                    <a:p>
                      <a:pPr algn="l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JPT-V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99373">
                <a:tc vMerge="1">
                  <a:txBody>
                    <a:bodyPr/>
                    <a:lstStyle/>
                    <a:p>
                      <a:pPr algn="l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JPT-VI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99373">
                <a:tc vMerge="1">
                  <a:txBody>
                    <a:bodyPr/>
                    <a:lstStyle/>
                    <a:p>
                      <a:pPr algn="l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JPT-VII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99373">
                <a:tc vMerge="1">
                  <a:txBody>
                    <a:bodyPr/>
                    <a:lstStyle/>
                    <a:p>
                      <a:pPr algn="l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JPT-VIII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99373">
                <a:tc vMerge="1">
                  <a:txBody>
                    <a:bodyPr/>
                    <a:lstStyle/>
                    <a:p>
                      <a:pPr algn="l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JPT-IX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99373">
                <a:tc vMerge="1">
                  <a:txBody>
                    <a:bodyPr/>
                    <a:lstStyle/>
                    <a:p>
                      <a:pPr algn="l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JPT-X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28" marR="8128" marT="81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2844" y="1514764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600" b="1" smtClean="0"/>
              <a:t>Jabatan</a:t>
            </a:r>
          </a:p>
          <a:p>
            <a:pPr algn="ctr"/>
            <a:r>
              <a:rPr lang="id-ID" sz="1600" b="1" dirty="0" smtClean="0"/>
              <a:t>Pimpinan Tinggi (JPT)</a:t>
            </a:r>
            <a:endParaRPr lang="id-ID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857488" y="2204864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600" b="1" dirty="0" smtClean="0"/>
              <a:t>Jabatan                                     Administrasi &amp; Fungsional</a:t>
            </a:r>
            <a:endParaRPr lang="id-ID" sz="1600" b="1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828800"/>
            <a:ext cx="1082604" cy="4969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hevron 10"/>
          <p:cNvSpPr/>
          <p:nvPr/>
        </p:nvSpPr>
        <p:spPr bwMode="auto">
          <a:xfrm>
            <a:off x="5643570" y="1484784"/>
            <a:ext cx="432048" cy="5184576"/>
          </a:xfrm>
          <a:prstGeom prst="chevron">
            <a:avLst>
              <a:gd name="adj" fmla="val 8122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48" y="1029982"/>
            <a:ext cx="1009650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"/>
            <a:ext cx="9144000" cy="461665"/>
          </a:xfrm>
          <a:prstGeom prst="rect">
            <a:avLst/>
          </a:prstGeom>
          <a:solidFill>
            <a:srgbClr val="0066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indent="539750" algn="just">
              <a:defRPr/>
            </a:pPr>
            <a:r>
              <a:rPr lang="en-US" sz="2400" b="1" dirty="0"/>
              <a:t>PERUBAHAN KOMPONEN PENGHASILAN PNS</a:t>
            </a:r>
          </a:p>
        </p:txBody>
      </p:sp>
      <p:pic>
        <p:nvPicPr>
          <p:cNvPr id="29713" name="Picture 9" descr="garuda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875" y="0"/>
            <a:ext cx="42862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14" name="TextBox 16"/>
          <p:cNvSpPr txBox="1">
            <a:spLocks noChangeArrowheads="1"/>
          </p:cNvSpPr>
          <p:nvPr/>
        </p:nvSpPr>
        <p:spPr bwMode="auto">
          <a:xfrm>
            <a:off x="8572500" y="142875"/>
            <a:ext cx="571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BKN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5425704" y="2679370"/>
            <a:ext cx="2375817" cy="846615"/>
          </a:xfrm>
          <a:prstGeom prst="rect">
            <a:avLst/>
          </a:prstGeom>
          <a:solidFill>
            <a:srgbClr val="CC00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 indent="-179388"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id-ID" sz="2400" b="1" kern="0" dirty="0">
              <a:latin typeface="Footlight MT Light" pitchFamily="18" charset="0"/>
              <a:cs typeface="+mn-cs"/>
            </a:endParaRPr>
          </a:p>
          <a:p>
            <a:pPr marL="179388" indent="-179388"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id-ID" sz="2400" b="1" kern="0" dirty="0">
              <a:latin typeface="Footlight MT Light" pitchFamily="18" charset="0"/>
              <a:cs typeface="+mn-cs"/>
            </a:endParaRPr>
          </a:p>
          <a:p>
            <a:pPr marL="179388" indent="-179388"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en-US" sz="2400" b="1" kern="0" dirty="0">
              <a:solidFill>
                <a:srgbClr val="00B0F0"/>
              </a:solidFill>
              <a:latin typeface="Footlight MT Light" pitchFamily="18" charset="0"/>
              <a:cs typeface="Aharoni" pitchFamily="2" charset="-79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433331" y="4563599"/>
            <a:ext cx="2610290" cy="9001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kern="0" smtClean="0">
                <a:solidFill>
                  <a:schemeClr val="bg1"/>
                </a:solidFill>
                <a:latin typeface="Footlight MT Light" pitchFamily="18" charset="0"/>
              </a:rPr>
              <a:t>Tunjangan Beras</a:t>
            </a:r>
            <a:endParaRPr lang="en-US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1550568" y="3102969"/>
            <a:ext cx="2375817" cy="84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179388" indent="-179388"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id-ID" sz="2000" kern="0" dirty="0" smtClean="0">
                <a:solidFill>
                  <a:schemeClr val="bg1"/>
                </a:solidFill>
                <a:latin typeface="Footlight MT Light" pitchFamily="18" charset="0"/>
                <a:cs typeface="+mn-cs"/>
              </a:rPr>
              <a:t>Bonus / Gaji Ke-13</a:t>
            </a:r>
            <a:endParaRPr lang="id-ID" sz="2000" kern="0" dirty="0">
              <a:solidFill>
                <a:schemeClr val="bg1"/>
              </a:solidFill>
              <a:latin typeface="Footlight MT Light" pitchFamily="18" charset="0"/>
              <a:cs typeface="+mn-cs"/>
            </a:endParaRPr>
          </a:p>
          <a:p>
            <a:pPr marL="179388" indent="-179388"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id-ID" sz="2400" kern="0" dirty="0">
              <a:latin typeface="Footlight MT Light" pitchFamily="18" charset="0"/>
              <a:cs typeface="+mn-cs"/>
            </a:endParaRPr>
          </a:p>
          <a:p>
            <a:pPr marL="179388" indent="-179388"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id-ID" sz="2400" kern="0" dirty="0">
              <a:latin typeface="Footlight MT Light" pitchFamily="18" charset="0"/>
              <a:cs typeface="+mn-cs"/>
            </a:endParaRPr>
          </a:p>
          <a:p>
            <a:pPr marL="179388" indent="-179388"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en-US" sz="2400" kern="0" dirty="0">
              <a:solidFill>
                <a:srgbClr val="00B0F0"/>
              </a:solidFill>
              <a:latin typeface="Footlight MT Light" pitchFamily="18" charset="0"/>
              <a:cs typeface="Aharoni" pitchFamily="2" charset="-79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433331" y="3649199"/>
            <a:ext cx="2610290" cy="9001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kern="0" smtClean="0">
                <a:solidFill>
                  <a:schemeClr val="bg1"/>
                </a:solidFill>
                <a:latin typeface="Footlight MT Light" pitchFamily="18" charset="0"/>
              </a:rPr>
              <a:t>Tunjangan Keluarga</a:t>
            </a: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1433331" y="2736269"/>
            <a:ext cx="2610290" cy="9001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kern="0" smtClean="0">
                <a:solidFill>
                  <a:schemeClr val="bg1"/>
                </a:solidFill>
                <a:latin typeface="Footlight MT Light" pitchFamily="18" charset="0"/>
              </a:rPr>
              <a:t>Tunjangan Jabatan</a:t>
            </a: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433331" y="1807569"/>
            <a:ext cx="2610290" cy="9001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kern="0" smtClean="0">
                <a:solidFill>
                  <a:schemeClr val="bg1"/>
                </a:solidFill>
                <a:latin typeface="Footlight MT Light" pitchFamily="18" charset="0"/>
              </a:rPr>
              <a:t>Gaji Pokok</a:t>
            </a:r>
            <a:endParaRPr lang="en-US" sz="2000" kern="0" smtClean="0">
              <a:solidFill>
                <a:srgbClr val="00B0F0"/>
              </a:solidFill>
              <a:latin typeface="Footlight MT Light" pitchFamily="18" charset="0"/>
              <a:cs typeface="Aharoni" pitchFamily="2" charset="-79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308467" y="4646546"/>
            <a:ext cx="2610290" cy="900100"/>
          </a:xfrm>
          <a:prstGeom prst="roundRect">
            <a:avLst/>
          </a:prstGeom>
          <a:solidFill>
            <a:srgbClr val="CC0099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kern="0" smtClean="0">
                <a:solidFill>
                  <a:schemeClr val="bg1"/>
                </a:solidFill>
                <a:latin typeface="Footlight MT Light" pitchFamily="18" charset="0"/>
              </a:rPr>
              <a:t>Fasilitas</a:t>
            </a:r>
            <a:endParaRPr lang="en-US" sz="2000" b="1" kern="0" smtClean="0">
              <a:solidFill>
                <a:srgbClr val="00B0F0"/>
              </a:solidFill>
              <a:latin typeface="Footlight MT Light" pitchFamily="18" charset="0"/>
              <a:cs typeface="Aharoni" pitchFamily="2" charset="-79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5425704" y="3056085"/>
            <a:ext cx="2375817" cy="846615"/>
          </a:xfrm>
          <a:prstGeom prst="rect">
            <a:avLst/>
          </a:prstGeom>
          <a:solidFill>
            <a:srgbClr val="CC00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 indent="-179388"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id-ID" sz="2000" b="1" kern="0" dirty="0" smtClean="0">
                <a:solidFill>
                  <a:schemeClr val="bg1"/>
                </a:solidFill>
                <a:latin typeface="Footlight MT Light" pitchFamily="18" charset="0"/>
                <a:cs typeface="+mn-cs"/>
              </a:rPr>
              <a:t>Bonus / Gaji Ke-13</a:t>
            </a:r>
            <a:endParaRPr lang="id-ID" sz="2000" b="1" kern="0" dirty="0">
              <a:solidFill>
                <a:schemeClr val="bg1"/>
              </a:solidFill>
              <a:latin typeface="Footlight MT Light" pitchFamily="18" charset="0"/>
              <a:cs typeface="+mn-cs"/>
            </a:endParaRPr>
          </a:p>
          <a:p>
            <a:pPr marL="179388" indent="-179388"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id-ID" sz="2400" b="1" kern="0" dirty="0">
              <a:latin typeface="Footlight MT Light" pitchFamily="18" charset="0"/>
              <a:cs typeface="+mn-cs"/>
            </a:endParaRPr>
          </a:p>
          <a:p>
            <a:pPr marL="179388" indent="-179388"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id-ID" sz="2400" b="1" kern="0" dirty="0">
              <a:latin typeface="Footlight MT Light" pitchFamily="18" charset="0"/>
              <a:cs typeface="+mn-cs"/>
            </a:endParaRPr>
          </a:p>
          <a:p>
            <a:pPr marL="179388" indent="-179388"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en-US" sz="2400" b="1" kern="0" dirty="0">
              <a:solidFill>
                <a:srgbClr val="00B0F0"/>
              </a:solidFill>
              <a:latin typeface="Footlight MT Light" pitchFamily="18" charset="0"/>
              <a:cs typeface="Aharoni" pitchFamily="2" charset="-79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308467" y="3665685"/>
            <a:ext cx="2610290" cy="900100"/>
          </a:xfrm>
          <a:prstGeom prst="roundRect">
            <a:avLst/>
          </a:prstGeom>
          <a:solidFill>
            <a:srgbClr val="CC0099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kern="0" smtClean="0">
                <a:solidFill>
                  <a:schemeClr val="bg1"/>
                </a:solidFill>
                <a:latin typeface="Footlight MT Light" pitchFamily="18" charset="0"/>
              </a:rPr>
              <a:t>Tunjangan Kemahalan</a:t>
            </a:r>
            <a:endParaRPr lang="en-US" sz="2000" b="1" kern="0" smtClean="0">
              <a:solidFill>
                <a:srgbClr val="00B0F0"/>
              </a:solidFill>
              <a:latin typeface="Footlight MT Light" pitchFamily="18" charset="0"/>
              <a:cs typeface="Aharoni" pitchFamily="2" charset="-79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308467" y="2689385"/>
            <a:ext cx="2610290" cy="900100"/>
          </a:xfrm>
          <a:prstGeom prst="roundRect">
            <a:avLst/>
          </a:prstGeom>
          <a:solidFill>
            <a:srgbClr val="CC0099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kern="0" smtClean="0">
                <a:solidFill>
                  <a:schemeClr val="bg1"/>
                </a:solidFill>
                <a:latin typeface="Footlight MT Light" pitchFamily="18" charset="0"/>
              </a:rPr>
              <a:t>Tunjangan Kinerja</a:t>
            </a:r>
            <a:endParaRPr lang="id-ID" b="1" kern="0" smtClean="0">
              <a:solidFill>
                <a:schemeClr val="bg1"/>
              </a:solidFill>
              <a:latin typeface="Footlight MT Light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308467" y="1760685"/>
            <a:ext cx="2610290" cy="900100"/>
          </a:xfrm>
          <a:prstGeom prst="roundRect">
            <a:avLst/>
          </a:prstGeom>
          <a:solidFill>
            <a:srgbClr val="CC0099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kern="0" smtClean="0">
                <a:solidFill>
                  <a:schemeClr val="bg1"/>
                </a:solidFill>
                <a:latin typeface="Footlight MT Light" pitchFamily="18" charset="0"/>
              </a:rPr>
              <a:t>Gaji</a:t>
            </a:r>
            <a:endParaRPr lang="en-US" b="1"/>
          </a:p>
        </p:txBody>
      </p:sp>
      <p:sp>
        <p:nvSpPr>
          <p:cNvPr id="28" name="Right Arrow 27"/>
          <p:cNvSpPr/>
          <p:nvPr/>
        </p:nvSpPr>
        <p:spPr>
          <a:xfrm>
            <a:off x="4191000" y="2423587"/>
            <a:ext cx="838200" cy="23622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1295400" y="1120299"/>
            <a:ext cx="3048000" cy="685800"/>
          </a:xfrm>
          <a:prstGeom prst="downArrow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UU 43 /1999 </a:t>
            </a:r>
            <a:r>
              <a:rPr lang="en-US" b="1" dirty="0" err="1" smtClean="0">
                <a:solidFill>
                  <a:schemeClr val="tx1"/>
                </a:solidFill>
              </a:rPr>
              <a:t>jo</a:t>
            </a:r>
            <a:r>
              <a:rPr lang="en-US" b="1" dirty="0" smtClean="0">
                <a:solidFill>
                  <a:schemeClr val="tx1"/>
                </a:solidFill>
              </a:rPr>
              <a:t> PP 7/77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0" name="Down Arrow 29"/>
          <p:cNvSpPr/>
          <p:nvPr/>
        </p:nvSpPr>
        <p:spPr>
          <a:xfrm>
            <a:off x="5248536" y="1071546"/>
            <a:ext cx="2730152" cy="685800"/>
          </a:xfrm>
          <a:prstGeom prst="downArrow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UU 5 /2014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437556" y="5500038"/>
            <a:ext cx="2610290" cy="9001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kern="0" smtClean="0">
                <a:solidFill>
                  <a:schemeClr val="bg1"/>
                </a:solidFill>
                <a:latin typeface="Footlight MT Light" pitchFamily="18" charset="0"/>
              </a:rPr>
              <a:t>Tunjangan Lainnya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332510" y="1595438"/>
            <a:ext cx="8458200" cy="4833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1500" indent="-571500" algn="just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v"/>
            </a:pPr>
            <a:r>
              <a:rPr lang="en-US" sz="3200">
                <a:solidFill>
                  <a:schemeClr val="tx2"/>
                </a:solidFill>
                <a:latin typeface="Berlin Sans FB" pitchFamily="34" charset="0"/>
              </a:rPr>
              <a:t>Suatu proses yang sistematis untuk memprediksi kondisi jumlah PNS, jenis kualifikasi, keahlian dan kompetensi yang diinginkan di masa depan</a:t>
            </a:r>
            <a:r>
              <a:rPr lang="id-ID" sz="3200">
                <a:latin typeface="Berlin Sans FB" pitchFamily="34" charset="0"/>
              </a:rPr>
              <a:t> </a:t>
            </a:r>
            <a:r>
              <a:rPr lang="en-US" sz="3200">
                <a:latin typeface="Berlin Sans FB" pitchFamily="34" charset="0"/>
              </a:rPr>
              <a:t>melalui </a:t>
            </a:r>
            <a:r>
              <a:rPr lang="id-ID" sz="3200">
                <a:latin typeface="Berlin Sans FB" pitchFamily="34" charset="0"/>
              </a:rPr>
              <a:t>analisis jabatan dan perhitungan beban kerja serta analisis faktor-faktor yang berpengaruh pada organisasi</a:t>
            </a:r>
            <a:r>
              <a:rPr lang="en-US" sz="3200">
                <a:solidFill>
                  <a:schemeClr val="tx2"/>
                </a:solidFill>
                <a:latin typeface="Berlin Sans FB" pitchFamily="34" charset="0"/>
              </a:rPr>
              <a:t>.</a:t>
            </a:r>
          </a:p>
          <a:p>
            <a:pPr marL="571500" indent="-571500" algn="just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v"/>
            </a:pPr>
            <a:r>
              <a:rPr lang="en-US" sz="3200">
                <a:solidFill>
                  <a:schemeClr val="tx2"/>
                </a:solidFill>
                <a:latin typeface="Berlin Sans FB" pitchFamily="34" charset="0"/>
              </a:rPr>
              <a:t>Menjamin tersedianya </a:t>
            </a:r>
            <a:r>
              <a:rPr lang="id-ID" sz="3200">
                <a:solidFill>
                  <a:schemeClr val="tx2"/>
                </a:solidFill>
                <a:latin typeface="Berlin Sans FB" pitchFamily="34" charset="0"/>
              </a:rPr>
              <a:t>PNS</a:t>
            </a:r>
            <a:r>
              <a:rPr lang="en-US" sz="3200">
                <a:solidFill>
                  <a:schemeClr val="tx2"/>
                </a:solidFill>
                <a:latin typeface="Berlin Sans FB" pitchFamily="34" charset="0"/>
              </a:rPr>
              <a:t> dalam jumlah</a:t>
            </a:r>
            <a:r>
              <a:rPr lang="id-ID" sz="3200">
                <a:solidFill>
                  <a:schemeClr val="tx2"/>
                </a:solidFill>
                <a:latin typeface="Berlin Sans FB" pitchFamily="34" charset="0"/>
              </a:rPr>
              <a:t>,</a:t>
            </a:r>
            <a:r>
              <a:rPr lang="en-US" sz="3200">
                <a:solidFill>
                  <a:schemeClr val="tx2"/>
                </a:solidFill>
                <a:latin typeface="Berlin Sans FB" pitchFamily="34" charset="0"/>
              </a:rPr>
              <a:t> kualifikasi,  </a:t>
            </a:r>
            <a:r>
              <a:rPr lang="id-ID" sz="3200">
                <a:solidFill>
                  <a:schemeClr val="tx2"/>
                </a:solidFill>
                <a:latin typeface="Berlin Sans FB" pitchFamily="34" charset="0"/>
              </a:rPr>
              <a:t>komposisi,</a:t>
            </a:r>
            <a:r>
              <a:rPr lang="en-US" sz="3200">
                <a:solidFill>
                  <a:schemeClr val="tx2"/>
                </a:solidFill>
                <a:latin typeface="Berlin Sans FB" pitchFamily="34" charset="0"/>
              </a:rPr>
              <a:t> dan kompetensi</a:t>
            </a:r>
            <a:r>
              <a:rPr lang="id-ID" sz="3200">
                <a:solidFill>
                  <a:schemeClr val="tx2"/>
                </a:solidFill>
                <a:latin typeface="Berlin Sans FB" pitchFamily="34" charset="0"/>
              </a:rPr>
              <a:t>.</a:t>
            </a:r>
            <a:endParaRPr lang="en-US" sz="3200">
              <a:solidFill>
                <a:schemeClr val="tx2"/>
              </a:solidFill>
              <a:latin typeface="Berlin Sans FB" pitchFamily="34" charset="0"/>
            </a:endParaRPr>
          </a:p>
        </p:txBody>
      </p:sp>
      <p:sp>
        <p:nvSpPr>
          <p:cNvPr id="4" name="AutoShape 18"/>
          <p:cNvSpPr>
            <a:spLocks noChangeArrowheads="1"/>
          </p:cNvSpPr>
          <p:nvPr/>
        </p:nvSpPr>
        <p:spPr bwMode="auto">
          <a:xfrm>
            <a:off x="1752600" y="533400"/>
            <a:ext cx="5638800" cy="735013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PERENCANAAN PNS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5593" y="131160"/>
            <a:ext cx="8548718" cy="655564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889000">
              <a:spcAft>
                <a:spcPts val="600"/>
              </a:spcAft>
              <a:defRPr/>
            </a:pPr>
            <a:r>
              <a:rPr lang="id-ID" sz="2400" b="1">
                <a:solidFill>
                  <a:srgbClr val="002060"/>
                </a:solidFill>
              </a:rPr>
              <a:t>Pemberian </a:t>
            </a:r>
            <a:r>
              <a:rPr lang="id-ID" sz="2400" b="1" smtClean="0">
                <a:solidFill>
                  <a:srgbClr val="002060"/>
                </a:solidFill>
              </a:rPr>
              <a:t>Pertimbangan Teknis dan Penetapan Formasi dengan</a:t>
            </a:r>
            <a:r>
              <a:rPr lang="en-US" sz="2400" b="1" smtClean="0">
                <a:solidFill>
                  <a:srgbClr val="002060"/>
                </a:solidFill>
              </a:rPr>
              <a:t> </a:t>
            </a:r>
            <a:r>
              <a:rPr lang="id-ID" sz="2400" b="1" dirty="0">
                <a:solidFill>
                  <a:srgbClr val="002060"/>
                </a:solidFill>
              </a:rPr>
              <a:t>mempertimbangkan:</a:t>
            </a:r>
            <a:endParaRPr lang="en-US" sz="2400" b="1" dirty="0">
              <a:solidFill>
                <a:srgbClr val="002060"/>
              </a:solidFill>
            </a:endParaRPr>
          </a:p>
          <a:p>
            <a:pPr defTabSz="889000">
              <a:spcAft>
                <a:spcPts val="600"/>
              </a:spcAft>
              <a:defRPr/>
            </a:pPr>
            <a:endParaRPr lang="id-ID" sz="1100" b="1" dirty="0">
              <a:solidFill>
                <a:srgbClr val="002060"/>
              </a:solidFill>
            </a:endParaRPr>
          </a:p>
          <a:p>
            <a:pPr marL="800100" lvl="1" indent="-342900" defTabSz="889000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id-ID" sz="2000" b="1" dirty="0">
                <a:solidFill>
                  <a:srgbClr val="002060"/>
                </a:solidFill>
              </a:rPr>
              <a:t>Untuk Pemerintah Pusat</a:t>
            </a:r>
          </a:p>
          <a:p>
            <a:pPr marL="1371600" lvl="2" indent="-457200" defTabSz="889000">
              <a:spcAft>
                <a:spcPts val="600"/>
              </a:spcAft>
              <a:buFont typeface="+mj-lt"/>
              <a:buAutoNum type="alphaLcPeriod"/>
              <a:defRPr/>
            </a:pPr>
            <a:r>
              <a:rPr lang="id-ID" dirty="0">
                <a:solidFill>
                  <a:srgbClr val="002060"/>
                </a:solidFill>
              </a:rPr>
              <a:t>Susunan organisasi dan tatakerja masing-masing</a:t>
            </a:r>
          </a:p>
          <a:p>
            <a:pPr marL="1371600" lvl="2" indent="-457200" defTabSz="889000">
              <a:spcAft>
                <a:spcPts val="600"/>
              </a:spcAft>
              <a:buFont typeface="+mj-lt"/>
              <a:buAutoNum type="alphaLcPeriod"/>
              <a:defRPr/>
            </a:pPr>
            <a:r>
              <a:rPr lang="id-ID" dirty="0">
                <a:solidFill>
                  <a:srgbClr val="002060"/>
                </a:solidFill>
              </a:rPr>
              <a:t>Jenis dan sifat urusan pemerintah yang jadi tanggungjawabnya</a:t>
            </a:r>
          </a:p>
          <a:p>
            <a:pPr marL="1371600" lvl="2" indent="-457200" defTabSz="889000">
              <a:spcAft>
                <a:spcPts val="600"/>
              </a:spcAft>
              <a:buFont typeface="+mj-lt"/>
              <a:buAutoNum type="alphaLcPeriod"/>
              <a:defRPr/>
            </a:pPr>
            <a:r>
              <a:rPr lang="id-ID" dirty="0">
                <a:solidFill>
                  <a:srgbClr val="002060"/>
                </a:solidFill>
              </a:rPr>
              <a:t>Jumlah dan komposisi PNS yang ada</a:t>
            </a:r>
          </a:p>
          <a:p>
            <a:pPr marL="1371600" lvl="2" indent="-457200" defTabSz="889000">
              <a:spcAft>
                <a:spcPts val="600"/>
              </a:spcAft>
              <a:buFont typeface="+mj-lt"/>
              <a:buAutoNum type="alphaLcPeriod"/>
              <a:defRPr/>
            </a:pPr>
            <a:r>
              <a:rPr lang="id-ID" dirty="0">
                <a:solidFill>
                  <a:srgbClr val="002060"/>
                </a:solidFill>
              </a:rPr>
              <a:t>Jumlah PNS yang akan memasuki pensiun</a:t>
            </a:r>
          </a:p>
          <a:p>
            <a:pPr marL="1371600" lvl="2" indent="-457200" defTabSz="889000">
              <a:spcAft>
                <a:spcPts val="600"/>
              </a:spcAft>
              <a:buFont typeface="+mj-lt"/>
              <a:buAutoNum type="alphaLcPeriod"/>
              <a:defRPr/>
            </a:pPr>
            <a:r>
              <a:rPr lang="id-ID" dirty="0">
                <a:solidFill>
                  <a:srgbClr val="002060"/>
                </a:solidFill>
              </a:rPr>
              <a:t>Rasio jumlah PNS yang menduduki jabatan Administrator, Pengawas dan Jabatan Fungsional</a:t>
            </a:r>
          </a:p>
          <a:p>
            <a:pPr marL="1371600" lvl="2" indent="-457200" defTabSz="889000">
              <a:spcAft>
                <a:spcPts val="600"/>
              </a:spcAft>
              <a:buFont typeface="+mj-lt"/>
              <a:buAutoNum type="alphaLcPeriod"/>
              <a:defRPr/>
            </a:pPr>
            <a:r>
              <a:rPr lang="id-ID" dirty="0">
                <a:solidFill>
                  <a:srgbClr val="002060"/>
                </a:solidFill>
              </a:rPr>
              <a:t>Rasio belanja pegawai dalam anggaran </a:t>
            </a:r>
            <a:r>
              <a:rPr lang="id-ID">
                <a:solidFill>
                  <a:srgbClr val="002060"/>
                </a:solidFill>
              </a:rPr>
              <a:t>belanja </a:t>
            </a:r>
            <a:r>
              <a:rPr lang="id-ID" smtClean="0">
                <a:solidFill>
                  <a:srgbClr val="002060"/>
                </a:solidFill>
              </a:rPr>
              <a:t>instansi</a:t>
            </a:r>
          </a:p>
          <a:p>
            <a:pPr marL="1371600" lvl="2" indent="-457200" defTabSz="889000">
              <a:spcAft>
                <a:spcPts val="600"/>
              </a:spcAft>
              <a:defRPr/>
            </a:pPr>
            <a:endParaRPr lang="id-ID" sz="1200" dirty="0">
              <a:solidFill>
                <a:srgbClr val="002060"/>
              </a:solidFill>
            </a:endParaRPr>
          </a:p>
          <a:p>
            <a:pPr marL="914400" lvl="1" indent="-457200" defTabSz="889000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id-ID" sz="2000" b="1" dirty="0">
                <a:solidFill>
                  <a:srgbClr val="002060"/>
                </a:solidFill>
              </a:rPr>
              <a:t>Untuk Pemerintah Provinsi</a:t>
            </a:r>
          </a:p>
          <a:p>
            <a:pPr marL="1371600" lvl="2" indent="-457200" defTabSz="889000">
              <a:spcAft>
                <a:spcPts val="600"/>
              </a:spcAft>
              <a:buFont typeface="+mj-lt"/>
              <a:buAutoNum type="alphaLcPeriod"/>
              <a:defRPr/>
            </a:pPr>
            <a:r>
              <a:rPr lang="id-ID" dirty="0">
                <a:solidFill>
                  <a:srgbClr val="002060"/>
                </a:solidFill>
              </a:rPr>
              <a:t>Perbandingan jumlah PNS dengan jumlah Kab./Kota yang dikoordinasi</a:t>
            </a:r>
          </a:p>
          <a:p>
            <a:pPr marL="1371600" lvl="2" indent="-457200" defTabSz="889000">
              <a:spcAft>
                <a:spcPts val="600"/>
              </a:spcAft>
              <a:buFont typeface="+mj-lt"/>
              <a:buAutoNum type="alphaLcPeriod"/>
              <a:defRPr/>
            </a:pPr>
            <a:r>
              <a:rPr lang="id-ID" dirty="0">
                <a:solidFill>
                  <a:srgbClr val="002060"/>
                </a:solidFill>
              </a:rPr>
              <a:t>Data kelembagaan instansi</a:t>
            </a:r>
          </a:p>
          <a:p>
            <a:pPr marL="1371600" lvl="2" indent="-457200" defTabSz="889000">
              <a:spcAft>
                <a:spcPts val="600"/>
              </a:spcAft>
              <a:buFont typeface="+mj-lt"/>
              <a:buAutoNum type="alphaLcPeriod"/>
              <a:defRPr/>
            </a:pPr>
            <a:r>
              <a:rPr lang="id-ID" dirty="0">
                <a:solidFill>
                  <a:srgbClr val="002060"/>
                </a:solidFill>
              </a:rPr>
              <a:t>Jumlah dan komposisi PNS yang ada</a:t>
            </a:r>
          </a:p>
          <a:p>
            <a:pPr marL="1371600" lvl="2" indent="-457200" defTabSz="889000">
              <a:spcAft>
                <a:spcPts val="600"/>
              </a:spcAft>
              <a:buFont typeface="+mj-lt"/>
              <a:buAutoNum type="alphaLcPeriod"/>
              <a:defRPr/>
            </a:pPr>
            <a:r>
              <a:rPr lang="id-ID" dirty="0">
                <a:solidFill>
                  <a:srgbClr val="002060"/>
                </a:solidFill>
              </a:rPr>
              <a:t>Jumlah PNS yang akan memasuki batas usia pensiun</a:t>
            </a:r>
          </a:p>
          <a:p>
            <a:pPr marL="1371600" lvl="2" indent="-457200" defTabSz="889000">
              <a:spcAft>
                <a:spcPts val="600"/>
              </a:spcAft>
              <a:buFont typeface="+mj-lt"/>
              <a:buAutoNum type="alphaLcPeriod"/>
              <a:defRPr/>
            </a:pPr>
            <a:r>
              <a:rPr lang="id-ID" dirty="0">
                <a:solidFill>
                  <a:srgbClr val="002060"/>
                </a:solidFill>
              </a:rPr>
              <a:t>Rasio anggaran belanja pegawai dalam anggaran belanja daerah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4800" y="657244"/>
            <a:ext cx="8545513" cy="5486400"/>
            <a:chOff x="347281" y="108369"/>
            <a:chExt cx="7811378" cy="4768903"/>
          </a:xfrm>
        </p:grpSpPr>
        <p:sp>
          <p:nvSpPr>
            <p:cNvPr id="3" name="Rounded Rectangle 2"/>
            <p:cNvSpPr/>
            <p:nvPr/>
          </p:nvSpPr>
          <p:spPr>
            <a:xfrm>
              <a:off x="538829" y="589951"/>
              <a:ext cx="7451500" cy="388577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347281" y="108369"/>
              <a:ext cx="7811378" cy="476890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defTabSz="889000">
                <a:lnSpc>
                  <a:spcPct val="90000"/>
                </a:lnSpc>
                <a:defRPr/>
              </a:pPr>
              <a:endParaRPr lang="id-ID" sz="2000" b="1" dirty="0">
                <a:solidFill>
                  <a:srgbClr val="002060"/>
                </a:solidFill>
              </a:endParaRPr>
            </a:p>
            <a:p>
              <a:pPr marL="1257300" lvl="2" indent="-342900" defTabSz="889000">
                <a:lnSpc>
                  <a:spcPct val="90000"/>
                </a:lnSpc>
                <a:spcAft>
                  <a:spcPts val="600"/>
                </a:spcAft>
                <a:buFont typeface="Wingdings" panose="05000000000000000000" pitchFamily="2" charset="2"/>
                <a:buChar char="v"/>
                <a:defRPr/>
              </a:pPr>
              <a:r>
                <a:rPr lang="id-ID" sz="2000" b="1" dirty="0">
                  <a:solidFill>
                    <a:srgbClr val="002060"/>
                  </a:solidFill>
                </a:rPr>
                <a:t>Untuk Pemerintah Kabupaten/Kota</a:t>
              </a:r>
              <a:endParaRPr lang="en-US" sz="2000" b="1" dirty="0">
                <a:solidFill>
                  <a:srgbClr val="002060"/>
                </a:solidFill>
              </a:endParaRPr>
            </a:p>
            <a:p>
              <a:pPr marL="1257300" lvl="2" indent="-342900" defTabSz="889000">
                <a:lnSpc>
                  <a:spcPct val="90000"/>
                </a:lnSpc>
                <a:spcAft>
                  <a:spcPts val="600"/>
                </a:spcAft>
                <a:defRPr/>
              </a:pPr>
              <a:endParaRPr lang="id-ID" sz="2000" b="1" dirty="0">
                <a:solidFill>
                  <a:srgbClr val="002060"/>
                </a:solidFill>
              </a:endParaRPr>
            </a:p>
            <a:p>
              <a:pPr marL="1828800" lvl="3" indent="-457200" defTabSz="889000">
                <a:lnSpc>
                  <a:spcPct val="90000"/>
                </a:lnSpc>
                <a:spcAft>
                  <a:spcPts val="300"/>
                </a:spcAft>
                <a:buFont typeface="+mj-lt"/>
                <a:buAutoNum type="alphaLcPeriod"/>
                <a:defRPr/>
              </a:pPr>
              <a:r>
                <a:rPr lang="id-ID" sz="2000" dirty="0">
                  <a:solidFill>
                    <a:srgbClr val="002060"/>
                  </a:solidFill>
                </a:rPr>
                <a:t>Luas wilayah, kondisi geografis, potensi daerah untuk pengembangan</a:t>
              </a:r>
            </a:p>
            <a:p>
              <a:pPr marL="1828800" lvl="3" indent="-457200" defTabSz="889000">
                <a:lnSpc>
                  <a:spcPct val="90000"/>
                </a:lnSpc>
                <a:spcAft>
                  <a:spcPts val="300"/>
                </a:spcAft>
                <a:buFont typeface="+mj-lt"/>
                <a:buAutoNum type="alphaLcPeriod"/>
                <a:defRPr/>
              </a:pPr>
              <a:r>
                <a:rPr lang="id-ID" sz="2000" dirty="0">
                  <a:solidFill>
                    <a:srgbClr val="002060"/>
                  </a:solidFill>
                </a:rPr>
                <a:t>Data kelembagaan instansi</a:t>
              </a:r>
            </a:p>
            <a:p>
              <a:pPr marL="1828800" lvl="3" indent="-457200" defTabSz="889000">
                <a:lnSpc>
                  <a:spcPct val="90000"/>
                </a:lnSpc>
                <a:spcAft>
                  <a:spcPts val="300"/>
                </a:spcAft>
                <a:buFont typeface="+mj-lt"/>
                <a:buAutoNum type="alphaLcPeriod"/>
                <a:defRPr/>
              </a:pPr>
              <a:r>
                <a:rPr lang="id-ID" sz="2000" dirty="0">
                  <a:solidFill>
                    <a:srgbClr val="002060"/>
                  </a:solidFill>
                </a:rPr>
                <a:t>Jumlah dan komposisi PNS yang ada menurut jabatan, tingkat pendidikan, pangkat</a:t>
              </a:r>
            </a:p>
            <a:p>
              <a:pPr marL="1828800" lvl="3" indent="-457200" defTabSz="889000">
                <a:lnSpc>
                  <a:spcPct val="90000"/>
                </a:lnSpc>
                <a:spcAft>
                  <a:spcPts val="300"/>
                </a:spcAft>
                <a:buFont typeface="+mj-lt"/>
                <a:buAutoNum type="alphaLcPeriod"/>
                <a:defRPr/>
              </a:pPr>
              <a:r>
                <a:rPr lang="id-ID" sz="2000" dirty="0">
                  <a:solidFill>
                    <a:srgbClr val="002060"/>
                  </a:solidFill>
                </a:rPr>
                <a:t>Jumlah PNS yang akan memasuki pensiun</a:t>
              </a:r>
            </a:p>
            <a:p>
              <a:pPr marL="1828800" lvl="3" indent="-457200" defTabSz="889000">
                <a:lnSpc>
                  <a:spcPct val="90000"/>
                </a:lnSpc>
                <a:spcAft>
                  <a:spcPts val="600"/>
                </a:spcAft>
                <a:buFont typeface="+mj-lt"/>
                <a:buAutoNum type="alphaLcPeriod"/>
                <a:defRPr/>
              </a:pPr>
              <a:r>
                <a:rPr lang="id-ID" sz="2000" dirty="0">
                  <a:solidFill>
                    <a:srgbClr val="002060"/>
                  </a:solidFill>
                </a:rPr>
                <a:t>Perbandingan jumlah PNS dan penduduk</a:t>
              </a:r>
            </a:p>
            <a:p>
              <a:pPr marL="1828800" lvl="3" indent="-457200" defTabSz="889000">
                <a:lnSpc>
                  <a:spcPct val="90000"/>
                </a:lnSpc>
                <a:spcAft>
                  <a:spcPts val="600"/>
                </a:spcAft>
                <a:buFont typeface="+mj-lt"/>
                <a:buAutoNum type="alphaLcPeriod"/>
                <a:defRPr/>
              </a:pPr>
              <a:r>
                <a:rPr lang="id-ID" sz="2000" dirty="0">
                  <a:solidFill>
                    <a:srgbClr val="002060"/>
                  </a:solidFill>
                </a:rPr>
                <a:t>Rasio belanja pegawai dalam anggaran belanja daerah</a:t>
              </a:r>
            </a:p>
            <a:p>
              <a:pPr lvl="2" defTabSz="889000">
                <a:lnSpc>
                  <a:spcPct val="90000"/>
                </a:lnSpc>
                <a:spcAft>
                  <a:spcPts val="600"/>
                </a:spcAft>
                <a:defRPr/>
              </a:pPr>
              <a:endParaRPr lang="id-ID" sz="2000" dirty="0">
                <a:solidFill>
                  <a:srgbClr val="00206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3"/>
          <p:cNvSpPr txBox="1">
            <a:spLocks noChangeArrowheads="1"/>
          </p:cNvSpPr>
          <p:nvPr/>
        </p:nvSpPr>
        <p:spPr bwMode="auto">
          <a:xfrm>
            <a:off x="3048000" y="982641"/>
            <a:ext cx="3048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/>
              <a:t>Pasal 56 </a:t>
            </a:r>
          </a:p>
        </p:txBody>
      </p:sp>
      <p:graphicFrame>
        <p:nvGraphicFramePr>
          <p:cNvPr id="28" name="Diagram 27"/>
          <p:cNvGraphicFramePr/>
          <p:nvPr/>
        </p:nvGraphicFramePr>
        <p:xfrm>
          <a:off x="-304800" y="1490641"/>
          <a:ext cx="94488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381000" y="357166"/>
            <a:ext cx="8458200" cy="5238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tx1"/>
                </a:solidFill>
              </a:rPr>
              <a:t>PENYUSUNAN DAN PENETAPAN KEBUTUHAN </a:t>
            </a:r>
            <a:endParaRPr lang="en-US" sz="2800" b="1" dirty="0">
              <a:solidFill>
                <a:schemeClr val="tx1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362200" y="530244"/>
            <a:ext cx="4876800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 err="1"/>
              <a:t>Penjelasan</a:t>
            </a:r>
            <a:r>
              <a:rPr lang="en-US" sz="3200" b="1" dirty="0"/>
              <a:t> </a:t>
            </a:r>
            <a:r>
              <a:rPr lang="en-US" sz="3200" b="1" dirty="0" err="1"/>
              <a:t>Pasal</a:t>
            </a:r>
            <a:r>
              <a:rPr lang="en-US" sz="3200" b="1" dirty="0"/>
              <a:t> 56 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-304800" y="1419244"/>
          <a:ext cx="9448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1276352"/>
            <a:ext cx="8305800" cy="5010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  <a:defRPr/>
            </a:pPr>
            <a:r>
              <a:rPr lang="id-ID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Proses perencanaan PNS yang meliputi</a:t>
            </a:r>
            <a:r>
              <a:rPr lang="en-US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r>
              <a:rPr lang="id-ID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081088" indent="-623888">
              <a:lnSpc>
                <a:spcPct val="114000"/>
              </a:lnSpc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id-ID" sz="3200" smtClean="0">
                <a:latin typeface="Tahoma" pitchFamily="34" charset="0"/>
                <a:ea typeface="Tahoma" pitchFamily="34" charset="0"/>
                <a:cs typeface="Tahoma" pitchFamily="34" charset="0"/>
              </a:rPr>
              <a:t>Analisis Jabatan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081088" indent="-623888">
              <a:lnSpc>
                <a:spcPct val="114000"/>
              </a:lnSpc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id-ID" sz="3200" smtClean="0">
                <a:latin typeface="Tahoma" pitchFamily="34" charset="0"/>
                <a:ea typeface="Tahoma" pitchFamily="34" charset="0"/>
                <a:cs typeface="Tahoma" pitchFamily="34" charset="0"/>
              </a:rPr>
              <a:t>Perhitungan Beban Kerja 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081088" indent="-623888">
              <a:lnSpc>
                <a:spcPct val="114000"/>
              </a:lnSpc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id-ID" sz="3200">
                <a:latin typeface="Tahoma" pitchFamily="34" charset="0"/>
                <a:ea typeface="Tahoma" pitchFamily="34" charset="0"/>
                <a:cs typeface="Tahoma" pitchFamily="34" charset="0"/>
              </a:rPr>
              <a:t>Analisis </a:t>
            </a:r>
            <a:r>
              <a:rPr lang="id-ID" sz="3200" smtClean="0">
                <a:latin typeface="Tahoma" pitchFamily="34" charset="0"/>
                <a:ea typeface="Tahoma" pitchFamily="34" charset="0"/>
                <a:cs typeface="Tahoma" pitchFamily="34" charset="0"/>
              </a:rPr>
              <a:t>Faktor-faktor </a:t>
            </a:r>
            <a:r>
              <a:rPr lang="id-ID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yang berpengaruh </a:t>
            </a:r>
            <a:r>
              <a:rPr lang="id-ID" sz="3200">
                <a:latin typeface="Tahoma" pitchFamily="34" charset="0"/>
                <a:ea typeface="Tahoma" pitchFamily="34" charset="0"/>
                <a:cs typeface="Tahoma" pitchFamily="34" charset="0"/>
              </a:rPr>
              <a:t>pada </a:t>
            </a:r>
            <a:r>
              <a:rPr lang="id-ID" sz="3200" smtClean="0">
                <a:latin typeface="Tahoma" pitchFamily="34" charset="0"/>
                <a:ea typeface="Tahoma" pitchFamily="34" charset="0"/>
                <a:cs typeface="Tahoma" pitchFamily="34" charset="0"/>
              </a:rPr>
              <a:t>Organisasi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>
              <a:lnSpc>
                <a:spcPct val="114000"/>
              </a:lnSpc>
              <a:spcAft>
                <a:spcPts val="600"/>
              </a:spcAft>
              <a:defRPr/>
            </a:pPr>
            <a:r>
              <a:rPr lang="id-ID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guna </a:t>
            </a:r>
            <a:r>
              <a:rPr lang="id-ID" sz="3200">
                <a:latin typeface="Tahoma" pitchFamily="34" charset="0"/>
                <a:ea typeface="Tahoma" pitchFamily="34" charset="0"/>
                <a:cs typeface="Tahoma" pitchFamily="34" charset="0"/>
              </a:rPr>
              <a:t>menentukan </a:t>
            </a:r>
            <a:r>
              <a:rPr lang="id-ID" sz="3200" smtClean="0">
                <a:latin typeface="Tahoma" pitchFamily="34" charset="0"/>
                <a:ea typeface="Tahoma" pitchFamily="34" charset="0"/>
                <a:cs typeface="Tahoma" pitchFamily="34" charset="0"/>
              </a:rPr>
              <a:t>Kebutuhan </a:t>
            </a:r>
            <a:r>
              <a:rPr lang="id-ID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PNS untuk </a:t>
            </a:r>
            <a:r>
              <a:rPr lang="id-ID" sz="3200">
                <a:latin typeface="Tahoma" pitchFamily="34" charset="0"/>
                <a:ea typeface="Tahoma" pitchFamily="34" charset="0"/>
                <a:cs typeface="Tahoma" pitchFamily="34" charset="0"/>
              </a:rPr>
              <a:t>mewujudkan </a:t>
            </a:r>
            <a:r>
              <a:rPr lang="id-ID" sz="3200" smtClean="0">
                <a:latin typeface="Tahoma" pitchFamily="34" charset="0"/>
                <a:ea typeface="Tahoma" pitchFamily="34" charset="0"/>
                <a:cs typeface="Tahoma" pitchFamily="34" charset="0"/>
              </a:rPr>
              <a:t>Visi</a:t>
            </a:r>
            <a:r>
              <a:rPr lang="id-ID" sz="320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id-ID" sz="3200" smtClean="0">
                <a:latin typeface="Tahoma" pitchFamily="34" charset="0"/>
                <a:ea typeface="Tahoma" pitchFamily="34" charset="0"/>
                <a:cs typeface="Tahoma" pitchFamily="34" charset="0"/>
              </a:rPr>
              <a:t>Misi &amp; Tujuan Instansi Pemerintah menjadi Kinerja Nyata</a:t>
            </a:r>
            <a:r>
              <a:rPr lang="en-US" sz="320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696" y="214290"/>
            <a:ext cx="90011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200" b="1" kern="0" smtClean="0">
                <a:solidFill>
                  <a:srgbClr val="000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Teknis Penyusunan &amp; Penetapan Kebutuhan PNS</a:t>
            </a:r>
            <a:endParaRPr lang="id-ID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89013" y="1504928"/>
            <a:ext cx="7164387" cy="5029200"/>
            <a:chOff x="823608" y="2121627"/>
            <a:chExt cx="1829022" cy="3987436"/>
          </a:xfrm>
        </p:grpSpPr>
        <p:sp>
          <p:nvSpPr>
            <p:cNvPr id="3" name="Rectangle 2"/>
            <p:cNvSpPr/>
            <p:nvPr/>
          </p:nvSpPr>
          <p:spPr>
            <a:xfrm>
              <a:off x="823608" y="5384074"/>
              <a:ext cx="1828800" cy="724989"/>
            </a:xfrm>
            <a:prstGeom prst="rect">
              <a:avLst/>
            </a:prstGeom>
            <a:solidFill>
              <a:srgbClr val="E4AAD3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Jumlah</a:t>
              </a:r>
              <a:r>
                <a:rPr lang="en-US" sz="2400" b="1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, </a:t>
              </a:r>
              <a:r>
                <a:rPr lang="id-ID" sz="2400" b="1" smtClean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K</a:t>
              </a:r>
              <a:r>
                <a:rPr lang="en-US" sz="2400" b="1" smtClean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omposisi </a:t>
              </a:r>
              <a:r>
                <a:rPr lang="id-ID" sz="2400" b="1" smtClean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&amp; D</a:t>
              </a:r>
              <a:r>
                <a:rPr lang="en-US" sz="2400" b="1" smtClean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istribusi </a:t>
              </a:r>
              <a:r>
                <a:rPr lang="en-US" sz="2400" b="1" dirty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PNS </a:t>
              </a:r>
              <a:r>
                <a:rPr lang="en-US" sz="2400" b="1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yang </a:t>
              </a:r>
              <a:r>
                <a:rPr lang="id-ID" sz="2400" b="1" smtClean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P</a:t>
              </a:r>
              <a:r>
                <a:rPr lang="en-US" sz="2400" b="1" smtClean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roporsional</a:t>
              </a:r>
              <a:endParaRPr lang="en-US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824013" y="2121627"/>
              <a:ext cx="1828617" cy="2779122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182563" indent="-182563" fontAlgn="auto">
                <a:lnSpc>
                  <a:spcPct val="11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lang="en-US" sz="1400" b="1" dirty="0">
                <a:solidFill>
                  <a:srgbClr val="002060"/>
                </a:solidFill>
                <a:latin typeface="Verdana" pitchFamily="34" charset="0"/>
              </a:endParaRPr>
            </a:p>
            <a:p>
              <a:pPr marL="457200" indent="-457200" fontAlgn="auto">
                <a:lnSpc>
                  <a:spcPct val="11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Char char="q"/>
                <a:defRPr/>
              </a:pPr>
              <a:r>
                <a:rPr lang="en-US" sz="2400" b="1" dirty="0" err="1">
                  <a:solidFill>
                    <a:srgbClr val="002060"/>
                  </a:solidFill>
                  <a:latin typeface="Verdana" pitchFamily="34" charset="0"/>
                </a:rPr>
                <a:t>Analisis</a:t>
              </a:r>
              <a:r>
                <a:rPr lang="en-US" sz="2400" b="1" dirty="0">
                  <a:solidFill>
                    <a:srgbClr val="002060"/>
                  </a:solidFill>
                  <a:latin typeface="Verdana" pitchFamily="34" charset="0"/>
                </a:rPr>
                <a:t> </a:t>
              </a:r>
              <a:r>
                <a:rPr lang="en-US" sz="2400" b="1" err="1">
                  <a:solidFill>
                    <a:srgbClr val="002060"/>
                  </a:solidFill>
                  <a:latin typeface="Verdana" pitchFamily="34" charset="0"/>
                </a:rPr>
                <a:t>dan</a:t>
              </a:r>
              <a:r>
                <a:rPr lang="en-US" sz="2400" b="1">
                  <a:solidFill>
                    <a:srgbClr val="002060"/>
                  </a:solidFill>
                  <a:latin typeface="Verdana" pitchFamily="34" charset="0"/>
                </a:rPr>
                <a:t> </a:t>
              </a:r>
              <a:r>
                <a:rPr lang="en-US" sz="2400" b="1" smtClean="0">
                  <a:solidFill>
                    <a:srgbClr val="002060"/>
                  </a:solidFill>
                  <a:latin typeface="Verdana" pitchFamily="34" charset="0"/>
                </a:rPr>
                <a:t>Pemetaan Jabatan di </a:t>
              </a:r>
              <a:r>
                <a:rPr lang="en-US" sz="2400" b="1" dirty="0">
                  <a:solidFill>
                    <a:srgbClr val="002060"/>
                  </a:solidFill>
                  <a:latin typeface="Verdana" pitchFamily="34" charset="0"/>
                </a:rPr>
                <a:t>K/L </a:t>
              </a:r>
              <a:r>
                <a:rPr lang="en-US" sz="2400" b="1" err="1">
                  <a:solidFill>
                    <a:srgbClr val="002060"/>
                  </a:solidFill>
                  <a:latin typeface="Verdana" pitchFamily="34" charset="0"/>
                </a:rPr>
                <a:t>dan</a:t>
              </a:r>
              <a:r>
                <a:rPr lang="en-US" sz="2400" b="1">
                  <a:solidFill>
                    <a:srgbClr val="002060"/>
                  </a:solidFill>
                  <a:latin typeface="Verdana" pitchFamily="34" charset="0"/>
                </a:rPr>
                <a:t> </a:t>
              </a:r>
              <a:r>
                <a:rPr lang="id-ID" sz="2400" b="1" smtClean="0">
                  <a:solidFill>
                    <a:srgbClr val="002060"/>
                  </a:solidFill>
                  <a:latin typeface="Verdana" pitchFamily="34" charset="0"/>
                </a:rPr>
                <a:t>P</a:t>
              </a:r>
              <a:r>
                <a:rPr lang="en-US" sz="2400" b="1" smtClean="0">
                  <a:solidFill>
                    <a:srgbClr val="002060"/>
                  </a:solidFill>
                  <a:latin typeface="Verdana" pitchFamily="34" charset="0"/>
                </a:rPr>
                <a:t>emda</a:t>
              </a:r>
              <a:endParaRPr lang="en-US" sz="2400" b="1" dirty="0">
                <a:solidFill>
                  <a:srgbClr val="002060"/>
                </a:solidFill>
                <a:latin typeface="Verdana" pitchFamily="34" charset="0"/>
              </a:endParaRPr>
            </a:p>
            <a:p>
              <a:pPr marL="457200" indent="-457200" fontAlgn="auto">
                <a:lnSpc>
                  <a:spcPct val="11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Char char="q"/>
                <a:defRPr/>
              </a:pPr>
              <a:r>
                <a:rPr lang="en-US" sz="2400" b="1" err="1">
                  <a:solidFill>
                    <a:srgbClr val="002060"/>
                  </a:solidFill>
                  <a:latin typeface="Verdana" pitchFamily="34" charset="0"/>
                </a:rPr>
                <a:t>Kebijakan</a:t>
              </a:r>
              <a:r>
                <a:rPr lang="en-US" sz="2400" b="1">
                  <a:solidFill>
                    <a:srgbClr val="002060"/>
                  </a:solidFill>
                  <a:latin typeface="Verdana" pitchFamily="34" charset="0"/>
                </a:rPr>
                <a:t> </a:t>
              </a:r>
              <a:r>
                <a:rPr lang="id-ID" sz="2400" b="1" smtClean="0">
                  <a:solidFill>
                    <a:srgbClr val="002060"/>
                  </a:solidFill>
                  <a:latin typeface="Verdana" pitchFamily="34" charset="0"/>
                </a:rPr>
                <a:t>P</a:t>
              </a:r>
              <a:r>
                <a:rPr lang="en-US" sz="2400" b="1" smtClean="0">
                  <a:solidFill>
                    <a:srgbClr val="002060"/>
                  </a:solidFill>
                  <a:latin typeface="Verdana" pitchFamily="34" charset="0"/>
                </a:rPr>
                <a:t>embatasan </a:t>
              </a:r>
              <a:r>
                <a:rPr lang="en-US" sz="2400" b="1" err="1">
                  <a:solidFill>
                    <a:srgbClr val="002060"/>
                  </a:solidFill>
                  <a:latin typeface="Verdana" pitchFamily="34" charset="0"/>
                </a:rPr>
                <a:t>dan</a:t>
              </a:r>
              <a:r>
                <a:rPr lang="en-US" sz="2400" b="1">
                  <a:solidFill>
                    <a:srgbClr val="002060"/>
                  </a:solidFill>
                  <a:latin typeface="Verdana" pitchFamily="34" charset="0"/>
                </a:rPr>
                <a:t>/</a:t>
              </a:r>
              <a:r>
                <a:rPr lang="en-US" sz="2400" b="1" err="1">
                  <a:solidFill>
                    <a:srgbClr val="002060"/>
                  </a:solidFill>
                  <a:latin typeface="Verdana" pitchFamily="34" charset="0"/>
                </a:rPr>
                <a:t>atau</a:t>
              </a:r>
              <a:r>
                <a:rPr lang="en-US" sz="2400" b="1">
                  <a:solidFill>
                    <a:srgbClr val="002060"/>
                  </a:solidFill>
                  <a:latin typeface="Verdana" pitchFamily="34" charset="0"/>
                </a:rPr>
                <a:t> </a:t>
              </a:r>
              <a:r>
                <a:rPr lang="en-US" sz="2400" b="1" smtClean="0">
                  <a:solidFill>
                    <a:srgbClr val="002060"/>
                  </a:solidFill>
                  <a:latin typeface="Verdana" pitchFamily="34" charset="0"/>
                </a:rPr>
                <a:t>Pengurangan Belanja Pegawai</a:t>
              </a:r>
            </a:p>
            <a:p>
              <a:pPr marL="457200" indent="-457200" fontAlgn="auto">
                <a:lnSpc>
                  <a:spcPct val="11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Char char="q"/>
                <a:defRPr/>
              </a:pPr>
              <a:r>
                <a:rPr lang="en-US" sz="2400" b="1" smtClean="0">
                  <a:solidFill>
                    <a:srgbClr val="002060"/>
                  </a:solidFill>
                  <a:latin typeface="Verdana" pitchFamily="34" charset="0"/>
                </a:rPr>
                <a:t>Monev </a:t>
              </a:r>
              <a:r>
                <a:rPr lang="id-ID" sz="2400" b="1" smtClean="0">
                  <a:solidFill>
                    <a:srgbClr val="002060"/>
                  </a:solidFill>
                  <a:latin typeface="Verdana" pitchFamily="34" charset="0"/>
                </a:rPr>
                <a:t>R</a:t>
              </a:r>
              <a:r>
                <a:rPr lang="en-US" sz="2400" b="1" smtClean="0">
                  <a:solidFill>
                    <a:srgbClr val="002060"/>
                  </a:solidFill>
                  <a:latin typeface="Verdana" pitchFamily="34" charset="0"/>
                </a:rPr>
                <a:t>edistribusi </a:t>
              </a:r>
              <a:r>
                <a:rPr lang="en-US" sz="2400" b="1" dirty="0">
                  <a:solidFill>
                    <a:srgbClr val="002060"/>
                  </a:solidFill>
                  <a:latin typeface="Verdana" pitchFamily="34" charset="0"/>
                </a:rPr>
                <a:t>PNS</a:t>
              </a:r>
            </a:p>
            <a:p>
              <a:pPr marL="457200" indent="-457200" fontAlgn="auto">
                <a:lnSpc>
                  <a:spcPct val="11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Char char="q"/>
                <a:defRPr/>
              </a:pPr>
              <a:r>
                <a:rPr lang="en-US" sz="2400" b="1" err="1">
                  <a:solidFill>
                    <a:srgbClr val="002060"/>
                  </a:solidFill>
                  <a:latin typeface="Verdana" pitchFamily="34" charset="0"/>
                </a:rPr>
                <a:t>Kebijakan</a:t>
              </a:r>
              <a:r>
                <a:rPr lang="en-US" sz="2400" b="1">
                  <a:solidFill>
                    <a:srgbClr val="002060"/>
                  </a:solidFill>
                  <a:latin typeface="Verdana" pitchFamily="34" charset="0"/>
                </a:rPr>
                <a:t> </a:t>
              </a:r>
              <a:r>
                <a:rPr lang="en-US" sz="2400" b="1" smtClean="0">
                  <a:solidFill>
                    <a:srgbClr val="002060"/>
                  </a:solidFill>
                  <a:latin typeface="Verdana" pitchFamily="34" charset="0"/>
                </a:rPr>
                <a:t>Pemberian Pensiun Dini secara </a:t>
              </a:r>
              <a:r>
                <a:rPr lang="id-ID" sz="2400" b="1" smtClean="0">
                  <a:solidFill>
                    <a:srgbClr val="002060"/>
                  </a:solidFill>
                  <a:latin typeface="Verdana" pitchFamily="34" charset="0"/>
                </a:rPr>
                <a:t>S</a:t>
              </a:r>
              <a:r>
                <a:rPr lang="en-US" sz="2400" b="1" smtClean="0">
                  <a:solidFill>
                    <a:srgbClr val="002060"/>
                  </a:solidFill>
                  <a:latin typeface="Verdana" pitchFamily="34" charset="0"/>
                </a:rPr>
                <a:t>ukarela</a:t>
              </a:r>
              <a:endParaRPr lang="en-US" sz="2400" b="1" dirty="0">
                <a:solidFill>
                  <a:srgbClr val="002060"/>
                </a:solidFill>
                <a:latin typeface="Verdana" pitchFamily="34" charset="0"/>
              </a:endParaRPr>
            </a:p>
            <a:p>
              <a:pPr marL="457200" indent="-457200" fontAlgn="auto">
                <a:lnSpc>
                  <a:spcPct val="11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Char char="q"/>
                <a:defRPr/>
              </a:pPr>
              <a:endParaRPr lang="en-US" sz="2800" b="1" dirty="0">
                <a:solidFill>
                  <a:srgbClr val="002060"/>
                </a:solidFill>
                <a:latin typeface="Verdana" pitchFamily="34" charset="0"/>
              </a:endParaRPr>
            </a:p>
          </p:txBody>
        </p:sp>
        <p:sp>
          <p:nvSpPr>
            <p:cNvPr id="5" name="Down Arrow 4"/>
            <p:cNvSpPr/>
            <p:nvPr/>
          </p:nvSpPr>
          <p:spPr>
            <a:xfrm>
              <a:off x="1564661" y="4961165"/>
              <a:ext cx="309534" cy="362495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2060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2286000" y="285728"/>
            <a:ext cx="4648200" cy="761999"/>
          </a:xfrm>
          <a:prstGeom prst="rect">
            <a:avLst/>
          </a:prstGeom>
          <a:solidFill>
            <a:srgbClr val="F1D3EB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PENATAAN PNS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703263" y="1371600"/>
            <a:ext cx="6892925" cy="408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85738" indent="-185738" eaLnBrk="0" hangingPunct="0">
              <a:spcBef>
                <a:spcPct val="50000"/>
              </a:spcBef>
            </a:pPr>
            <a:endParaRPr lang="en-US" b="1">
              <a:latin typeface="Amerigo BT"/>
            </a:endParaRPr>
          </a:p>
          <a:p>
            <a:pPr marL="185738" indent="-185738" eaLnBrk="0" hangingPunct="0">
              <a:spcBef>
                <a:spcPct val="50000"/>
              </a:spcBef>
            </a:pPr>
            <a:endParaRPr lang="en-US">
              <a:latin typeface="Amerigo BT"/>
            </a:endParaRPr>
          </a:p>
          <a:p>
            <a:pPr marL="185738" indent="-185738" eaLnBrk="0" hangingPunct="0">
              <a:spcBef>
                <a:spcPct val="50000"/>
              </a:spcBef>
            </a:pPr>
            <a:endParaRPr lang="en-US">
              <a:latin typeface="Amerigo BT"/>
            </a:endParaRPr>
          </a:p>
          <a:p>
            <a:pPr marL="185738" indent="-185738" eaLnBrk="0" hangingPunct="0">
              <a:spcBef>
                <a:spcPct val="50000"/>
              </a:spcBef>
            </a:pPr>
            <a:endParaRPr lang="en-US">
              <a:latin typeface="Amerigo BT"/>
            </a:endParaRPr>
          </a:p>
          <a:p>
            <a:pPr marL="185738" indent="-185738" eaLnBrk="0" hangingPunct="0">
              <a:spcBef>
                <a:spcPct val="50000"/>
              </a:spcBef>
            </a:pPr>
            <a:endParaRPr lang="en-US">
              <a:latin typeface="Amerigo BT"/>
            </a:endParaRPr>
          </a:p>
          <a:p>
            <a:pPr marL="185738" indent="-185738" eaLnBrk="0" hangingPunct="0">
              <a:spcBef>
                <a:spcPct val="50000"/>
              </a:spcBef>
            </a:pPr>
            <a:endParaRPr lang="en-US">
              <a:latin typeface="Amerigo BT"/>
            </a:endParaRPr>
          </a:p>
          <a:p>
            <a:pPr marL="185738" indent="-185738" eaLnBrk="0" hangingPunct="0">
              <a:spcBef>
                <a:spcPct val="50000"/>
              </a:spcBef>
            </a:pPr>
            <a:endParaRPr lang="en-US">
              <a:latin typeface="Amerigo BT"/>
            </a:endParaRPr>
          </a:p>
          <a:p>
            <a:pPr marL="185738" indent="-185738" eaLnBrk="0" hangingPunct="0">
              <a:spcBef>
                <a:spcPct val="50000"/>
              </a:spcBef>
            </a:pPr>
            <a:endParaRPr lang="en-US">
              <a:latin typeface="Amerigo BT"/>
            </a:endParaRPr>
          </a:p>
          <a:p>
            <a:pPr marL="185738" indent="-185738" eaLnBrk="0" hangingPunct="0">
              <a:spcBef>
                <a:spcPct val="50000"/>
              </a:spcBef>
            </a:pPr>
            <a:endParaRPr lang="en-US">
              <a:latin typeface="Amerigo BT"/>
            </a:endParaRPr>
          </a:p>
          <a:p>
            <a:pPr marL="185738" indent="-185738" eaLnBrk="0" hangingPunct="0">
              <a:spcBef>
                <a:spcPct val="50000"/>
              </a:spcBef>
            </a:pPr>
            <a:endParaRPr lang="en-US">
              <a:latin typeface="Amerigo BT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788988" y="2432050"/>
            <a:ext cx="2087562" cy="366713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id-ID" b="1" smtClean="0">
                <a:solidFill>
                  <a:srgbClr val="000000"/>
                </a:solidFill>
                <a:latin typeface="Arial" charset="0"/>
                <a:cs typeface="+mn-cs"/>
              </a:rPr>
              <a:t>ANJAB &amp; ABK</a:t>
            </a:r>
            <a:endParaRPr lang="en-US" b="1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6416674" y="2409825"/>
            <a:ext cx="2370168" cy="400110"/>
          </a:xfrm>
          <a:prstGeom prst="rect">
            <a:avLst/>
          </a:prstGeom>
          <a:solidFill>
            <a:srgbClr val="CCFFFF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2000" b="1" smtClean="0">
                <a:solidFill>
                  <a:srgbClr val="990033"/>
                </a:solidFill>
              </a:rPr>
              <a:t>KELAS JABATAN</a:t>
            </a:r>
            <a:endParaRPr lang="en-US" sz="2000" b="1">
              <a:solidFill>
                <a:srgbClr val="990033"/>
              </a:solidFill>
            </a:endParaRP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3668713" y="2432050"/>
            <a:ext cx="1800225" cy="366713"/>
          </a:xfrm>
          <a:prstGeom prst="rect">
            <a:avLst/>
          </a:prstGeom>
          <a:gradFill rotWithShape="1">
            <a:gsLst>
              <a:gs pos="0">
                <a:srgbClr val="003B00"/>
              </a:gs>
              <a:gs pos="50000">
                <a:srgbClr val="008000"/>
              </a:gs>
              <a:gs pos="100000">
                <a:srgbClr val="003B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>
                <a:solidFill>
                  <a:srgbClr val="FFCCFF"/>
                </a:solidFill>
              </a:rPr>
              <a:t>PROSES</a:t>
            </a:r>
          </a:p>
        </p:txBody>
      </p:sp>
      <p:sp>
        <p:nvSpPr>
          <p:cNvPr id="20" name="Line 9"/>
          <p:cNvSpPr>
            <a:spLocks noChangeShapeType="1"/>
          </p:cNvSpPr>
          <p:nvPr/>
        </p:nvSpPr>
        <p:spPr bwMode="auto">
          <a:xfrm>
            <a:off x="7483475" y="2000250"/>
            <a:ext cx="0" cy="360363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1" name="Line 10"/>
          <p:cNvSpPr>
            <a:spLocks noChangeShapeType="1"/>
          </p:cNvSpPr>
          <p:nvPr/>
        </p:nvSpPr>
        <p:spPr bwMode="auto">
          <a:xfrm flipV="1">
            <a:off x="1830388" y="2792413"/>
            <a:ext cx="0" cy="576262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2" name="Line 11"/>
          <p:cNvSpPr>
            <a:spLocks noChangeShapeType="1"/>
          </p:cNvSpPr>
          <p:nvPr/>
        </p:nvSpPr>
        <p:spPr bwMode="auto">
          <a:xfrm flipH="1">
            <a:off x="1866900" y="2000250"/>
            <a:ext cx="561657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3" name="Line 12"/>
          <p:cNvSpPr>
            <a:spLocks noChangeShapeType="1"/>
          </p:cNvSpPr>
          <p:nvPr/>
        </p:nvSpPr>
        <p:spPr bwMode="auto">
          <a:xfrm flipH="1">
            <a:off x="1830388" y="3368675"/>
            <a:ext cx="5648325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4" name="Line 13"/>
          <p:cNvSpPr>
            <a:spLocks noChangeShapeType="1"/>
          </p:cNvSpPr>
          <p:nvPr/>
        </p:nvSpPr>
        <p:spPr bwMode="auto">
          <a:xfrm flipV="1">
            <a:off x="7478713" y="3008313"/>
            <a:ext cx="0" cy="35877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5" name="Line 14"/>
          <p:cNvSpPr>
            <a:spLocks noChangeShapeType="1"/>
          </p:cNvSpPr>
          <p:nvPr/>
        </p:nvSpPr>
        <p:spPr bwMode="auto">
          <a:xfrm flipV="1">
            <a:off x="1866900" y="2001838"/>
            <a:ext cx="0" cy="358775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3381375" y="1497013"/>
            <a:ext cx="2376488" cy="2303462"/>
          </a:xfrm>
          <a:prstGeom prst="ellipse">
            <a:avLst/>
          </a:prstGeom>
          <a:noFill/>
          <a:ln w="38100" algn="ctr">
            <a:solidFill>
              <a:srgbClr val="003300"/>
            </a:solidFill>
            <a:prstDash val="dashDot"/>
            <a:round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27" name="Text Box 16"/>
          <p:cNvSpPr txBox="1">
            <a:spLocks noChangeArrowheads="1"/>
          </p:cNvSpPr>
          <p:nvPr/>
        </p:nvSpPr>
        <p:spPr bwMode="auto">
          <a:xfrm>
            <a:off x="3668713" y="2432050"/>
            <a:ext cx="1800225" cy="366713"/>
          </a:xfrm>
          <a:prstGeom prst="rect">
            <a:avLst/>
          </a:prstGeom>
          <a:gradFill rotWithShape="1">
            <a:gsLst>
              <a:gs pos="0">
                <a:srgbClr val="003B00"/>
              </a:gs>
              <a:gs pos="50000">
                <a:srgbClr val="008000"/>
              </a:gs>
              <a:gs pos="100000">
                <a:srgbClr val="003B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b="1" smtClean="0">
                <a:solidFill>
                  <a:srgbClr val="CCFF99"/>
                </a:solidFill>
              </a:rPr>
              <a:t>EVALUASI</a:t>
            </a:r>
            <a:endParaRPr lang="en-US" b="1">
              <a:solidFill>
                <a:srgbClr val="CCFF99"/>
              </a:solidFill>
            </a:endParaRPr>
          </a:p>
        </p:txBody>
      </p:sp>
      <p:sp>
        <p:nvSpPr>
          <p:cNvPr id="28" name="Text Box 17"/>
          <p:cNvSpPr txBox="1">
            <a:spLocks noChangeArrowheads="1"/>
          </p:cNvSpPr>
          <p:nvPr/>
        </p:nvSpPr>
        <p:spPr bwMode="auto">
          <a:xfrm>
            <a:off x="1708130" y="4673600"/>
            <a:ext cx="5721390" cy="1677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3550" indent="-4635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id-ID" sz="2000" b="1" smtClean="0">
                <a:solidFill>
                  <a:srgbClr val="7030A0"/>
                </a:solidFill>
              </a:rPr>
              <a:t>Bobot / Peringkat Jabatan (</a:t>
            </a:r>
            <a:r>
              <a:rPr lang="id-ID" sz="2000" b="1" i="1" smtClean="0">
                <a:solidFill>
                  <a:srgbClr val="7030A0"/>
                </a:solidFill>
              </a:rPr>
              <a:t>Job Grading</a:t>
            </a:r>
            <a:r>
              <a:rPr lang="id-ID" sz="2000" b="1" smtClean="0">
                <a:solidFill>
                  <a:srgbClr val="7030A0"/>
                </a:solidFill>
              </a:rPr>
              <a:t>).</a:t>
            </a:r>
          </a:p>
          <a:p>
            <a:pPr marL="463550" indent="-4635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id-ID" sz="2000" b="1" smtClean="0">
                <a:solidFill>
                  <a:srgbClr val="7030A0"/>
                </a:solidFill>
              </a:rPr>
              <a:t>Klasifikasi Jabatan.</a:t>
            </a:r>
            <a:endParaRPr lang="id-ID" sz="2000" b="1">
              <a:solidFill>
                <a:srgbClr val="7030A0"/>
              </a:solidFill>
            </a:endParaRPr>
          </a:p>
          <a:p>
            <a:pPr marL="463550" indent="-4635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id-ID" sz="2000" b="1" smtClean="0">
                <a:solidFill>
                  <a:srgbClr val="7030A0"/>
                </a:solidFill>
              </a:rPr>
              <a:t>Harga Jabatan.</a:t>
            </a:r>
            <a:endParaRPr lang="id-ID" sz="2000" b="1">
              <a:solidFill>
                <a:srgbClr val="7030A0"/>
              </a:solidFill>
            </a:endParaRPr>
          </a:p>
          <a:p>
            <a:pPr marL="463550" indent="-4635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id-ID" sz="2000" b="1" smtClean="0">
                <a:solidFill>
                  <a:srgbClr val="7030A0"/>
                </a:solidFill>
              </a:rPr>
              <a:t>Penetapan Sistem Remunerasi PNS.</a:t>
            </a:r>
            <a:endParaRPr lang="id-ID" sz="2000" b="1">
              <a:solidFill>
                <a:srgbClr val="7030A0"/>
              </a:solidFill>
            </a:endParaRPr>
          </a:p>
        </p:txBody>
      </p:sp>
      <p:sp>
        <p:nvSpPr>
          <p:cNvPr id="29" name="Down Arrow 28"/>
          <p:cNvSpPr/>
          <p:nvPr/>
        </p:nvSpPr>
        <p:spPr>
          <a:xfrm>
            <a:off x="4184650" y="4105275"/>
            <a:ext cx="774700" cy="4572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0" name="Group 36"/>
          <p:cNvGrpSpPr>
            <a:grpSpLocks/>
          </p:cNvGrpSpPr>
          <p:nvPr/>
        </p:nvGrpSpPr>
        <p:grpSpPr bwMode="auto">
          <a:xfrm flipH="1">
            <a:off x="7737475" y="3886200"/>
            <a:ext cx="984250" cy="1371600"/>
            <a:chOff x="2001" y="1083"/>
            <a:chExt cx="1739" cy="2150"/>
          </a:xfrm>
        </p:grpSpPr>
        <p:sp>
          <p:nvSpPr>
            <p:cNvPr id="31" name="Freeform 37"/>
            <p:cNvSpPr>
              <a:spLocks/>
            </p:cNvSpPr>
            <p:nvPr/>
          </p:nvSpPr>
          <p:spPr bwMode="auto">
            <a:xfrm>
              <a:off x="2035" y="3091"/>
              <a:ext cx="748" cy="124"/>
            </a:xfrm>
            <a:custGeom>
              <a:avLst/>
              <a:gdLst>
                <a:gd name="T0" fmla="*/ 1 w 1496"/>
                <a:gd name="T1" fmla="*/ 0 h 247"/>
                <a:gd name="T2" fmla="*/ 1 w 1496"/>
                <a:gd name="T3" fmla="*/ 1 h 247"/>
                <a:gd name="T4" fmla="*/ 3 w 1496"/>
                <a:gd name="T5" fmla="*/ 1 h 247"/>
                <a:gd name="T6" fmla="*/ 3 w 1496"/>
                <a:gd name="T7" fmla="*/ 1 h 247"/>
                <a:gd name="T8" fmla="*/ 3 w 1496"/>
                <a:gd name="T9" fmla="*/ 1 h 247"/>
                <a:gd name="T10" fmla="*/ 3 w 1496"/>
                <a:gd name="T11" fmla="*/ 1 h 247"/>
                <a:gd name="T12" fmla="*/ 3 w 1496"/>
                <a:gd name="T13" fmla="*/ 1 h 247"/>
                <a:gd name="T14" fmla="*/ 1 w 1496"/>
                <a:gd name="T15" fmla="*/ 1 h 247"/>
                <a:gd name="T16" fmla="*/ 1 w 1496"/>
                <a:gd name="T17" fmla="*/ 1 h 247"/>
                <a:gd name="T18" fmla="*/ 1 w 1496"/>
                <a:gd name="T19" fmla="*/ 1 h 247"/>
                <a:gd name="T20" fmla="*/ 1 w 1496"/>
                <a:gd name="T21" fmla="*/ 1 h 247"/>
                <a:gd name="T22" fmla="*/ 0 w 1496"/>
                <a:gd name="T23" fmla="*/ 1 h 247"/>
                <a:gd name="T24" fmla="*/ 1 w 1496"/>
                <a:gd name="T25" fmla="*/ 1 h 247"/>
                <a:gd name="T26" fmla="*/ 1 w 1496"/>
                <a:gd name="T27" fmla="*/ 1 h 247"/>
                <a:gd name="T28" fmla="*/ 1 w 1496"/>
                <a:gd name="T29" fmla="*/ 1 h 247"/>
                <a:gd name="T30" fmla="*/ 1 w 1496"/>
                <a:gd name="T31" fmla="*/ 0 h 247"/>
                <a:gd name="T32" fmla="*/ 1 w 1496"/>
                <a:gd name="T33" fmla="*/ 0 h 2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96"/>
                <a:gd name="T52" fmla="*/ 0 h 247"/>
                <a:gd name="T53" fmla="*/ 1496 w 1496"/>
                <a:gd name="T54" fmla="*/ 247 h 2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96" h="247">
                  <a:moveTo>
                    <a:pt x="911" y="0"/>
                  </a:moveTo>
                  <a:lnTo>
                    <a:pt x="1004" y="17"/>
                  </a:lnTo>
                  <a:lnTo>
                    <a:pt x="1074" y="38"/>
                  </a:lnTo>
                  <a:lnTo>
                    <a:pt x="1107" y="47"/>
                  </a:lnTo>
                  <a:lnTo>
                    <a:pt x="1496" y="51"/>
                  </a:lnTo>
                  <a:lnTo>
                    <a:pt x="1492" y="177"/>
                  </a:lnTo>
                  <a:lnTo>
                    <a:pt x="1253" y="158"/>
                  </a:lnTo>
                  <a:lnTo>
                    <a:pt x="924" y="148"/>
                  </a:lnTo>
                  <a:lnTo>
                    <a:pt x="721" y="247"/>
                  </a:lnTo>
                  <a:lnTo>
                    <a:pt x="491" y="237"/>
                  </a:lnTo>
                  <a:lnTo>
                    <a:pt x="111" y="215"/>
                  </a:lnTo>
                  <a:lnTo>
                    <a:pt x="0" y="171"/>
                  </a:lnTo>
                  <a:lnTo>
                    <a:pt x="196" y="152"/>
                  </a:lnTo>
                  <a:lnTo>
                    <a:pt x="544" y="161"/>
                  </a:lnTo>
                  <a:lnTo>
                    <a:pt x="658" y="38"/>
                  </a:lnTo>
                  <a:lnTo>
                    <a:pt x="911" y="0"/>
                  </a:lnTo>
                  <a:close/>
                </a:path>
              </a:pathLst>
            </a:custGeom>
            <a:solidFill>
              <a:srgbClr val="B2B2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" name="Freeform 38"/>
            <p:cNvSpPr>
              <a:spLocks/>
            </p:cNvSpPr>
            <p:nvPr/>
          </p:nvSpPr>
          <p:spPr bwMode="auto">
            <a:xfrm>
              <a:off x="2001" y="1148"/>
              <a:ext cx="1713" cy="2037"/>
            </a:xfrm>
            <a:custGeom>
              <a:avLst/>
              <a:gdLst>
                <a:gd name="T0" fmla="*/ 3 w 3427"/>
                <a:gd name="T1" fmla="*/ 1 h 4073"/>
                <a:gd name="T2" fmla="*/ 3 w 3427"/>
                <a:gd name="T3" fmla="*/ 0 h 4073"/>
                <a:gd name="T4" fmla="*/ 4 w 3427"/>
                <a:gd name="T5" fmla="*/ 1 h 4073"/>
                <a:gd name="T6" fmla="*/ 4 w 3427"/>
                <a:gd name="T7" fmla="*/ 1 h 4073"/>
                <a:gd name="T8" fmla="*/ 4 w 3427"/>
                <a:gd name="T9" fmla="*/ 1 h 4073"/>
                <a:gd name="T10" fmla="*/ 4 w 3427"/>
                <a:gd name="T11" fmla="*/ 2 h 4073"/>
                <a:gd name="T12" fmla="*/ 4 w 3427"/>
                <a:gd name="T13" fmla="*/ 2 h 4073"/>
                <a:gd name="T14" fmla="*/ 4 w 3427"/>
                <a:gd name="T15" fmla="*/ 3 h 4073"/>
                <a:gd name="T16" fmla="*/ 4 w 3427"/>
                <a:gd name="T17" fmla="*/ 3 h 4073"/>
                <a:gd name="T18" fmla="*/ 5 w 3427"/>
                <a:gd name="T19" fmla="*/ 3 h 4073"/>
                <a:gd name="T20" fmla="*/ 5 w 3427"/>
                <a:gd name="T21" fmla="*/ 3 h 4073"/>
                <a:gd name="T22" fmla="*/ 4 w 3427"/>
                <a:gd name="T23" fmla="*/ 4 h 4073"/>
                <a:gd name="T24" fmla="*/ 5 w 3427"/>
                <a:gd name="T25" fmla="*/ 4 h 4073"/>
                <a:gd name="T26" fmla="*/ 5 w 3427"/>
                <a:gd name="T27" fmla="*/ 3 h 4073"/>
                <a:gd name="T28" fmla="*/ 5 w 3427"/>
                <a:gd name="T29" fmla="*/ 3 h 4073"/>
                <a:gd name="T30" fmla="*/ 6 w 3427"/>
                <a:gd name="T31" fmla="*/ 3 h 4073"/>
                <a:gd name="T32" fmla="*/ 6 w 3427"/>
                <a:gd name="T33" fmla="*/ 4 h 4073"/>
                <a:gd name="T34" fmla="*/ 6 w 3427"/>
                <a:gd name="T35" fmla="*/ 5 h 4073"/>
                <a:gd name="T36" fmla="*/ 5 w 3427"/>
                <a:gd name="T37" fmla="*/ 6 h 4073"/>
                <a:gd name="T38" fmla="*/ 3 w 3427"/>
                <a:gd name="T39" fmla="*/ 8 h 4073"/>
                <a:gd name="T40" fmla="*/ 2 w 3427"/>
                <a:gd name="T41" fmla="*/ 6 h 4073"/>
                <a:gd name="T42" fmla="*/ 2 w 3427"/>
                <a:gd name="T43" fmla="*/ 6 h 4073"/>
                <a:gd name="T44" fmla="*/ 1 w 3427"/>
                <a:gd name="T45" fmla="*/ 6 h 4073"/>
                <a:gd name="T46" fmla="*/ 1 w 3427"/>
                <a:gd name="T47" fmla="*/ 7 h 4073"/>
                <a:gd name="T48" fmla="*/ 1 w 3427"/>
                <a:gd name="T49" fmla="*/ 7 h 4073"/>
                <a:gd name="T50" fmla="*/ 1 w 3427"/>
                <a:gd name="T51" fmla="*/ 8 h 4073"/>
                <a:gd name="T52" fmla="*/ 1 w 3427"/>
                <a:gd name="T53" fmla="*/ 8 h 4073"/>
                <a:gd name="T54" fmla="*/ 1 w 3427"/>
                <a:gd name="T55" fmla="*/ 8 h 4073"/>
                <a:gd name="T56" fmla="*/ 0 w 3427"/>
                <a:gd name="T57" fmla="*/ 8 h 4073"/>
                <a:gd name="T58" fmla="*/ 0 w 3427"/>
                <a:gd name="T59" fmla="*/ 8 h 4073"/>
                <a:gd name="T60" fmla="*/ 0 w 3427"/>
                <a:gd name="T61" fmla="*/ 8 h 4073"/>
                <a:gd name="T62" fmla="*/ 0 w 3427"/>
                <a:gd name="T63" fmla="*/ 8 h 4073"/>
                <a:gd name="T64" fmla="*/ 1 w 3427"/>
                <a:gd name="T65" fmla="*/ 8 h 4073"/>
                <a:gd name="T66" fmla="*/ 0 w 3427"/>
                <a:gd name="T67" fmla="*/ 7 h 4073"/>
                <a:gd name="T68" fmla="*/ 0 w 3427"/>
                <a:gd name="T69" fmla="*/ 7 h 4073"/>
                <a:gd name="T70" fmla="*/ 0 w 3427"/>
                <a:gd name="T71" fmla="*/ 7 h 4073"/>
                <a:gd name="T72" fmla="*/ 0 w 3427"/>
                <a:gd name="T73" fmla="*/ 6 h 4073"/>
                <a:gd name="T74" fmla="*/ 0 w 3427"/>
                <a:gd name="T75" fmla="*/ 5 h 4073"/>
                <a:gd name="T76" fmla="*/ 1 w 3427"/>
                <a:gd name="T77" fmla="*/ 4 h 4073"/>
                <a:gd name="T78" fmla="*/ 1 w 3427"/>
                <a:gd name="T79" fmla="*/ 4 h 4073"/>
                <a:gd name="T80" fmla="*/ 1 w 3427"/>
                <a:gd name="T81" fmla="*/ 3 h 4073"/>
                <a:gd name="T82" fmla="*/ 1 w 3427"/>
                <a:gd name="T83" fmla="*/ 3 h 4073"/>
                <a:gd name="T84" fmla="*/ 1 w 3427"/>
                <a:gd name="T85" fmla="*/ 2 h 4073"/>
                <a:gd name="T86" fmla="*/ 1 w 3427"/>
                <a:gd name="T87" fmla="*/ 2 h 4073"/>
                <a:gd name="T88" fmla="*/ 2 w 3427"/>
                <a:gd name="T89" fmla="*/ 2 h 4073"/>
                <a:gd name="T90" fmla="*/ 2 w 3427"/>
                <a:gd name="T91" fmla="*/ 2 h 4073"/>
                <a:gd name="T92" fmla="*/ 2 w 3427"/>
                <a:gd name="T93" fmla="*/ 2 h 4073"/>
                <a:gd name="T94" fmla="*/ 3 w 3427"/>
                <a:gd name="T95" fmla="*/ 1 h 4073"/>
                <a:gd name="T96" fmla="*/ 2 w 3427"/>
                <a:gd name="T97" fmla="*/ 1 h 4073"/>
                <a:gd name="T98" fmla="*/ 3 w 3427"/>
                <a:gd name="T99" fmla="*/ 1 h 407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427"/>
                <a:gd name="T151" fmla="*/ 0 h 4073"/>
                <a:gd name="T152" fmla="*/ 3427 w 3427"/>
                <a:gd name="T153" fmla="*/ 4073 h 407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427" h="4073">
                  <a:moveTo>
                    <a:pt x="1743" y="201"/>
                  </a:moveTo>
                  <a:lnTo>
                    <a:pt x="1836" y="72"/>
                  </a:lnTo>
                  <a:lnTo>
                    <a:pt x="1921" y="28"/>
                  </a:lnTo>
                  <a:lnTo>
                    <a:pt x="2022" y="0"/>
                  </a:lnTo>
                  <a:lnTo>
                    <a:pt x="2117" y="43"/>
                  </a:lnTo>
                  <a:lnTo>
                    <a:pt x="2241" y="85"/>
                  </a:lnTo>
                  <a:lnTo>
                    <a:pt x="2317" y="148"/>
                  </a:lnTo>
                  <a:lnTo>
                    <a:pt x="2408" y="199"/>
                  </a:lnTo>
                  <a:lnTo>
                    <a:pt x="2459" y="290"/>
                  </a:lnTo>
                  <a:lnTo>
                    <a:pt x="2446" y="404"/>
                  </a:lnTo>
                  <a:lnTo>
                    <a:pt x="2349" y="617"/>
                  </a:lnTo>
                  <a:lnTo>
                    <a:pt x="2374" y="863"/>
                  </a:lnTo>
                  <a:lnTo>
                    <a:pt x="2146" y="965"/>
                  </a:lnTo>
                  <a:lnTo>
                    <a:pt x="2144" y="1018"/>
                  </a:lnTo>
                  <a:lnTo>
                    <a:pt x="2199" y="1064"/>
                  </a:lnTo>
                  <a:lnTo>
                    <a:pt x="2256" y="1106"/>
                  </a:lnTo>
                  <a:lnTo>
                    <a:pt x="2383" y="1053"/>
                  </a:lnTo>
                  <a:lnTo>
                    <a:pt x="2522" y="1030"/>
                  </a:lnTo>
                  <a:lnTo>
                    <a:pt x="2627" y="1043"/>
                  </a:lnTo>
                  <a:lnTo>
                    <a:pt x="2685" y="1074"/>
                  </a:lnTo>
                  <a:lnTo>
                    <a:pt x="2731" y="1169"/>
                  </a:lnTo>
                  <a:lnTo>
                    <a:pt x="2737" y="1286"/>
                  </a:lnTo>
                  <a:lnTo>
                    <a:pt x="2689" y="1511"/>
                  </a:lnTo>
                  <a:lnTo>
                    <a:pt x="2431" y="1760"/>
                  </a:lnTo>
                  <a:lnTo>
                    <a:pt x="2632" y="1750"/>
                  </a:lnTo>
                  <a:lnTo>
                    <a:pt x="2849" y="1705"/>
                  </a:lnTo>
                  <a:lnTo>
                    <a:pt x="2851" y="1583"/>
                  </a:lnTo>
                  <a:lnTo>
                    <a:pt x="2790" y="1528"/>
                  </a:lnTo>
                  <a:lnTo>
                    <a:pt x="2779" y="1442"/>
                  </a:lnTo>
                  <a:lnTo>
                    <a:pt x="2820" y="1381"/>
                  </a:lnTo>
                  <a:lnTo>
                    <a:pt x="2972" y="1374"/>
                  </a:lnTo>
                  <a:lnTo>
                    <a:pt x="3117" y="1393"/>
                  </a:lnTo>
                  <a:lnTo>
                    <a:pt x="3239" y="1486"/>
                  </a:lnTo>
                  <a:lnTo>
                    <a:pt x="3136" y="1636"/>
                  </a:lnTo>
                  <a:lnTo>
                    <a:pt x="3151" y="2064"/>
                  </a:lnTo>
                  <a:lnTo>
                    <a:pt x="3107" y="2284"/>
                  </a:lnTo>
                  <a:lnTo>
                    <a:pt x="3427" y="2752"/>
                  </a:lnTo>
                  <a:lnTo>
                    <a:pt x="3050" y="2870"/>
                  </a:lnTo>
                  <a:lnTo>
                    <a:pt x="3045" y="4016"/>
                  </a:lnTo>
                  <a:lnTo>
                    <a:pt x="1612" y="4001"/>
                  </a:lnTo>
                  <a:lnTo>
                    <a:pt x="1545" y="2933"/>
                  </a:lnTo>
                  <a:lnTo>
                    <a:pt x="1260" y="2794"/>
                  </a:lnTo>
                  <a:lnTo>
                    <a:pt x="1266" y="2733"/>
                  </a:lnTo>
                  <a:lnTo>
                    <a:pt x="1283" y="2661"/>
                  </a:lnTo>
                  <a:lnTo>
                    <a:pt x="1197" y="2613"/>
                  </a:lnTo>
                  <a:lnTo>
                    <a:pt x="1007" y="2723"/>
                  </a:lnTo>
                  <a:lnTo>
                    <a:pt x="956" y="3163"/>
                  </a:lnTo>
                  <a:lnTo>
                    <a:pt x="808" y="3138"/>
                  </a:lnTo>
                  <a:lnTo>
                    <a:pt x="812" y="3455"/>
                  </a:lnTo>
                  <a:lnTo>
                    <a:pt x="886" y="3497"/>
                  </a:lnTo>
                  <a:lnTo>
                    <a:pt x="770" y="3577"/>
                  </a:lnTo>
                  <a:lnTo>
                    <a:pt x="878" y="3786"/>
                  </a:lnTo>
                  <a:lnTo>
                    <a:pt x="1011" y="3820"/>
                  </a:lnTo>
                  <a:lnTo>
                    <a:pt x="990" y="3959"/>
                  </a:lnTo>
                  <a:lnTo>
                    <a:pt x="897" y="3976"/>
                  </a:lnTo>
                  <a:lnTo>
                    <a:pt x="717" y="3896"/>
                  </a:lnTo>
                  <a:lnTo>
                    <a:pt x="507" y="4058"/>
                  </a:lnTo>
                  <a:lnTo>
                    <a:pt x="201" y="4073"/>
                  </a:lnTo>
                  <a:lnTo>
                    <a:pt x="59" y="4067"/>
                  </a:lnTo>
                  <a:lnTo>
                    <a:pt x="0" y="4007"/>
                  </a:lnTo>
                  <a:lnTo>
                    <a:pt x="55" y="3929"/>
                  </a:lnTo>
                  <a:lnTo>
                    <a:pt x="131" y="3881"/>
                  </a:lnTo>
                  <a:lnTo>
                    <a:pt x="253" y="3826"/>
                  </a:lnTo>
                  <a:lnTo>
                    <a:pt x="416" y="3761"/>
                  </a:lnTo>
                  <a:lnTo>
                    <a:pt x="534" y="3689"/>
                  </a:lnTo>
                  <a:lnTo>
                    <a:pt x="593" y="3647"/>
                  </a:lnTo>
                  <a:lnTo>
                    <a:pt x="559" y="3541"/>
                  </a:lnTo>
                  <a:lnTo>
                    <a:pt x="393" y="3571"/>
                  </a:lnTo>
                  <a:lnTo>
                    <a:pt x="346" y="3605"/>
                  </a:lnTo>
                  <a:lnTo>
                    <a:pt x="302" y="3562"/>
                  </a:lnTo>
                  <a:lnTo>
                    <a:pt x="327" y="3453"/>
                  </a:lnTo>
                  <a:lnTo>
                    <a:pt x="340" y="3161"/>
                  </a:lnTo>
                  <a:lnTo>
                    <a:pt x="236" y="2714"/>
                  </a:lnTo>
                  <a:lnTo>
                    <a:pt x="184" y="2701"/>
                  </a:lnTo>
                  <a:lnTo>
                    <a:pt x="131" y="2499"/>
                  </a:lnTo>
                  <a:lnTo>
                    <a:pt x="135" y="2326"/>
                  </a:lnTo>
                  <a:lnTo>
                    <a:pt x="298" y="2189"/>
                  </a:lnTo>
                  <a:lnTo>
                    <a:pt x="608" y="2035"/>
                  </a:lnTo>
                  <a:lnTo>
                    <a:pt x="836" y="1927"/>
                  </a:lnTo>
                  <a:lnTo>
                    <a:pt x="850" y="1716"/>
                  </a:lnTo>
                  <a:lnTo>
                    <a:pt x="760" y="1659"/>
                  </a:lnTo>
                  <a:lnTo>
                    <a:pt x="669" y="1402"/>
                  </a:lnTo>
                  <a:lnTo>
                    <a:pt x="684" y="1245"/>
                  </a:lnTo>
                  <a:lnTo>
                    <a:pt x="732" y="1106"/>
                  </a:lnTo>
                  <a:lnTo>
                    <a:pt x="846" y="1030"/>
                  </a:lnTo>
                  <a:lnTo>
                    <a:pt x="827" y="958"/>
                  </a:lnTo>
                  <a:lnTo>
                    <a:pt x="855" y="901"/>
                  </a:lnTo>
                  <a:lnTo>
                    <a:pt x="954" y="840"/>
                  </a:lnTo>
                  <a:lnTo>
                    <a:pt x="1121" y="834"/>
                  </a:lnTo>
                  <a:lnTo>
                    <a:pt x="1355" y="781"/>
                  </a:lnTo>
                  <a:lnTo>
                    <a:pt x="1441" y="758"/>
                  </a:lnTo>
                  <a:lnTo>
                    <a:pt x="1365" y="667"/>
                  </a:lnTo>
                  <a:lnTo>
                    <a:pt x="1338" y="589"/>
                  </a:lnTo>
                  <a:lnTo>
                    <a:pt x="1366" y="572"/>
                  </a:lnTo>
                  <a:lnTo>
                    <a:pt x="1412" y="515"/>
                  </a:lnTo>
                  <a:lnTo>
                    <a:pt x="1543" y="441"/>
                  </a:lnTo>
                  <a:lnTo>
                    <a:pt x="1500" y="380"/>
                  </a:lnTo>
                  <a:lnTo>
                    <a:pt x="1484" y="315"/>
                  </a:lnTo>
                  <a:lnTo>
                    <a:pt x="1634" y="275"/>
                  </a:lnTo>
                  <a:lnTo>
                    <a:pt x="1743" y="20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3" name="Freeform 39"/>
            <p:cNvSpPr>
              <a:spLocks/>
            </p:cNvSpPr>
            <p:nvPr/>
          </p:nvSpPr>
          <p:spPr bwMode="auto">
            <a:xfrm>
              <a:off x="2731" y="1374"/>
              <a:ext cx="123" cy="269"/>
            </a:xfrm>
            <a:custGeom>
              <a:avLst/>
              <a:gdLst>
                <a:gd name="T0" fmla="*/ 0 w 247"/>
                <a:gd name="T1" fmla="*/ 0 h 538"/>
                <a:gd name="T2" fmla="*/ 0 w 247"/>
                <a:gd name="T3" fmla="*/ 1 h 538"/>
                <a:gd name="T4" fmla="*/ 0 w 247"/>
                <a:gd name="T5" fmla="*/ 1 h 538"/>
                <a:gd name="T6" fmla="*/ 0 w 247"/>
                <a:gd name="T7" fmla="*/ 1 h 538"/>
                <a:gd name="T8" fmla="*/ 0 w 247"/>
                <a:gd name="T9" fmla="*/ 1 h 538"/>
                <a:gd name="T10" fmla="*/ 0 w 247"/>
                <a:gd name="T11" fmla="*/ 1 h 538"/>
                <a:gd name="T12" fmla="*/ 0 w 247"/>
                <a:gd name="T13" fmla="*/ 1 h 538"/>
                <a:gd name="T14" fmla="*/ 0 w 247"/>
                <a:gd name="T15" fmla="*/ 1 h 538"/>
                <a:gd name="T16" fmla="*/ 0 w 247"/>
                <a:gd name="T17" fmla="*/ 0 h 538"/>
                <a:gd name="T18" fmla="*/ 0 w 247"/>
                <a:gd name="T19" fmla="*/ 0 h 5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7"/>
                <a:gd name="T31" fmla="*/ 0 h 538"/>
                <a:gd name="T32" fmla="*/ 247 w 247"/>
                <a:gd name="T33" fmla="*/ 538 h 5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7" h="538">
                  <a:moveTo>
                    <a:pt x="136" y="0"/>
                  </a:moveTo>
                  <a:lnTo>
                    <a:pt x="57" y="84"/>
                  </a:lnTo>
                  <a:lnTo>
                    <a:pt x="0" y="152"/>
                  </a:lnTo>
                  <a:lnTo>
                    <a:pt x="119" y="272"/>
                  </a:lnTo>
                  <a:lnTo>
                    <a:pt x="182" y="538"/>
                  </a:lnTo>
                  <a:lnTo>
                    <a:pt x="212" y="342"/>
                  </a:lnTo>
                  <a:lnTo>
                    <a:pt x="148" y="169"/>
                  </a:lnTo>
                  <a:lnTo>
                    <a:pt x="247" y="42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E0AD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4" name="Freeform 40"/>
            <p:cNvSpPr>
              <a:spLocks/>
            </p:cNvSpPr>
            <p:nvPr/>
          </p:nvSpPr>
          <p:spPr bwMode="auto">
            <a:xfrm>
              <a:off x="2854" y="1372"/>
              <a:ext cx="67" cy="184"/>
            </a:xfrm>
            <a:custGeom>
              <a:avLst/>
              <a:gdLst>
                <a:gd name="T0" fmla="*/ 1 w 133"/>
                <a:gd name="T1" fmla="*/ 0 h 367"/>
                <a:gd name="T2" fmla="*/ 1 w 133"/>
                <a:gd name="T3" fmla="*/ 1 h 367"/>
                <a:gd name="T4" fmla="*/ 0 w 133"/>
                <a:gd name="T5" fmla="*/ 1 h 367"/>
                <a:gd name="T6" fmla="*/ 1 w 133"/>
                <a:gd name="T7" fmla="*/ 1 h 367"/>
                <a:gd name="T8" fmla="*/ 1 w 133"/>
                <a:gd name="T9" fmla="*/ 1 h 367"/>
                <a:gd name="T10" fmla="*/ 1 w 133"/>
                <a:gd name="T11" fmla="*/ 1 h 367"/>
                <a:gd name="T12" fmla="*/ 1 w 133"/>
                <a:gd name="T13" fmla="*/ 1 h 367"/>
                <a:gd name="T14" fmla="*/ 1 w 133"/>
                <a:gd name="T15" fmla="*/ 0 h 367"/>
                <a:gd name="T16" fmla="*/ 1 w 133"/>
                <a:gd name="T17" fmla="*/ 0 h 36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3"/>
                <a:gd name="T28" fmla="*/ 0 h 367"/>
                <a:gd name="T29" fmla="*/ 133 w 133"/>
                <a:gd name="T30" fmla="*/ 367 h 36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3" h="367">
                  <a:moveTo>
                    <a:pt x="43" y="0"/>
                  </a:moveTo>
                  <a:lnTo>
                    <a:pt x="47" y="164"/>
                  </a:lnTo>
                  <a:lnTo>
                    <a:pt x="0" y="300"/>
                  </a:lnTo>
                  <a:lnTo>
                    <a:pt x="47" y="367"/>
                  </a:lnTo>
                  <a:lnTo>
                    <a:pt x="72" y="276"/>
                  </a:lnTo>
                  <a:lnTo>
                    <a:pt x="133" y="169"/>
                  </a:lnTo>
                  <a:lnTo>
                    <a:pt x="91" y="103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A5644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2784" y="1356"/>
              <a:ext cx="106" cy="167"/>
            </a:xfrm>
            <a:custGeom>
              <a:avLst/>
              <a:gdLst>
                <a:gd name="T0" fmla="*/ 1 w 211"/>
                <a:gd name="T1" fmla="*/ 1 h 334"/>
                <a:gd name="T2" fmla="*/ 0 w 211"/>
                <a:gd name="T3" fmla="*/ 1 h 334"/>
                <a:gd name="T4" fmla="*/ 0 w 211"/>
                <a:gd name="T5" fmla="*/ 1 h 334"/>
                <a:gd name="T6" fmla="*/ 1 w 211"/>
                <a:gd name="T7" fmla="*/ 1 h 334"/>
                <a:gd name="T8" fmla="*/ 1 w 211"/>
                <a:gd name="T9" fmla="*/ 1 h 334"/>
                <a:gd name="T10" fmla="*/ 1 w 211"/>
                <a:gd name="T11" fmla="*/ 1 h 334"/>
                <a:gd name="T12" fmla="*/ 1 w 211"/>
                <a:gd name="T13" fmla="*/ 1 h 334"/>
                <a:gd name="T14" fmla="*/ 1 w 211"/>
                <a:gd name="T15" fmla="*/ 1 h 334"/>
                <a:gd name="T16" fmla="*/ 1 w 211"/>
                <a:gd name="T17" fmla="*/ 0 h 334"/>
                <a:gd name="T18" fmla="*/ 1 w 211"/>
                <a:gd name="T19" fmla="*/ 1 h 334"/>
                <a:gd name="T20" fmla="*/ 1 w 211"/>
                <a:gd name="T21" fmla="*/ 1 h 3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1"/>
                <a:gd name="T34" fmla="*/ 0 h 334"/>
                <a:gd name="T35" fmla="*/ 211 w 211"/>
                <a:gd name="T36" fmla="*/ 334 h 33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1" h="334">
                  <a:moveTo>
                    <a:pt x="29" y="70"/>
                  </a:moveTo>
                  <a:lnTo>
                    <a:pt x="0" y="141"/>
                  </a:lnTo>
                  <a:lnTo>
                    <a:pt x="0" y="217"/>
                  </a:lnTo>
                  <a:lnTo>
                    <a:pt x="95" y="334"/>
                  </a:lnTo>
                  <a:lnTo>
                    <a:pt x="89" y="184"/>
                  </a:lnTo>
                  <a:lnTo>
                    <a:pt x="141" y="112"/>
                  </a:lnTo>
                  <a:lnTo>
                    <a:pt x="198" y="175"/>
                  </a:lnTo>
                  <a:lnTo>
                    <a:pt x="211" y="68"/>
                  </a:lnTo>
                  <a:lnTo>
                    <a:pt x="188" y="0"/>
                  </a:lnTo>
                  <a:lnTo>
                    <a:pt x="29" y="70"/>
                  </a:lnTo>
                  <a:close/>
                </a:path>
              </a:pathLst>
            </a:custGeom>
            <a:solidFill>
              <a:srgbClr val="A5644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6" name="Freeform 42"/>
            <p:cNvSpPr>
              <a:spLocks/>
            </p:cNvSpPr>
            <p:nvPr/>
          </p:nvSpPr>
          <p:spPr bwMode="auto">
            <a:xfrm>
              <a:off x="3511" y="1868"/>
              <a:ext cx="124" cy="109"/>
            </a:xfrm>
            <a:custGeom>
              <a:avLst/>
              <a:gdLst>
                <a:gd name="T0" fmla="*/ 1 w 247"/>
                <a:gd name="T1" fmla="*/ 0 h 217"/>
                <a:gd name="T2" fmla="*/ 1 w 247"/>
                <a:gd name="T3" fmla="*/ 1 h 217"/>
                <a:gd name="T4" fmla="*/ 1 w 247"/>
                <a:gd name="T5" fmla="*/ 1 h 217"/>
                <a:gd name="T6" fmla="*/ 1 w 247"/>
                <a:gd name="T7" fmla="*/ 1 h 217"/>
                <a:gd name="T8" fmla="*/ 0 w 247"/>
                <a:gd name="T9" fmla="*/ 1 h 217"/>
                <a:gd name="T10" fmla="*/ 1 w 247"/>
                <a:gd name="T11" fmla="*/ 0 h 217"/>
                <a:gd name="T12" fmla="*/ 1 w 247"/>
                <a:gd name="T13" fmla="*/ 0 h 2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7"/>
                <a:gd name="T22" fmla="*/ 0 h 217"/>
                <a:gd name="T23" fmla="*/ 247 w 247"/>
                <a:gd name="T24" fmla="*/ 217 h 2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7" h="217">
                  <a:moveTo>
                    <a:pt x="30" y="0"/>
                  </a:moveTo>
                  <a:lnTo>
                    <a:pt x="104" y="12"/>
                  </a:lnTo>
                  <a:lnTo>
                    <a:pt x="247" y="52"/>
                  </a:lnTo>
                  <a:lnTo>
                    <a:pt x="163" y="217"/>
                  </a:lnTo>
                  <a:lnTo>
                    <a:pt x="0" y="15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E3BD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7" name="Freeform 43"/>
            <p:cNvSpPr>
              <a:spLocks/>
            </p:cNvSpPr>
            <p:nvPr/>
          </p:nvSpPr>
          <p:spPr bwMode="auto">
            <a:xfrm>
              <a:off x="3388" y="1854"/>
              <a:ext cx="125" cy="85"/>
            </a:xfrm>
            <a:custGeom>
              <a:avLst/>
              <a:gdLst>
                <a:gd name="T0" fmla="*/ 0 w 249"/>
                <a:gd name="T1" fmla="*/ 0 h 171"/>
                <a:gd name="T2" fmla="*/ 1 w 249"/>
                <a:gd name="T3" fmla="*/ 0 h 171"/>
                <a:gd name="T4" fmla="*/ 1 w 249"/>
                <a:gd name="T5" fmla="*/ 0 h 171"/>
                <a:gd name="T6" fmla="*/ 1 w 249"/>
                <a:gd name="T7" fmla="*/ 0 h 171"/>
                <a:gd name="T8" fmla="*/ 0 w 249"/>
                <a:gd name="T9" fmla="*/ 0 h 171"/>
                <a:gd name="T10" fmla="*/ 0 w 249"/>
                <a:gd name="T11" fmla="*/ 0 h 1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9"/>
                <a:gd name="T19" fmla="*/ 0 h 171"/>
                <a:gd name="T20" fmla="*/ 249 w 249"/>
                <a:gd name="T21" fmla="*/ 171 h 1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9" h="171">
                  <a:moveTo>
                    <a:pt x="0" y="158"/>
                  </a:moveTo>
                  <a:lnTo>
                    <a:pt x="36" y="23"/>
                  </a:lnTo>
                  <a:lnTo>
                    <a:pt x="249" y="0"/>
                  </a:lnTo>
                  <a:lnTo>
                    <a:pt x="245" y="171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FFE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8" name="Freeform 44"/>
            <p:cNvSpPr>
              <a:spLocks/>
            </p:cNvSpPr>
            <p:nvPr/>
          </p:nvSpPr>
          <p:spPr bwMode="auto">
            <a:xfrm>
              <a:off x="3425" y="1919"/>
              <a:ext cx="118" cy="231"/>
            </a:xfrm>
            <a:custGeom>
              <a:avLst/>
              <a:gdLst>
                <a:gd name="T0" fmla="*/ 1 w 236"/>
                <a:gd name="T1" fmla="*/ 0 h 464"/>
                <a:gd name="T2" fmla="*/ 0 w 236"/>
                <a:gd name="T3" fmla="*/ 0 h 464"/>
                <a:gd name="T4" fmla="*/ 1 w 236"/>
                <a:gd name="T5" fmla="*/ 0 h 464"/>
                <a:gd name="T6" fmla="*/ 1 w 236"/>
                <a:gd name="T7" fmla="*/ 0 h 464"/>
                <a:gd name="T8" fmla="*/ 1 w 236"/>
                <a:gd name="T9" fmla="*/ 0 h 464"/>
                <a:gd name="T10" fmla="*/ 1 w 236"/>
                <a:gd name="T11" fmla="*/ 0 h 4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6"/>
                <a:gd name="T19" fmla="*/ 0 h 464"/>
                <a:gd name="T20" fmla="*/ 236 w 236"/>
                <a:gd name="T21" fmla="*/ 464 h 4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6" h="464">
                  <a:moveTo>
                    <a:pt x="15" y="0"/>
                  </a:moveTo>
                  <a:lnTo>
                    <a:pt x="0" y="164"/>
                  </a:lnTo>
                  <a:lnTo>
                    <a:pt x="142" y="464"/>
                  </a:lnTo>
                  <a:lnTo>
                    <a:pt x="236" y="4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DAB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9" name="Freeform 45"/>
            <p:cNvSpPr>
              <a:spLocks/>
            </p:cNvSpPr>
            <p:nvPr/>
          </p:nvSpPr>
          <p:spPr bwMode="auto">
            <a:xfrm>
              <a:off x="3430" y="1919"/>
              <a:ext cx="154" cy="335"/>
            </a:xfrm>
            <a:custGeom>
              <a:avLst/>
              <a:gdLst>
                <a:gd name="T0" fmla="*/ 1 w 308"/>
                <a:gd name="T1" fmla="*/ 0 h 671"/>
                <a:gd name="T2" fmla="*/ 0 w 308"/>
                <a:gd name="T3" fmla="*/ 0 h 671"/>
                <a:gd name="T4" fmla="*/ 1 w 308"/>
                <a:gd name="T5" fmla="*/ 0 h 671"/>
                <a:gd name="T6" fmla="*/ 1 w 308"/>
                <a:gd name="T7" fmla="*/ 0 h 671"/>
                <a:gd name="T8" fmla="*/ 1 w 308"/>
                <a:gd name="T9" fmla="*/ 1 h 671"/>
                <a:gd name="T10" fmla="*/ 1 w 308"/>
                <a:gd name="T11" fmla="*/ 0 h 671"/>
                <a:gd name="T12" fmla="*/ 1 w 308"/>
                <a:gd name="T13" fmla="*/ 0 h 671"/>
                <a:gd name="T14" fmla="*/ 1 w 308"/>
                <a:gd name="T15" fmla="*/ 0 h 671"/>
                <a:gd name="T16" fmla="*/ 1 w 308"/>
                <a:gd name="T17" fmla="*/ 0 h 6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8"/>
                <a:gd name="T28" fmla="*/ 0 h 671"/>
                <a:gd name="T29" fmla="*/ 308 w 308"/>
                <a:gd name="T30" fmla="*/ 671 h 67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8" h="671">
                  <a:moveTo>
                    <a:pt x="6" y="0"/>
                  </a:moveTo>
                  <a:lnTo>
                    <a:pt x="0" y="86"/>
                  </a:lnTo>
                  <a:lnTo>
                    <a:pt x="190" y="131"/>
                  </a:lnTo>
                  <a:lnTo>
                    <a:pt x="149" y="361"/>
                  </a:lnTo>
                  <a:lnTo>
                    <a:pt x="265" y="671"/>
                  </a:lnTo>
                  <a:lnTo>
                    <a:pt x="308" y="61"/>
                  </a:lnTo>
                  <a:lnTo>
                    <a:pt x="162" y="5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178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0" name="Freeform 46"/>
            <p:cNvSpPr>
              <a:spLocks/>
            </p:cNvSpPr>
            <p:nvPr/>
          </p:nvSpPr>
          <p:spPr bwMode="auto">
            <a:xfrm>
              <a:off x="2751" y="1153"/>
              <a:ext cx="469" cy="478"/>
            </a:xfrm>
            <a:custGeom>
              <a:avLst/>
              <a:gdLst>
                <a:gd name="T0" fmla="*/ 2 w 938"/>
                <a:gd name="T1" fmla="*/ 1 h 956"/>
                <a:gd name="T2" fmla="*/ 2 w 938"/>
                <a:gd name="T3" fmla="*/ 1 h 956"/>
                <a:gd name="T4" fmla="*/ 2 w 938"/>
                <a:gd name="T5" fmla="*/ 1 h 956"/>
                <a:gd name="T6" fmla="*/ 2 w 938"/>
                <a:gd name="T7" fmla="*/ 2 h 956"/>
                <a:gd name="T8" fmla="*/ 2 w 938"/>
                <a:gd name="T9" fmla="*/ 2 h 956"/>
                <a:gd name="T10" fmla="*/ 2 w 938"/>
                <a:gd name="T11" fmla="*/ 2 h 956"/>
                <a:gd name="T12" fmla="*/ 1 w 938"/>
                <a:gd name="T13" fmla="*/ 2 h 956"/>
                <a:gd name="T14" fmla="*/ 1 w 938"/>
                <a:gd name="T15" fmla="*/ 2 h 956"/>
                <a:gd name="T16" fmla="*/ 1 w 938"/>
                <a:gd name="T17" fmla="*/ 2 h 956"/>
                <a:gd name="T18" fmla="*/ 2 w 938"/>
                <a:gd name="T19" fmla="*/ 2 h 956"/>
                <a:gd name="T20" fmla="*/ 2 w 938"/>
                <a:gd name="T21" fmla="*/ 2 h 956"/>
                <a:gd name="T22" fmla="*/ 1 w 938"/>
                <a:gd name="T23" fmla="*/ 2 h 956"/>
                <a:gd name="T24" fmla="*/ 1 w 938"/>
                <a:gd name="T25" fmla="*/ 1 h 956"/>
                <a:gd name="T26" fmla="*/ 1 w 938"/>
                <a:gd name="T27" fmla="*/ 1 h 956"/>
                <a:gd name="T28" fmla="*/ 0 w 938"/>
                <a:gd name="T29" fmla="*/ 1 h 956"/>
                <a:gd name="T30" fmla="*/ 1 w 938"/>
                <a:gd name="T31" fmla="*/ 1 h 956"/>
                <a:gd name="T32" fmla="*/ 1 w 938"/>
                <a:gd name="T33" fmla="*/ 1 h 956"/>
                <a:gd name="T34" fmla="*/ 1 w 938"/>
                <a:gd name="T35" fmla="*/ 1 h 956"/>
                <a:gd name="T36" fmla="*/ 1 w 938"/>
                <a:gd name="T37" fmla="*/ 1 h 956"/>
                <a:gd name="T38" fmla="*/ 1 w 938"/>
                <a:gd name="T39" fmla="*/ 1 h 956"/>
                <a:gd name="T40" fmla="*/ 2 w 938"/>
                <a:gd name="T41" fmla="*/ 1 h 956"/>
                <a:gd name="T42" fmla="*/ 2 w 938"/>
                <a:gd name="T43" fmla="*/ 1 h 956"/>
                <a:gd name="T44" fmla="*/ 2 w 938"/>
                <a:gd name="T45" fmla="*/ 0 h 956"/>
                <a:gd name="T46" fmla="*/ 2 w 938"/>
                <a:gd name="T47" fmla="*/ 1 h 956"/>
                <a:gd name="T48" fmla="*/ 2 w 938"/>
                <a:gd name="T49" fmla="*/ 1 h 956"/>
                <a:gd name="T50" fmla="*/ 2 w 938"/>
                <a:gd name="T51" fmla="*/ 1 h 956"/>
                <a:gd name="T52" fmla="*/ 2 w 938"/>
                <a:gd name="T53" fmla="*/ 1 h 9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38"/>
                <a:gd name="T82" fmla="*/ 0 h 956"/>
                <a:gd name="T83" fmla="*/ 938 w 938"/>
                <a:gd name="T84" fmla="*/ 956 h 9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38" h="956">
                  <a:moveTo>
                    <a:pt x="748" y="129"/>
                  </a:moveTo>
                  <a:lnTo>
                    <a:pt x="870" y="240"/>
                  </a:lnTo>
                  <a:lnTo>
                    <a:pt x="938" y="316"/>
                  </a:lnTo>
                  <a:lnTo>
                    <a:pt x="874" y="620"/>
                  </a:lnTo>
                  <a:lnTo>
                    <a:pt x="834" y="855"/>
                  </a:lnTo>
                  <a:lnTo>
                    <a:pt x="646" y="956"/>
                  </a:lnTo>
                  <a:lnTo>
                    <a:pt x="450" y="835"/>
                  </a:lnTo>
                  <a:lnTo>
                    <a:pt x="380" y="722"/>
                  </a:lnTo>
                  <a:lnTo>
                    <a:pt x="478" y="757"/>
                  </a:lnTo>
                  <a:lnTo>
                    <a:pt x="604" y="819"/>
                  </a:lnTo>
                  <a:lnTo>
                    <a:pt x="596" y="707"/>
                  </a:lnTo>
                  <a:lnTo>
                    <a:pt x="370" y="601"/>
                  </a:lnTo>
                  <a:lnTo>
                    <a:pt x="277" y="475"/>
                  </a:lnTo>
                  <a:lnTo>
                    <a:pt x="28" y="449"/>
                  </a:lnTo>
                  <a:lnTo>
                    <a:pt x="0" y="321"/>
                  </a:lnTo>
                  <a:lnTo>
                    <a:pt x="100" y="316"/>
                  </a:lnTo>
                  <a:lnTo>
                    <a:pt x="233" y="274"/>
                  </a:lnTo>
                  <a:lnTo>
                    <a:pt x="254" y="407"/>
                  </a:lnTo>
                  <a:lnTo>
                    <a:pt x="338" y="331"/>
                  </a:lnTo>
                  <a:lnTo>
                    <a:pt x="380" y="224"/>
                  </a:lnTo>
                  <a:lnTo>
                    <a:pt x="575" y="162"/>
                  </a:lnTo>
                  <a:lnTo>
                    <a:pt x="659" y="80"/>
                  </a:lnTo>
                  <a:lnTo>
                    <a:pt x="545" y="0"/>
                  </a:lnTo>
                  <a:lnTo>
                    <a:pt x="697" y="40"/>
                  </a:lnTo>
                  <a:lnTo>
                    <a:pt x="803" y="110"/>
                  </a:lnTo>
                  <a:lnTo>
                    <a:pt x="748" y="129"/>
                  </a:lnTo>
                  <a:close/>
                </a:path>
              </a:pathLst>
            </a:custGeom>
            <a:solidFill>
              <a:srgbClr val="EFD6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1" name="Freeform 47"/>
            <p:cNvSpPr>
              <a:spLocks/>
            </p:cNvSpPr>
            <p:nvPr/>
          </p:nvSpPr>
          <p:spPr bwMode="auto">
            <a:xfrm>
              <a:off x="2048" y="1549"/>
              <a:ext cx="904" cy="990"/>
            </a:xfrm>
            <a:custGeom>
              <a:avLst/>
              <a:gdLst>
                <a:gd name="T0" fmla="*/ 2 w 1809"/>
                <a:gd name="T1" fmla="*/ 0 h 1980"/>
                <a:gd name="T2" fmla="*/ 2 w 1809"/>
                <a:gd name="T3" fmla="*/ 1 h 1980"/>
                <a:gd name="T4" fmla="*/ 2 w 1809"/>
                <a:gd name="T5" fmla="*/ 1 h 1980"/>
                <a:gd name="T6" fmla="*/ 1 w 1809"/>
                <a:gd name="T7" fmla="*/ 1 h 1980"/>
                <a:gd name="T8" fmla="*/ 1 w 1809"/>
                <a:gd name="T9" fmla="*/ 1 h 1980"/>
                <a:gd name="T10" fmla="*/ 1 w 1809"/>
                <a:gd name="T11" fmla="*/ 1 h 1980"/>
                <a:gd name="T12" fmla="*/ 1 w 1809"/>
                <a:gd name="T13" fmla="*/ 1 h 1980"/>
                <a:gd name="T14" fmla="*/ 1 w 1809"/>
                <a:gd name="T15" fmla="*/ 1 h 1980"/>
                <a:gd name="T16" fmla="*/ 1 w 1809"/>
                <a:gd name="T17" fmla="*/ 1 h 1980"/>
                <a:gd name="T18" fmla="*/ 1 w 1809"/>
                <a:gd name="T19" fmla="*/ 1 h 1980"/>
                <a:gd name="T20" fmla="*/ 1 w 1809"/>
                <a:gd name="T21" fmla="*/ 2 h 1980"/>
                <a:gd name="T22" fmla="*/ 1 w 1809"/>
                <a:gd name="T23" fmla="*/ 2 h 1980"/>
                <a:gd name="T24" fmla="*/ 1 w 1809"/>
                <a:gd name="T25" fmla="*/ 2 h 1980"/>
                <a:gd name="T26" fmla="*/ 1 w 1809"/>
                <a:gd name="T27" fmla="*/ 2 h 1980"/>
                <a:gd name="T28" fmla="*/ 1 w 1809"/>
                <a:gd name="T29" fmla="*/ 1 h 1980"/>
                <a:gd name="T30" fmla="*/ 1 w 1809"/>
                <a:gd name="T31" fmla="*/ 1 h 1980"/>
                <a:gd name="T32" fmla="*/ 1 w 1809"/>
                <a:gd name="T33" fmla="*/ 2 h 1980"/>
                <a:gd name="T34" fmla="*/ 1 w 1809"/>
                <a:gd name="T35" fmla="*/ 2 h 1980"/>
                <a:gd name="T36" fmla="*/ 1 w 1809"/>
                <a:gd name="T37" fmla="*/ 2 h 1980"/>
                <a:gd name="T38" fmla="*/ 1 w 1809"/>
                <a:gd name="T39" fmla="*/ 2 h 1980"/>
                <a:gd name="T40" fmla="*/ 1 w 1809"/>
                <a:gd name="T41" fmla="*/ 2 h 1980"/>
                <a:gd name="T42" fmla="*/ 1 w 1809"/>
                <a:gd name="T43" fmla="*/ 3 h 1980"/>
                <a:gd name="T44" fmla="*/ 2 w 1809"/>
                <a:gd name="T45" fmla="*/ 3 h 1980"/>
                <a:gd name="T46" fmla="*/ 2 w 1809"/>
                <a:gd name="T47" fmla="*/ 3 h 1980"/>
                <a:gd name="T48" fmla="*/ 2 w 1809"/>
                <a:gd name="T49" fmla="*/ 3 h 1980"/>
                <a:gd name="T50" fmla="*/ 2 w 1809"/>
                <a:gd name="T51" fmla="*/ 3 h 1980"/>
                <a:gd name="T52" fmla="*/ 2 w 1809"/>
                <a:gd name="T53" fmla="*/ 3 h 1980"/>
                <a:gd name="T54" fmla="*/ 2 w 1809"/>
                <a:gd name="T55" fmla="*/ 3 h 1980"/>
                <a:gd name="T56" fmla="*/ 2 w 1809"/>
                <a:gd name="T57" fmla="*/ 3 h 1980"/>
                <a:gd name="T58" fmla="*/ 2 w 1809"/>
                <a:gd name="T59" fmla="*/ 3 h 1980"/>
                <a:gd name="T60" fmla="*/ 1 w 1809"/>
                <a:gd name="T61" fmla="*/ 3 h 1980"/>
                <a:gd name="T62" fmla="*/ 1 w 1809"/>
                <a:gd name="T63" fmla="*/ 3 h 1980"/>
                <a:gd name="T64" fmla="*/ 1 w 1809"/>
                <a:gd name="T65" fmla="*/ 3 h 1980"/>
                <a:gd name="T66" fmla="*/ 1 w 1809"/>
                <a:gd name="T67" fmla="*/ 3 h 1980"/>
                <a:gd name="T68" fmla="*/ 1 w 1809"/>
                <a:gd name="T69" fmla="*/ 3 h 1980"/>
                <a:gd name="T70" fmla="*/ 1 w 1809"/>
                <a:gd name="T71" fmla="*/ 3 h 1980"/>
                <a:gd name="T72" fmla="*/ 1 w 1809"/>
                <a:gd name="T73" fmla="*/ 3 h 1980"/>
                <a:gd name="T74" fmla="*/ 0 w 1809"/>
                <a:gd name="T75" fmla="*/ 4 h 1980"/>
                <a:gd name="T76" fmla="*/ 0 w 1809"/>
                <a:gd name="T77" fmla="*/ 3 h 1980"/>
                <a:gd name="T78" fmla="*/ 0 w 1809"/>
                <a:gd name="T79" fmla="*/ 4 h 1980"/>
                <a:gd name="T80" fmla="*/ 0 w 1809"/>
                <a:gd name="T81" fmla="*/ 4 h 1980"/>
                <a:gd name="T82" fmla="*/ 0 w 1809"/>
                <a:gd name="T83" fmla="*/ 4 h 1980"/>
                <a:gd name="T84" fmla="*/ 0 w 1809"/>
                <a:gd name="T85" fmla="*/ 4 h 1980"/>
                <a:gd name="T86" fmla="*/ 0 w 1809"/>
                <a:gd name="T87" fmla="*/ 4 h 1980"/>
                <a:gd name="T88" fmla="*/ 1 w 1809"/>
                <a:gd name="T89" fmla="*/ 4 h 1980"/>
                <a:gd name="T90" fmla="*/ 1 w 1809"/>
                <a:gd name="T91" fmla="*/ 4 h 1980"/>
                <a:gd name="T92" fmla="*/ 2 w 1809"/>
                <a:gd name="T93" fmla="*/ 4 h 1980"/>
                <a:gd name="T94" fmla="*/ 2 w 1809"/>
                <a:gd name="T95" fmla="*/ 3 h 1980"/>
                <a:gd name="T96" fmla="*/ 2 w 1809"/>
                <a:gd name="T97" fmla="*/ 3 h 1980"/>
                <a:gd name="T98" fmla="*/ 3 w 1809"/>
                <a:gd name="T99" fmla="*/ 3 h 1980"/>
                <a:gd name="T100" fmla="*/ 3 w 1809"/>
                <a:gd name="T101" fmla="*/ 2 h 1980"/>
                <a:gd name="T102" fmla="*/ 3 w 1809"/>
                <a:gd name="T103" fmla="*/ 2 h 1980"/>
                <a:gd name="T104" fmla="*/ 3 w 1809"/>
                <a:gd name="T105" fmla="*/ 2 h 1980"/>
                <a:gd name="T106" fmla="*/ 3 w 1809"/>
                <a:gd name="T107" fmla="*/ 1 h 1980"/>
                <a:gd name="T108" fmla="*/ 3 w 1809"/>
                <a:gd name="T109" fmla="*/ 2 h 1980"/>
                <a:gd name="T110" fmla="*/ 3 w 1809"/>
                <a:gd name="T111" fmla="*/ 2 h 1980"/>
                <a:gd name="T112" fmla="*/ 2 w 1809"/>
                <a:gd name="T113" fmla="*/ 2 h 1980"/>
                <a:gd name="T114" fmla="*/ 2 w 1809"/>
                <a:gd name="T115" fmla="*/ 1 h 1980"/>
                <a:gd name="T116" fmla="*/ 2 w 1809"/>
                <a:gd name="T117" fmla="*/ 1 h 1980"/>
                <a:gd name="T118" fmla="*/ 2 w 1809"/>
                <a:gd name="T119" fmla="*/ 0 h 1980"/>
                <a:gd name="T120" fmla="*/ 2 w 1809"/>
                <a:gd name="T121" fmla="*/ 0 h 198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09"/>
                <a:gd name="T184" fmla="*/ 0 h 1980"/>
                <a:gd name="T185" fmla="*/ 1809 w 1809"/>
                <a:gd name="T186" fmla="*/ 1980 h 198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09" h="1980">
                  <a:moveTo>
                    <a:pt x="1388" y="0"/>
                  </a:moveTo>
                  <a:lnTo>
                    <a:pt x="1256" y="97"/>
                  </a:lnTo>
                  <a:lnTo>
                    <a:pt x="1032" y="112"/>
                  </a:lnTo>
                  <a:lnTo>
                    <a:pt x="954" y="146"/>
                  </a:lnTo>
                  <a:lnTo>
                    <a:pt x="878" y="138"/>
                  </a:lnTo>
                  <a:lnTo>
                    <a:pt x="795" y="133"/>
                  </a:lnTo>
                  <a:lnTo>
                    <a:pt x="732" y="175"/>
                  </a:lnTo>
                  <a:lnTo>
                    <a:pt x="783" y="260"/>
                  </a:lnTo>
                  <a:lnTo>
                    <a:pt x="696" y="321"/>
                  </a:lnTo>
                  <a:lnTo>
                    <a:pt x="646" y="454"/>
                  </a:lnTo>
                  <a:lnTo>
                    <a:pt x="606" y="581"/>
                  </a:lnTo>
                  <a:lnTo>
                    <a:pt x="633" y="770"/>
                  </a:lnTo>
                  <a:lnTo>
                    <a:pt x="703" y="874"/>
                  </a:lnTo>
                  <a:lnTo>
                    <a:pt x="717" y="644"/>
                  </a:lnTo>
                  <a:lnTo>
                    <a:pt x="779" y="441"/>
                  </a:lnTo>
                  <a:lnTo>
                    <a:pt x="899" y="446"/>
                  </a:lnTo>
                  <a:lnTo>
                    <a:pt x="990" y="538"/>
                  </a:lnTo>
                  <a:lnTo>
                    <a:pt x="1004" y="714"/>
                  </a:lnTo>
                  <a:lnTo>
                    <a:pt x="891" y="846"/>
                  </a:lnTo>
                  <a:lnTo>
                    <a:pt x="969" y="965"/>
                  </a:lnTo>
                  <a:lnTo>
                    <a:pt x="886" y="1015"/>
                  </a:lnTo>
                  <a:lnTo>
                    <a:pt x="1017" y="1098"/>
                  </a:lnTo>
                  <a:lnTo>
                    <a:pt x="1158" y="1106"/>
                  </a:lnTo>
                  <a:lnTo>
                    <a:pt x="1258" y="1150"/>
                  </a:lnTo>
                  <a:lnTo>
                    <a:pt x="1357" y="1178"/>
                  </a:lnTo>
                  <a:lnTo>
                    <a:pt x="1304" y="1273"/>
                  </a:lnTo>
                  <a:lnTo>
                    <a:pt x="1298" y="1406"/>
                  </a:lnTo>
                  <a:lnTo>
                    <a:pt x="1186" y="1406"/>
                  </a:lnTo>
                  <a:lnTo>
                    <a:pt x="1101" y="1461"/>
                  </a:lnTo>
                  <a:lnTo>
                    <a:pt x="1150" y="1271"/>
                  </a:lnTo>
                  <a:lnTo>
                    <a:pt x="1011" y="1302"/>
                  </a:lnTo>
                  <a:lnTo>
                    <a:pt x="907" y="1336"/>
                  </a:lnTo>
                  <a:lnTo>
                    <a:pt x="857" y="1197"/>
                  </a:lnTo>
                  <a:lnTo>
                    <a:pt x="766" y="1281"/>
                  </a:lnTo>
                  <a:lnTo>
                    <a:pt x="726" y="1174"/>
                  </a:lnTo>
                  <a:lnTo>
                    <a:pt x="604" y="1281"/>
                  </a:lnTo>
                  <a:lnTo>
                    <a:pt x="549" y="1406"/>
                  </a:lnTo>
                  <a:lnTo>
                    <a:pt x="361" y="1560"/>
                  </a:lnTo>
                  <a:lnTo>
                    <a:pt x="221" y="1505"/>
                  </a:lnTo>
                  <a:lnTo>
                    <a:pt x="53" y="1547"/>
                  </a:lnTo>
                  <a:lnTo>
                    <a:pt x="0" y="1684"/>
                  </a:lnTo>
                  <a:lnTo>
                    <a:pt x="53" y="1847"/>
                  </a:lnTo>
                  <a:lnTo>
                    <a:pt x="169" y="1653"/>
                  </a:lnTo>
                  <a:lnTo>
                    <a:pt x="272" y="1653"/>
                  </a:lnTo>
                  <a:lnTo>
                    <a:pt x="591" y="1980"/>
                  </a:lnTo>
                  <a:lnTo>
                    <a:pt x="899" y="1709"/>
                  </a:lnTo>
                  <a:lnTo>
                    <a:pt x="1304" y="1623"/>
                  </a:lnTo>
                  <a:lnTo>
                    <a:pt x="1399" y="1326"/>
                  </a:lnTo>
                  <a:lnTo>
                    <a:pt x="1519" y="1125"/>
                  </a:lnTo>
                  <a:lnTo>
                    <a:pt x="1578" y="1079"/>
                  </a:lnTo>
                  <a:lnTo>
                    <a:pt x="1606" y="903"/>
                  </a:lnTo>
                  <a:lnTo>
                    <a:pt x="1809" y="652"/>
                  </a:lnTo>
                  <a:lnTo>
                    <a:pt x="1790" y="591"/>
                  </a:lnTo>
                  <a:lnTo>
                    <a:pt x="1549" y="462"/>
                  </a:lnTo>
                  <a:lnTo>
                    <a:pt x="1682" y="579"/>
                  </a:lnTo>
                  <a:lnTo>
                    <a:pt x="1598" y="657"/>
                  </a:lnTo>
                  <a:lnTo>
                    <a:pt x="1500" y="650"/>
                  </a:lnTo>
                  <a:lnTo>
                    <a:pt x="1437" y="483"/>
                  </a:lnTo>
                  <a:lnTo>
                    <a:pt x="1397" y="270"/>
                  </a:lnTo>
                  <a:lnTo>
                    <a:pt x="1388" y="0"/>
                  </a:lnTo>
                  <a:close/>
                </a:path>
              </a:pathLst>
            </a:custGeom>
            <a:solidFill>
              <a:srgbClr val="EFD6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2" name="Freeform 48"/>
            <p:cNvSpPr>
              <a:spLocks/>
            </p:cNvSpPr>
            <p:nvPr/>
          </p:nvSpPr>
          <p:spPr bwMode="auto">
            <a:xfrm>
              <a:off x="3088" y="1843"/>
              <a:ext cx="98" cy="154"/>
            </a:xfrm>
            <a:custGeom>
              <a:avLst/>
              <a:gdLst>
                <a:gd name="T0" fmla="*/ 1 w 196"/>
                <a:gd name="T1" fmla="*/ 0 h 308"/>
                <a:gd name="T2" fmla="*/ 1 w 196"/>
                <a:gd name="T3" fmla="*/ 1 h 308"/>
                <a:gd name="T4" fmla="*/ 1 w 196"/>
                <a:gd name="T5" fmla="*/ 1 h 308"/>
                <a:gd name="T6" fmla="*/ 1 w 196"/>
                <a:gd name="T7" fmla="*/ 1 h 308"/>
                <a:gd name="T8" fmla="*/ 0 w 196"/>
                <a:gd name="T9" fmla="*/ 1 h 308"/>
                <a:gd name="T10" fmla="*/ 0 w 196"/>
                <a:gd name="T11" fmla="*/ 1 h 308"/>
                <a:gd name="T12" fmla="*/ 1 w 196"/>
                <a:gd name="T13" fmla="*/ 1 h 308"/>
                <a:gd name="T14" fmla="*/ 1 w 196"/>
                <a:gd name="T15" fmla="*/ 0 h 308"/>
                <a:gd name="T16" fmla="*/ 1 w 196"/>
                <a:gd name="T17" fmla="*/ 0 h 3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6"/>
                <a:gd name="T28" fmla="*/ 0 h 308"/>
                <a:gd name="T29" fmla="*/ 196 w 196"/>
                <a:gd name="T30" fmla="*/ 308 h 3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6" h="308">
                  <a:moveTo>
                    <a:pt x="76" y="0"/>
                  </a:moveTo>
                  <a:lnTo>
                    <a:pt x="105" y="84"/>
                  </a:lnTo>
                  <a:lnTo>
                    <a:pt x="196" y="224"/>
                  </a:lnTo>
                  <a:lnTo>
                    <a:pt x="82" y="308"/>
                  </a:lnTo>
                  <a:lnTo>
                    <a:pt x="0" y="308"/>
                  </a:lnTo>
                  <a:lnTo>
                    <a:pt x="0" y="190"/>
                  </a:lnTo>
                  <a:lnTo>
                    <a:pt x="8" y="1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EFD6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3" name="Freeform 49"/>
            <p:cNvSpPr>
              <a:spLocks/>
            </p:cNvSpPr>
            <p:nvPr/>
          </p:nvSpPr>
          <p:spPr bwMode="auto">
            <a:xfrm>
              <a:off x="2806" y="2025"/>
              <a:ext cx="198" cy="223"/>
            </a:xfrm>
            <a:custGeom>
              <a:avLst/>
              <a:gdLst>
                <a:gd name="T0" fmla="*/ 0 w 397"/>
                <a:gd name="T1" fmla="*/ 0 h 447"/>
                <a:gd name="T2" fmla="*/ 0 w 397"/>
                <a:gd name="T3" fmla="*/ 0 h 447"/>
                <a:gd name="T4" fmla="*/ 0 w 397"/>
                <a:gd name="T5" fmla="*/ 0 h 447"/>
                <a:gd name="T6" fmla="*/ 0 w 397"/>
                <a:gd name="T7" fmla="*/ 0 h 447"/>
                <a:gd name="T8" fmla="*/ 0 w 397"/>
                <a:gd name="T9" fmla="*/ 0 h 447"/>
                <a:gd name="T10" fmla="*/ 0 w 397"/>
                <a:gd name="T11" fmla="*/ 0 h 447"/>
                <a:gd name="T12" fmla="*/ 0 w 397"/>
                <a:gd name="T13" fmla="*/ 0 h 447"/>
                <a:gd name="T14" fmla="*/ 0 w 397"/>
                <a:gd name="T15" fmla="*/ 0 h 447"/>
                <a:gd name="T16" fmla="*/ 0 w 397"/>
                <a:gd name="T17" fmla="*/ 0 h 447"/>
                <a:gd name="T18" fmla="*/ 0 w 397"/>
                <a:gd name="T19" fmla="*/ 0 h 447"/>
                <a:gd name="T20" fmla="*/ 0 w 397"/>
                <a:gd name="T21" fmla="*/ 0 h 447"/>
                <a:gd name="T22" fmla="*/ 0 w 397"/>
                <a:gd name="T23" fmla="*/ 0 h 447"/>
                <a:gd name="T24" fmla="*/ 0 w 397"/>
                <a:gd name="T25" fmla="*/ 0 h 447"/>
                <a:gd name="T26" fmla="*/ 0 w 397"/>
                <a:gd name="T27" fmla="*/ 0 h 447"/>
                <a:gd name="T28" fmla="*/ 0 w 397"/>
                <a:gd name="T29" fmla="*/ 0 h 447"/>
                <a:gd name="T30" fmla="*/ 0 w 397"/>
                <a:gd name="T31" fmla="*/ 0 h 447"/>
                <a:gd name="T32" fmla="*/ 0 w 397"/>
                <a:gd name="T33" fmla="*/ 0 h 4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97"/>
                <a:gd name="T52" fmla="*/ 0 h 447"/>
                <a:gd name="T53" fmla="*/ 397 w 397"/>
                <a:gd name="T54" fmla="*/ 447 h 4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97" h="447">
                  <a:moveTo>
                    <a:pt x="374" y="19"/>
                  </a:moveTo>
                  <a:lnTo>
                    <a:pt x="215" y="0"/>
                  </a:lnTo>
                  <a:lnTo>
                    <a:pt x="186" y="55"/>
                  </a:lnTo>
                  <a:lnTo>
                    <a:pt x="249" y="135"/>
                  </a:lnTo>
                  <a:lnTo>
                    <a:pt x="243" y="203"/>
                  </a:lnTo>
                  <a:lnTo>
                    <a:pt x="194" y="224"/>
                  </a:lnTo>
                  <a:lnTo>
                    <a:pt x="186" y="287"/>
                  </a:lnTo>
                  <a:lnTo>
                    <a:pt x="137" y="295"/>
                  </a:lnTo>
                  <a:lnTo>
                    <a:pt x="74" y="181"/>
                  </a:lnTo>
                  <a:lnTo>
                    <a:pt x="0" y="228"/>
                  </a:lnTo>
                  <a:lnTo>
                    <a:pt x="51" y="333"/>
                  </a:lnTo>
                  <a:lnTo>
                    <a:pt x="106" y="407"/>
                  </a:lnTo>
                  <a:lnTo>
                    <a:pt x="199" y="447"/>
                  </a:lnTo>
                  <a:lnTo>
                    <a:pt x="323" y="317"/>
                  </a:lnTo>
                  <a:lnTo>
                    <a:pt x="397" y="144"/>
                  </a:lnTo>
                  <a:lnTo>
                    <a:pt x="374" y="19"/>
                  </a:lnTo>
                  <a:close/>
                </a:path>
              </a:pathLst>
            </a:custGeom>
            <a:solidFill>
              <a:srgbClr val="FFC7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4" name="Freeform 50"/>
            <p:cNvSpPr>
              <a:spLocks/>
            </p:cNvSpPr>
            <p:nvPr/>
          </p:nvSpPr>
          <p:spPr bwMode="auto">
            <a:xfrm>
              <a:off x="2803" y="1514"/>
              <a:ext cx="279" cy="279"/>
            </a:xfrm>
            <a:custGeom>
              <a:avLst/>
              <a:gdLst>
                <a:gd name="T0" fmla="*/ 0 w 559"/>
                <a:gd name="T1" fmla="*/ 0 h 559"/>
                <a:gd name="T2" fmla="*/ 0 w 559"/>
                <a:gd name="T3" fmla="*/ 0 h 559"/>
                <a:gd name="T4" fmla="*/ 0 w 559"/>
                <a:gd name="T5" fmla="*/ 0 h 559"/>
                <a:gd name="T6" fmla="*/ 0 w 559"/>
                <a:gd name="T7" fmla="*/ 0 h 559"/>
                <a:gd name="T8" fmla="*/ 0 w 559"/>
                <a:gd name="T9" fmla="*/ 0 h 559"/>
                <a:gd name="T10" fmla="*/ 0 w 559"/>
                <a:gd name="T11" fmla="*/ 0 h 559"/>
                <a:gd name="T12" fmla="*/ 0 w 559"/>
                <a:gd name="T13" fmla="*/ 0 h 559"/>
                <a:gd name="T14" fmla="*/ 0 w 559"/>
                <a:gd name="T15" fmla="*/ 0 h 559"/>
                <a:gd name="T16" fmla="*/ 0 w 559"/>
                <a:gd name="T17" fmla="*/ 0 h 559"/>
                <a:gd name="T18" fmla="*/ 0 w 559"/>
                <a:gd name="T19" fmla="*/ 0 h 559"/>
                <a:gd name="T20" fmla="*/ 0 w 559"/>
                <a:gd name="T21" fmla="*/ 1 h 559"/>
                <a:gd name="T22" fmla="*/ 0 w 559"/>
                <a:gd name="T23" fmla="*/ 1 h 559"/>
                <a:gd name="T24" fmla="*/ 0 w 559"/>
                <a:gd name="T25" fmla="*/ 1 h 559"/>
                <a:gd name="T26" fmla="*/ 0 w 559"/>
                <a:gd name="T27" fmla="*/ 1 h 559"/>
                <a:gd name="T28" fmla="*/ 0 w 559"/>
                <a:gd name="T29" fmla="*/ 0 h 559"/>
                <a:gd name="T30" fmla="*/ 1 w 559"/>
                <a:gd name="T31" fmla="*/ 0 h 559"/>
                <a:gd name="T32" fmla="*/ 1 w 559"/>
                <a:gd name="T33" fmla="*/ 0 h 559"/>
                <a:gd name="T34" fmla="*/ 0 w 559"/>
                <a:gd name="T35" fmla="*/ 0 h 559"/>
                <a:gd name="T36" fmla="*/ 0 w 559"/>
                <a:gd name="T37" fmla="*/ 0 h 559"/>
                <a:gd name="T38" fmla="*/ 0 w 559"/>
                <a:gd name="T39" fmla="*/ 0 h 55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59"/>
                <a:gd name="T61" fmla="*/ 0 h 559"/>
                <a:gd name="T62" fmla="*/ 559 w 559"/>
                <a:gd name="T63" fmla="*/ 559 h 55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59" h="559">
                  <a:moveTo>
                    <a:pt x="276" y="0"/>
                  </a:moveTo>
                  <a:lnTo>
                    <a:pt x="262" y="92"/>
                  </a:lnTo>
                  <a:lnTo>
                    <a:pt x="321" y="170"/>
                  </a:lnTo>
                  <a:lnTo>
                    <a:pt x="217" y="166"/>
                  </a:lnTo>
                  <a:lnTo>
                    <a:pt x="152" y="192"/>
                  </a:lnTo>
                  <a:lnTo>
                    <a:pt x="125" y="259"/>
                  </a:lnTo>
                  <a:lnTo>
                    <a:pt x="164" y="358"/>
                  </a:lnTo>
                  <a:lnTo>
                    <a:pt x="135" y="394"/>
                  </a:lnTo>
                  <a:lnTo>
                    <a:pt x="46" y="137"/>
                  </a:lnTo>
                  <a:lnTo>
                    <a:pt x="0" y="506"/>
                  </a:lnTo>
                  <a:lnTo>
                    <a:pt x="38" y="533"/>
                  </a:lnTo>
                  <a:lnTo>
                    <a:pt x="101" y="555"/>
                  </a:lnTo>
                  <a:lnTo>
                    <a:pt x="236" y="514"/>
                  </a:lnTo>
                  <a:lnTo>
                    <a:pt x="359" y="559"/>
                  </a:lnTo>
                  <a:lnTo>
                    <a:pt x="496" y="445"/>
                  </a:lnTo>
                  <a:lnTo>
                    <a:pt x="528" y="312"/>
                  </a:lnTo>
                  <a:lnTo>
                    <a:pt x="559" y="259"/>
                  </a:lnTo>
                  <a:lnTo>
                    <a:pt x="426" y="192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rgbClr val="FFC7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5" name="Freeform 51"/>
            <p:cNvSpPr>
              <a:spLocks/>
            </p:cNvSpPr>
            <p:nvPr/>
          </p:nvSpPr>
          <p:spPr bwMode="auto">
            <a:xfrm>
              <a:off x="2931" y="1234"/>
              <a:ext cx="288" cy="398"/>
            </a:xfrm>
            <a:custGeom>
              <a:avLst/>
              <a:gdLst>
                <a:gd name="T0" fmla="*/ 1 w 575"/>
                <a:gd name="T1" fmla="*/ 0 h 796"/>
                <a:gd name="T2" fmla="*/ 1 w 575"/>
                <a:gd name="T3" fmla="*/ 1 h 796"/>
                <a:gd name="T4" fmla="*/ 1 w 575"/>
                <a:gd name="T5" fmla="*/ 1 h 796"/>
                <a:gd name="T6" fmla="*/ 1 w 575"/>
                <a:gd name="T7" fmla="*/ 1 h 796"/>
                <a:gd name="T8" fmla="*/ 1 w 575"/>
                <a:gd name="T9" fmla="*/ 1 h 796"/>
                <a:gd name="T10" fmla="*/ 1 w 575"/>
                <a:gd name="T11" fmla="*/ 1 h 796"/>
                <a:gd name="T12" fmla="*/ 1 w 575"/>
                <a:gd name="T13" fmla="*/ 1 h 796"/>
                <a:gd name="T14" fmla="*/ 1 w 575"/>
                <a:gd name="T15" fmla="*/ 1 h 796"/>
                <a:gd name="T16" fmla="*/ 2 w 575"/>
                <a:gd name="T17" fmla="*/ 1 h 796"/>
                <a:gd name="T18" fmla="*/ 2 w 575"/>
                <a:gd name="T19" fmla="*/ 1 h 796"/>
                <a:gd name="T20" fmla="*/ 2 w 575"/>
                <a:gd name="T21" fmla="*/ 2 h 796"/>
                <a:gd name="T22" fmla="*/ 2 w 575"/>
                <a:gd name="T23" fmla="*/ 2 h 796"/>
                <a:gd name="T24" fmla="*/ 1 w 575"/>
                <a:gd name="T25" fmla="*/ 2 h 796"/>
                <a:gd name="T26" fmla="*/ 1 w 575"/>
                <a:gd name="T27" fmla="*/ 2 h 796"/>
                <a:gd name="T28" fmla="*/ 1 w 575"/>
                <a:gd name="T29" fmla="*/ 2 h 796"/>
                <a:gd name="T30" fmla="*/ 1 w 575"/>
                <a:gd name="T31" fmla="*/ 2 h 796"/>
                <a:gd name="T32" fmla="*/ 1 w 575"/>
                <a:gd name="T33" fmla="*/ 2 h 796"/>
                <a:gd name="T34" fmla="*/ 1 w 575"/>
                <a:gd name="T35" fmla="*/ 2 h 796"/>
                <a:gd name="T36" fmla="*/ 1 w 575"/>
                <a:gd name="T37" fmla="*/ 2 h 796"/>
                <a:gd name="T38" fmla="*/ 1 w 575"/>
                <a:gd name="T39" fmla="*/ 1 h 796"/>
                <a:gd name="T40" fmla="*/ 0 w 575"/>
                <a:gd name="T41" fmla="*/ 1 h 796"/>
                <a:gd name="T42" fmla="*/ 1 w 575"/>
                <a:gd name="T43" fmla="*/ 1 h 796"/>
                <a:gd name="T44" fmla="*/ 1 w 575"/>
                <a:gd name="T45" fmla="*/ 1 h 796"/>
                <a:gd name="T46" fmla="*/ 1 w 575"/>
                <a:gd name="T47" fmla="*/ 1 h 796"/>
                <a:gd name="T48" fmla="*/ 1 w 575"/>
                <a:gd name="T49" fmla="*/ 1 h 796"/>
                <a:gd name="T50" fmla="*/ 1 w 575"/>
                <a:gd name="T51" fmla="*/ 1 h 796"/>
                <a:gd name="T52" fmla="*/ 1 w 575"/>
                <a:gd name="T53" fmla="*/ 0 h 796"/>
                <a:gd name="T54" fmla="*/ 1 w 575"/>
                <a:gd name="T55" fmla="*/ 0 h 79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75"/>
                <a:gd name="T85" fmla="*/ 0 h 796"/>
                <a:gd name="T86" fmla="*/ 575 w 575"/>
                <a:gd name="T87" fmla="*/ 796 h 79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75" h="796">
                  <a:moveTo>
                    <a:pt x="353" y="0"/>
                  </a:moveTo>
                  <a:lnTo>
                    <a:pt x="366" y="76"/>
                  </a:lnTo>
                  <a:lnTo>
                    <a:pt x="285" y="201"/>
                  </a:lnTo>
                  <a:lnTo>
                    <a:pt x="209" y="285"/>
                  </a:lnTo>
                  <a:lnTo>
                    <a:pt x="258" y="355"/>
                  </a:lnTo>
                  <a:lnTo>
                    <a:pt x="376" y="384"/>
                  </a:lnTo>
                  <a:lnTo>
                    <a:pt x="410" y="319"/>
                  </a:lnTo>
                  <a:lnTo>
                    <a:pt x="480" y="298"/>
                  </a:lnTo>
                  <a:lnTo>
                    <a:pt x="515" y="368"/>
                  </a:lnTo>
                  <a:lnTo>
                    <a:pt x="534" y="416"/>
                  </a:lnTo>
                  <a:lnTo>
                    <a:pt x="575" y="560"/>
                  </a:lnTo>
                  <a:lnTo>
                    <a:pt x="541" y="709"/>
                  </a:lnTo>
                  <a:lnTo>
                    <a:pt x="431" y="796"/>
                  </a:lnTo>
                  <a:lnTo>
                    <a:pt x="270" y="781"/>
                  </a:lnTo>
                  <a:lnTo>
                    <a:pt x="127" y="691"/>
                  </a:lnTo>
                  <a:lnTo>
                    <a:pt x="306" y="726"/>
                  </a:lnTo>
                  <a:lnTo>
                    <a:pt x="368" y="671"/>
                  </a:lnTo>
                  <a:lnTo>
                    <a:pt x="346" y="585"/>
                  </a:lnTo>
                  <a:lnTo>
                    <a:pt x="222" y="572"/>
                  </a:lnTo>
                  <a:lnTo>
                    <a:pt x="110" y="501"/>
                  </a:lnTo>
                  <a:lnTo>
                    <a:pt x="0" y="401"/>
                  </a:lnTo>
                  <a:lnTo>
                    <a:pt x="34" y="334"/>
                  </a:lnTo>
                  <a:lnTo>
                    <a:pt x="34" y="180"/>
                  </a:lnTo>
                  <a:lnTo>
                    <a:pt x="117" y="60"/>
                  </a:lnTo>
                  <a:lnTo>
                    <a:pt x="230" y="47"/>
                  </a:lnTo>
                  <a:lnTo>
                    <a:pt x="290" y="43"/>
                  </a:lnTo>
                  <a:lnTo>
                    <a:pt x="353" y="0"/>
                  </a:lnTo>
                  <a:close/>
                </a:path>
              </a:pathLst>
            </a:custGeom>
            <a:solidFill>
              <a:srgbClr val="CE91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6" name="Freeform 52"/>
            <p:cNvSpPr>
              <a:spLocks/>
            </p:cNvSpPr>
            <p:nvPr/>
          </p:nvSpPr>
          <p:spPr bwMode="auto">
            <a:xfrm>
              <a:off x="2415" y="1608"/>
              <a:ext cx="680" cy="481"/>
            </a:xfrm>
            <a:custGeom>
              <a:avLst/>
              <a:gdLst>
                <a:gd name="T0" fmla="*/ 2 w 1359"/>
                <a:gd name="T1" fmla="*/ 0 h 961"/>
                <a:gd name="T2" fmla="*/ 2 w 1359"/>
                <a:gd name="T3" fmla="*/ 1 h 961"/>
                <a:gd name="T4" fmla="*/ 1 w 1359"/>
                <a:gd name="T5" fmla="*/ 1 h 961"/>
                <a:gd name="T6" fmla="*/ 1 w 1359"/>
                <a:gd name="T7" fmla="*/ 1 h 961"/>
                <a:gd name="T8" fmla="*/ 1 w 1359"/>
                <a:gd name="T9" fmla="*/ 1 h 961"/>
                <a:gd name="T10" fmla="*/ 1 w 1359"/>
                <a:gd name="T11" fmla="*/ 1 h 961"/>
                <a:gd name="T12" fmla="*/ 1 w 1359"/>
                <a:gd name="T13" fmla="*/ 1 h 961"/>
                <a:gd name="T14" fmla="*/ 1 w 1359"/>
                <a:gd name="T15" fmla="*/ 1 h 961"/>
                <a:gd name="T16" fmla="*/ 0 w 1359"/>
                <a:gd name="T17" fmla="*/ 1 h 961"/>
                <a:gd name="T18" fmla="*/ 1 w 1359"/>
                <a:gd name="T19" fmla="*/ 1 h 961"/>
                <a:gd name="T20" fmla="*/ 1 w 1359"/>
                <a:gd name="T21" fmla="*/ 1 h 961"/>
                <a:gd name="T22" fmla="*/ 1 w 1359"/>
                <a:gd name="T23" fmla="*/ 1 h 961"/>
                <a:gd name="T24" fmla="*/ 1 w 1359"/>
                <a:gd name="T25" fmla="*/ 1 h 961"/>
                <a:gd name="T26" fmla="*/ 1 w 1359"/>
                <a:gd name="T27" fmla="*/ 1 h 961"/>
                <a:gd name="T28" fmla="*/ 1 w 1359"/>
                <a:gd name="T29" fmla="*/ 2 h 961"/>
                <a:gd name="T30" fmla="*/ 1 w 1359"/>
                <a:gd name="T31" fmla="*/ 2 h 961"/>
                <a:gd name="T32" fmla="*/ 1 w 1359"/>
                <a:gd name="T33" fmla="*/ 2 h 961"/>
                <a:gd name="T34" fmla="*/ 1 w 1359"/>
                <a:gd name="T35" fmla="*/ 2 h 961"/>
                <a:gd name="T36" fmla="*/ 1 w 1359"/>
                <a:gd name="T37" fmla="*/ 2 h 961"/>
                <a:gd name="T38" fmla="*/ 1 w 1359"/>
                <a:gd name="T39" fmla="*/ 2 h 961"/>
                <a:gd name="T40" fmla="*/ 2 w 1359"/>
                <a:gd name="T41" fmla="*/ 2 h 961"/>
                <a:gd name="T42" fmla="*/ 2 w 1359"/>
                <a:gd name="T43" fmla="*/ 2 h 961"/>
                <a:gd name="T44" fmla="*/ 2 w 1359"/>
                <a:gd name="T45" fmla="*/ 2 h 961"/>
                <a:gd name="T46" fmla="*/ 2 w 1359"/>
                <a:gd name="T47" fmla="*/ 2 h 961"/>
                <a:gd name="T48" fmla="*/ 2 w 1359"/>
                <a:gd name="T49" fmla="*/ 2 h 961"/>
                <a:gd name="T50" fmla="*/ 2 w 1359"/>
                <a:gd name="T51" fmla="*/ 2 h 961"/>
                <a:gd name="T52" fmla="*/ 3 w 1359"/>
                <a:gd name="T53" fmla="*/ 2 h 961"/>
                <a:gd name="T54" fmla="*/ 3 w 1359"/>
                <a:gd name="T55" fmla="*/ 2 h 961"/>
                <a:gd name="T56" fmla="*/ 3 w 1359"/>
                <a:gd name="T57" fmla="*/ 2 h 961"/>
                <a:gd name="T58" fmla="*/ 3 w 1359"/>
                <a:gd name="T59" fmla="*/ 2 h 961"/>
                <a:gd name="T60" fmla="*/ 3 w 1359"/>
                <a:gd name="T61" fmla="*/ 2 h 961"/>
                <a:gd name="T62" fmla="*/ 3 w 1359"/>
                <a:gd name="T63" fmla="*/ 1 h 961"/>
                <a:gd name="T64" fmla="*/ 3 w 1359"/>
                <a:gd name="T65" fmla="*/ 1 h 961"/>
                <a:gd name="T66" fmla="*/ 3 w 1359"/>
                <a:gd name="T67" fmla="*/ 1 h 961"/>
                <a:gd name="T68" fmla="*/ 3 w 1359"/>
                <a:gd name="T69" fmla="*/ 1 h 961"/>
                <a:gd name="T70" fmla="*/ 3 w 1359"/>
                <a:gd name="T71" fmla="*/ 1 h 961"/>
                <a:gd name="T72" fmla="*/ 3 w 1359"/>
                <a:gd name="T73" fmla="*/ 1 h 961"/>
                <a:gd name="T74" fmla="*/ 3 w 1359"/>
                <a:gd name="T75" fmla="*/ 1 h 961"/>
                <a:gd name="T76" fmla="*/ 3 w 1359"/>
                <a:gd name="T77" fmla="*/ 1 h 961"/>
                <a:gd name="T78" fmla="*/ 2 w 1359"/>
                <a:gd name="T79" fmla="*/ 1 h 961"/>
                <a:gd name="T80" fmla="*/ 3 w 1359"/>
                <a:gd name="T81" fmla="*/ 1 h 961"/>
                <a:gd name="T82" fmla="*/ 3 w 1359"/>
                <a:gd name="T83" fmla="*/ 2 h 961"/>
                <a:gd name="T84" fmla="*/ 2 w 1359"/>
                <a:gd name="T85" fmla="*/ 2 h 961"/>
                <a:gd name="T86" fmla="*/ 2 w 1359"/>
                <a:gd name="T87" fmla="*/ 2 h 961"/>
                <a:gd name="T88" fmla="*/ 2 w 1359"/>
                <a:gd name="T89" fmla="*/ 2 h 961"/>
                <a:gd name="T90" fmla="*/ 2 w 1359"/>
                <a:gd name="T91" fmla="*/ 2 h 961"/>
                <a:gd name="T92" fmla="*/ 2 w 1359"/>
                <a:gd name="T93" fmla="*/ 1 h 961"/>
                <a:gd name="T94" fmla="*/ 2 w 1359"/>
                <a:gd name="T95" fmla="*/ 1 h 961"/>
                <a:gd name="T96" fmla="*/ 1 w 1359"/>
                <a:gd name="T97" fmla="*/ 1 h 961"/>
                <a:gd name="T98" fmla="*/ 2 w 1359"/>
                <a:gd name="T99" fmla="*/ 1 h 961"/>
                <a:gd name="T100" fmla="*/ 2 w 1359"/>
                <a:gd name="T101" fmla="*/ 1 h 961"/>
                <a:gd name="T102" fmla="*/ 2 w 1359"/>
                <a:gd name="T103" fmla="*/ 1 h 961"/>
                <a:gd name="T104" fmla="*/ 2 w 1359"/>
                <a:gd name="T105" fmla="*/ 0 h 961"/>
                <a:gd name="T106" fmla="*/ 2 w 1359"/>
                <a:gd name="T107" fmla="*/ 0 h 96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59"/>
                <a:gd name="T163" fmla="*/ 0 h 961"/>
                <a:gd name="T164" fmla="*/ 1359 w 1359"/>
                <a:gd name="T165" fmla="*/ 961 h 96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59" h="961">
                  <a:moveTo>
                    <a:pt x="646" y="0"/>
                  </a:moveTo>
                  <a:lnTo>
                    <a:pt x="555" y="24"/>
                  </a:lnTo>
                  <a:lnTo>
                    <a:pt x="384" y="28"/>
                  </a:lnTo>
                  <a:lnTo>
                    <a:pt x="308" y="47"/>
                  </a:lnTo>
                  <a:lnTo>
                    <a:pt x="235" y="76"/>
                  </a:lnTo>
                  <a:lnTo>
                    <a:pt x="212" y="138"/>
                  </a:lnTo>
                  <a:lnTo>
                    <a:pt x="169" y="161"/>
                  </a:lnTo>
                  <a:lnTo>
                    <a:pt x="40" y="104"/>
                  </a:lnTo>
                  <a:lnTo>
                    <a:pt x="0" y="140"/>
                  </a:lnTo>
                  <a:lnTo>
                    <a:pt x="45" y="201"/>
                  </a:lnTo>
                  <a:lnTo>
                    <a:pt x="140" y="249"/>
                  </a:lnTo>
                  <a:lnTo>
                    <a:pt x="254" y="239"/>
                  </a:lnTo>
                  <a:lnTo>
                    <a:pt x="336" y="268"/>
                  </a:lnTo>
                  <a:lnTo>
                    <a:pt x="416" y="338"/>
                  </a:lnTo>
                  <a:lnTo>
                    <a:pt x="431" y="558"/>
                  </a:lnTo>
                  <a:lnTo>
                    <a:pt x="416" y="686"/>
                  </a:lnTo>
                  <a:lnTo>
                    <a:pt x="365" y="796"/>
                  </a:lnTo>
                  <a:lnTo>
                    <a:pt x="251" y="891"/>
                  </a:lnTo>
                  <a:lnTo>
                    <a:pt x="346" y="921"/>
                  </a:lnTo>
                  <a:lnTo>
                    <a:pt x="498" y="859"/>
                  </a:lnTo>
                  <a:lnTo>
                    <a:pt x="703" y="897"/>
                  </a:lnTo>
                  <a:lnTo>
                    <a:pt x="802" y="901"/>
                  </a:lnTo>
                  <a:lnTo>
                    <a:pt x="842" y="961"/>
                  </a:lnTo>
                  <a:lnTo>
                    <a:pt x="880" y="958"/>
                  </a:lnTo>
                  <a:lnTo>
                    <a:pt x="954" y="819"/>
                  </a:lnTo>
                  <a:lnTo>
                    <a:pt x="1011" y="796"/>
                  </a:lnTo>
                  <a:lnTo>
                    <a:pt x="1125" y="851"/>
                  </a:lnTo>
                  <a:lnTo>
                    <a:pt x="1146" y="882"/>
                  </a:lnTo>
                  <a:lnTo>
                    <a:pt x="1182" y="804"/>
                  </a:lnTo>
                  <a:lnTo>
                    <a:pt x="1174" y="739"/>
                  </a:lnTo>
                  <a:lnTo>
                    <a:pt x="1184" y="539"/>
                  </a:lnTo>
                  <a:lnTo>
                    <a:pt x="1273" y="340"/>
                  </a:lnTo>
                  <a:lnTo>
                    <a:pt x="1359" y="262"/>
                  </a:lnTo>
                  <a:lnTo>
                    <a:pt x="1336" y="192"/>
                  </a:lnTo>
                  <a:lnTo>
                    <a:pt x="1292" y="157"/>
                  </a:lnTo>
                  <a:lnTo>
                    <a:pt x="1271" y="256"/>
                  </a:lnTo>
                  <a:lnTo>
                    <a:pt x="1174" y="226"/>
                  </a:lnTo>
                  <a:lnTo>
                    <a:pt x="1117" y="349"/>
                  </a:lnTo>
                  <a:lnTo>
                    <a:pt x="1039" y="309"/>
                  </a:lnTo>
                  <a:lnTo>
                    <a:pt x="919" y="389"/>
                  </a:lnTo>
                  <a:lnTo>
                    <a:pt x="1060" y="505"/>
                  </a:lnTo>
                  <a:lnTo>
                    <a:pt x="1030" y="566"/>
                  </a:lnTo>
                  <a:lnTo>
                    <a:pt x="933" y="560"/>
                  </a:lnTo>
                  <a:lnTo>
                    <a:pt x="798" y="796"/>
                  </a:lnTo>
                  <a:lnTo>
                    <a:pt x="769" y="686"/>
                  </a:lnTo>
                  <a:lnTo>
                    <a:pt x="716" y="562"/>
                  </a:lnTo>
                  <a:lnTo>
                    <a:pt x="596" y="410"/>
                  </a:lnTo>
                  <a:lnTo>
                    <a:pt x="577" y="271"/>
                  </a:lnTo>
                  <a:lnTo>
                    <a:pt x="435" y="201"/>
                  </a:lnTo>
                  <a:lnTo>
                    <a:pt x="596" y="157"/>
                  </a:lnTo>
                  <a:lnTo>
                    <a:pt x="684" y="243"/>
                  </a:lnTo>
                  <a:lnTo>
                    <a:pt x="655" y="76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rgbClr val="CE91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7" name="Freeform 53"/>
            <p:cNvSpPr>
              <a:spLocks/>
            </p:cNvSpPr>
            <p:nvPr/>
          </p:nvSpPr>
          <p:spPr bwMode="auto">
            <a:xfrm>
              <a:off x="2078" y="2092"/>
              <a:ext cx="751" cy="678"/>
            </a:xfrm>
            <a:custGeom>
              <a:avLst/>
              <a:gdLst>
                <a:gd name="T0" fmla="*/ 3 w 1501"/>
                <a:gd name="T1" fmla="*/ 0 h 1357"/>
                <a:gd name="T2" fmla="*/ 3 w 1501"/>
                <a:gd name="T3" fmla="*/ 0 h 1357"/>
                <a:gd name="T4" fmla="*/ 3 w 1501"/>
                <a:gd name="T5" fmla="*/ 0 h 1357"/>
                <a:gd name="T6" fmla="*/ 3 w 1501"/>
                <a:gd name="T7" fmla="*/ 0 h 1357"/>
                <a:gd name="T8" fmla="*/ 3 w 1501"/>
                <a:gd name="T9" fmla="*/ 0 h 1357"/>
                <a:gd name="T10" fmla="*/ 3 w 1501"/>
                <a:gd name="T11" fmla="*/ 0 h 1357"/>
                <a:gd name="T12" fmla="*/ 3 w 1501"/>
                <a:gd name="T13" fmla="*/ 0 h 1357"/>
                <a:gd name="T14" fmla="*/ 3 w 1501"/>
                <a:gd name="T15" fmla="*/ 0 h 1357"/>
                <a:gd name="T16" fmla="*/ 3 w 1501"/>
                <a:gd name="T17" fmla="*/ 0 h 1357"/>
                <a:gd name="T18" fmla="*/ 3 w 1501"/>
                <a:gd name="T19" fmla="*/ 0 h 1357"/>
                <a:gd name="T20" fmla="*/ 3 w 1501"/>
                <a:gd name="T21" fmla="*/ 0 h 1357"/>
                <a:gd name="T22" fmla="*/ 3 w 1501"/>
                <a:gd name="T23" fmla="*/ 0 h 1357"/>
                <a:gd name="T24" fmla="*/ 3 w 1501"/>
                <a:gd name="T25" fmla="*/ 0 h 1357"/>
                <a:gd name="T26" fmla="*/ 3 w 1501"/>
                <a:gd name="T27" fmla="*/ 0 h 1357"/>
                <a:gd name="T28" fmla="*/ 3 w 1501"/>
                <a:gd name="T29" fmla="*/ 0 h 1357"/>
                <a:gd name="T30" fmla="*/ 2 w 1501"/>
                <a:gd name="T31" fmla="*/ 0 h 1357"/>
                <a:gd name="T32" fmla="*/ 2 w 1501"/>
                <a:gd name="T33" fmla="*/ 0 h 1357"/>
                <a:gd name="T34" fmla="*/ 2 w 1501"/>
                <a:gd name="T35" fmla="*/ 0 h 1357"/>
                <a:gd name="T36" fmla="*/ 2 w 1501"/>
                <a:gd name="T37" fmla="*/ 0 h 1357"/>
                <a:gd name="T38" fmla="*/ 2 w 1501"/>
                <a:gd name="T39" fmla="*/ 1 h 1357"/>
                <a:gd name="T40" fmla="*/ 1 w 1501"/>
                <a:gd name="T41" fmla="*/ 1 h 1357"/>
                <a:gd name="T42" fmla="*/ 1 w 1501"/>
                <a:gd name="T43" fmla="*/ 1 h 1357"/>
                <a:gd name="T44" fmla="*/ 1 w 1501"/>
                <a:gd name="T45" fmla="*/ 1 h 1357"/>
                <a:gd name="T46" fmla="*/ 1 w 1501"/>
                <a:gd name="T47" fmla="*/ 1 h 1357"/>
                <a:gd name="T48" fmla="*/ 1 w 1501"/>
                <a:gd name="T49" fmla="*/ 0 h 1357"/>
                <a:gd name="T50" fmla="*/ 1 w 1501"/>
                <a:gd name="T51" fmla="*/ 1 h 1357"/>
                <a:gd name="T52" fmla="*/ 1 w 1501"/>
                <a:gd name="T53" fmla="*/ 1 h 1357"/>
                <a:gd name="T54" fmla="*/ 0 w 1501"/>
                <a:gd name="T55" fmla="*/ 1 h 1357"/>
                <a:gd name="T56" fmla="*/ 1 w 1501"/>
                <a:gd name="T57" fmla="*/ 1 h 1357"/>
                <a:gd name="T58" fmla="*/ 1 w 1501"/>
                <a:gd name="T59" fmla="*/ 1 h 1357"/>
                <a:gd name="T60" fmla="*/ 1 w 1501"/>
                <a:gd name="T61" fmla="*/ 1 h 1357"/>
                <a:gd name="T62" fmla="*/ 1 w 1501"/>
                <a:gd name="T63" fmla="*/ 1 h 1357"/>
                <a:gd name="T64" fmla="*/ 1 w 1501"/>
                <a:gd name="T65" fmla="*/ 1 h 1357"/>
                <a:gd name="T66" fmla="*/ 2 w 1501"/>
                <a:gd name="T67" fmla="*/ 2 h 1357"/>
                <a:gd name="T68" fmla="*/ 2 w 1501"/>
                <a:gd name="T69" fmla="*/ 2 h 1357"/>
                <a:gd name="T70" fmla="*/ 2 w 1501"/>
                <a:gd name="T71" fmla="*/ 2 h 1357"/>
                <a:gd name="T72" fmla="*/ 2 w 1501"/>
                <a:gd name="T73" fmla="*/ 1 h 1357"/>
                <a:gd name="T74" fmla="*/ 3 w 1501"/>
                <a:gd name="T75" fmla="*/ 1 h 1357"/>
                <a:gd name="T76" fmla="*/ 3 w 1501"/>
                <a:gd name="T77" fmla="*/ 1 h 1357"/>
                <a:gd name="T78" fmla="*/ 3 w 1501"/>
                <a:gd name="T79" fmla="*/ 1 h 1357"/>
                <a:gd name="T80" fmla="*/ 3 w 1501"/>
                <a:gd name="T81" fmla="*/ 0 h 1357"/>
                <a:gd name="T82" fmla="*/ 3 w 1501"/>
                <a:gd name="T83" fmla="*/ 0 h 1357"/>
                <a:gd name="T84" fmla="*/ 3 w 1501"/>
                <a:gd name="T85" fmla="*/ 0 h 1357"/>
                <a:gd name="T86" fmla="*/ 3 w 1501"/>
                <a:gd name="T87" fmla="*/ 0 h 1357"/>
                <a:gd name="T88" fmla="*/ 3 w 1501"/>
                <a:gd name="T89" fmla="*/ 0 h 1357"/>
                <a:gd name="T90" fmla="*/ 3 w 1501"/>
                <a:gd name="T91" fmla="*/ 0 h 135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01"/>
                <a:gd name="T139" fmla="*/ 0 h 1357"/>
                <a:gd name="T140" fmla="*/ 1501 w 1501"/>
                <a:gd name="T141" fmla="*/ 1357 h 135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01" h="1357">
                  <a:moveTo>
                    <a:pt x="1458" y="40"/>
                  </a:moveTo>
                  <a:lnTo>
                    <a:pt x="1420" y="0"/>
                  </a:lnTo>
                  <a:lnTo>
                    <a:pt x="1372" y="15"/>
                  </a:lnTo>
                  <a:lnTo>
                    <a:pt x="1330" y="69"/>
                  </a:lnTo>
                  <a:lnTo>
                    <a:pt x="1306" y="211"/>
                  </a:lnTo>
                  <a:lnTo>
                    <a:pt x="1290" y="261"/>
                  </a:lnTo>
                  <a:lnTo>
                    <a:pt x="1268" y="350"/>
                  </a:lnTo>
                  <a:lnTo>
                    <a:pt x="1239" y="257"/>
                  </a:lnTo>
                  <a:lnTo>
                    <a:pt x="1211" y="316"/>
                  </a:lnTo>
                  <a:lnTo>
                    <a:pt x="1167" y="283"/>
                  </a:lnTo>
                  <a:lnTo>
                    <a:pt x="1163" y="369"/>
                  </a:lnTo>
                  <a:lnTo>
                    <a:pt x="1201" y="411"/>
                  </a:lnTo>
                  <a:lnTo>
                    <a:pt x="1249" y="458"/>
                  </a:lnTo>
                  <a:lnTo>
                    <a:pt x="1203" y="496"/>
                  </a:lnTo>
                  <a:lnTo>
                    <a:pt x="1043" y="458"/>
                  </a:lnTo>
                  <a:lnTo>
                    <a:pt x="772" y="373"/>
                  </a:lnTo>
                  <a:lnTo>
                    <a:pt x="677" y="183"/>
                  </a:lnTo>
                  <a:lnTo>
                    <a:pt x="625" y="243"/>
                  </a:lnTo>
                  <a:lnTo>
                    <a:pt x="663" y="401"/>
                  </a:lnTo>
                  <a:lnTo>
                    <a:pt x="587" y="521"/>
                  </a:lnTo>
                  <a:lnTo>
                    <a:pt x="477" y="559"/>
                  </a:lnTo>
                  <a:lnTo>
                    <a:pt x="458" y="663"/>
                  </a:lnTo>
                  <a:lnTo>
                    <a:pt x="414" y="679"/>
                  </a:lnTo>
                  <a:lnTo>
                    <a:pt x="272" y="555"/>
                  </a:lnTo>
                  <a:lnTo>
                    <a:pt x="167" y="492"/>
                  </a:lnTo>
                  <a:lnTo>
                    <a:pt x="47" y="517"/>
                  </a:lnTo>
                  <a:lnTo>
                    <a:pt x="28" y="612"/>
                  </a:lnTo>
                  <a:lnTo>
                    <a:pt x="0" y="728"/>
                  </a:lnTo>
                  <a:lnTo>
                    <a:pt x="63" y="827"/>
                  </a:lnTo>
                  <a:lnTo>
                    <a:pt x="110" y="625"/>
                  </a:lnTo>
                  <a:lnTo>
                    <a:pt x="148" y="559"/>
                  </a:lnTo>
                  <a:lnTo>
                    <a:pt x="220" y="593"/>
                  </a:lnTo>
                  <a:lnTo>
                    <a:pt x="353" y="846"/>
                  </a:lnTo>
                  <a:lnTo>
                    <a:pt x="591" y="1146"/>
                  </a:lnTo>
                  <a:lnTo>
                    <a:pt x="810" y="1357"/>
                  </a:lnTo>
                  <a:lnTo>
                    <a:pt x="834" y="1156"/>
                  </a:lnTo>
                  <a:lnTo>
                    <a:pt x="920" y="888"/>
                  </a:lnTo>
                  <a:lnTo>
                    <a:pt x="1049" y="740"/>
                  </a:lnTo>
                  <a:lnTo>
                    <a:pt x="1154" y="760"/>
                  </a:lnTo>
                  <a:lnTo>
                    <a:pt x="1353" y="521"/>
                  </a:lnTo>
                  <a:lnTo>
                    <a:pt x="1401" y="477"/>
                  </a:lnTo>
                  <a:lnTo>
                    <a:pt x="1501" y="388"/>
                  </a:lnTo>
                  <a:lnTo>
                    <a:pt x="1425" y="278"/>
                  </a:lnTo>
                  <a:lnTo>
                    <a:pt x="1429" y="107"/>
                  </a:lnTo>
                  <a:lnTo>
                    <a:pt x="1458" y="40"/>
                  </a:lnTo>
                  <a:close/>
                </a:path>
              </a:pathLst>
            </a:custGeom>
            <a:solidFill>
              <a:srgbClr val="CE91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8" name="Freeform 54"/>
            <p:cNvSpPr>
              <a:spLocks/>
            </p:cNvSpPr>
            <p:nvPr/>
          </p:nvSpPr>
          <p:spPr bwMode="auto">
            <a:xfrm>
              <a:off x="2960" y="1701"/>
              <a:ext cx="407" cy="396"/>
            </a:xfrm>
            <a:custGeom>
              <a:avLst/>
              <a:gdLst>
                <a:gd name="T0" fmla="*/ 0 w 813"/>
                <a:gd name="T1" fmla="*/ 2 h 792"/>
                <a:gd name="T2" fmla="*/ 1 w 813"/>
                <a:gd name="T3" fmla="*/ 2 h 792"/>
                <a:gd name="T4" fmla="*/ 1 w 813"/>
                <a:gd name="T5" fmla="*/ 2 h 792"/>
                <a:gd name="T6" fmla="*/ 1 w 813"/>
                <a:gd name="T7" fmla="*/ 1 h 792"/>
                <a:gd name="T8" fmla="*/ 1 w 813"/>
                <a:gd name="T9" fmla="*/ 2 h 792"/>
                <a:gd name="T10" fmla="*/ 1 w 813"/>
                <a:gd name="T11" fmla="*/ 1 h 792"/>
                <a:gd name="T12" fmla="*/ 1 w 813"/>
                <a:gd name="T13" fmla="*/ 1 h 792"/>
                <a:gd name="T14" fmla="*/ 1 w 813"/>
                <a:gd name="T15" fmla="*/ 1 h 792"/>
                <a:gd name="T16" fmla="*/ 1 w 813"/>
                <a:gd name="T17" fmla="*/ 1 h 792"/>
                <a:gd name="T18" fmla="*/ 2 w 813"/>
                <a:gd name="T19" fmla="*/ 0 h 792"/>
                <a:gd name="T20" fmla="*/ 2 w 813"/>
                <a:gd name="T21" fmla="*/ 0 h 792"/>
                <a:gd name="T22" fmla="*/ 2 w 813"/>
                <a:gd name="T23" fmla="*/ 1 h 792"/>
                <a:gd name="T24" fmla="*/ 2 w 813"/>
                <a:gd name="T25" fmla="*/ 1 h 792"/>
                <a:gd name="T26" fmla="*/ 2 w 813"/>
                <a:gd name="T27" fmla="*/ 1 h 792"/>
                <a:gd name="T28" fmla="*/ 2 w 813"/>
                <a:gd name="T29" fmla="*/ 1 h 792"/>
                <a:gd name="T30" fmla="*/ 2 w 813"/>
                <a:gd name="T31" fmla="*/ 2 h 792"/>
                <a:gd name="T32" fmla="*/ 2 w 813"/>
                <a:gd name="T33" fmla="*/ 2 h 792"/>
                <a:gd name="T34" fmla="*/ 1 w 813"/>
                <a:gd name="T35" fmla="*/ 2 h 792"/>
                <a:gd name="T36" fmla="*/ 1 w 813"/>
                <a:gd name="T37" fmla="*/ 2 h 792"/>
                <a:gd name="T38" fmla="*/ 1 w 813"/>
                <a:gd name="T39" fmla="*/ 2 h 792"/>
                <a:gd name="T40" fmla="*/ 2 w 813"/>
                <a:gd name="T41" fmla="*/ 2 h 792"/>
                <a:gd name="T42" fmla="*/ 2 w 813"/>
                <a:gd name="T43" fmla="*/ 1 h 792"/>
                <a:gd name="T44" fmla="*/ 2 w 813"/>
                <a:gd name="T45" fmla="*/ 1 h 792"/>
                <a:gd name="T46" fmla="*/ 2 w 813"/>
                <a:gd name="T47" fmla="*/ 1 h 792"/>
                <a:gd name="T48" fmla="*/ 2 w 813"/>
                <a:gd name="T49" fmla="*/ 1 h 792"/>
                <a:gd name="T50" fmla="*/ 2 w 813"/>
                <a:gd name="T51" fmla="*/ 1 h 792"/>
                <a:gd name="T52" fmla="*/ 1 w 813"/>
                <a:gd name="T53" fmla="*/ 1 h 792"/>
                <a:gd name="T54" fmla="*/ 1 w 813"/>
                <a:gd name="T55" fmla="*/ 1 h 792"/>
                <a:gd name="T56" fmla="*/ 1 w 813"/>
                <a:gd name="T57" fmla="*/ 1 h 792"/>
                <a:gd name="T58" fmla="*/ 1 w 813"/>
                <a:gd name="T59" fmla="*/ 2 h 792"/>
                <a:gd name="T60" fmla="*/ 1 w 813"/>
                <a:gd name="T61" fmla="*/ 2 h 792"/>
                <a:gd name="T62" fmla="*/ 1 w 813"/>
                <a:gd name="T63" fmla="*/ 2 h 792"/>
                <a:gd name="T64" fmla="*/ 1 w 813"/>
                <a:gd name="T65" fmla="*/ 2 h 792"/>
                <a:gd name="T66" fmla="*/ 1 w 813"/>
                <a:gd name="T67" fmla="*/ 2 h 792"/>
                <a:gd name="T68" fmla="*/ 1 w 813"/>
                <a:gd name="T69" fmla="*/ 2 h 792"/>
                <a:gd name="T70" fmla="*/ 0 w 813"/>
                <a:gd name="T71" fmla="*/ 2 h 792"/>
                <a:gd name="T72" fmla="*/ 0 w 813"/>
                <a:gd name="T73" fmla="*/ 2 h 7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13"/>
                <a:gd name="T112" fmla="*/ 0 h 792"/>
                <a:gd name="T113" fmla="*/ 813 w 813"/>
                <a:gd name="T114" fmla="*/ 792 h 7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13" h="792">
                  <a:moveTo>
                    <a:pt x="0" y="739"/>
                  </a:moveTo>
                  <a:lnTo>
                    <a:pt x="123" y="625"/>
                  </a:lnTo>
                  <a:lnTo>
                    <a:pt x="85" y="553"/>
                  </a:lnTo>
                  <a:lnTo>
                    <a:pt x="95" y="481"/>
                  </a:lnTo>
                  <a:lnTo>
                    <a:pt x="165" y="578"/>
                  </a:lnTo>
                  <a:lnTo>
                    <a:pt x="161" y="477"/>
                  </a:lnTo>
                  <a:lnTo>
                    <a:pt x="222" y="306"/>
                  </a:lnTo>
                  <a:lnTo>
                    <a:pt x="298" y="180"/>
                  </a:lnTo>
                  <a:lnTo>
                    <a:pt x="442" y="53"/>
                  </a:lnTo>
                  <a:lnTo>
                    <a:pt x="576" y="0"/>
                  </a:lnTo>
                  <a:lnTo>
                    <a:pt x="699" y="0"/>
                  </a:lnTo>
                  <a:lnTo>
                    <a:pt x="781" y="38"/>
                  </a:lnTo>
                  <a:lnTo>
                    <a:pt x="813" y="123"/>
                  </a:lnTo>
                  <a:lnTo>
                    <a:pt x="813" y="296"/>
                  </a:lnTo>
                  <a:lnTo>
                    <a:pt x="737" y="467"/>
                  </a:lnTo>
                  <a:lnTo>
                    <a:pt x="642" y="562"/>
                  </a:lnTo>
                  <a:lnTo>
                    <a:pt x="526" y="677"/>
                  </a:lnTo>
                  <a:lnTo>
                    <a:pt x="384" y="677"/>
                  </a:lnTo>
                  <a:lnTo>
                    <a:pt x="270" y="686"/>
                  </a:lnTo>
                  <a:lnTo>
                    <a:pt x="376" y="635"/>
                  </a:lnTo>
                  <a:lnTo>
                    <a:pt x="528" y="549"/>
                  </a:lnTo>
                  <a:lnTo>
                    <a:pt x="661" y="443"/>
                  </a:lnTo>
                  <a:lnTo>
                    <a:pt x="731" y="306"/>
                  </a:lnTo>
                  <a:lnTo>
                    <a:pt x="752" y="205"/>
                  </a:lnTo>
                  <a:lnTo>
                    <a:pt x="743" y="114"/>
                  </a:lnTo>
                  <a:lnTo>
                    <a:pt x="604" y="57"/>
                  </a:lnTo>
                  <a:lnTo>
                    <a:pt x="503" y="129"/>
                  </a:lnTo>
                  <a:lnTo>
                    <a:pt x="327" y="237"/>
                  </a:lnTo>
                  <a:lnTo>
                    <a:pt x="270" y="401"/>
                  </a:lnTo>
                  <a:lnTo>
                    <a:pt x="237" y="530"/>
                  </a:lnTo>
                  <a:lnTo>
                    <a:pt x="222" y="616"/>
                  </a:lnTo>
                  <a:lnTo>
                    <a:pt x="155" y="648"/>
                  </a:lnTo>
                  <a:lnTo>
                    <a:pt x="161" y="705"/>
                  </a:lnTo>
                  <a:lnTo>
                    <a:pt x="89" y="792"/>
                  </a:lnTo>
                  <a:lnTo>
                    <a:pt x="28" y="781"/>
                  </a:lnTo>
                  <a:lnTo>
                    <a:pt x="0" y="739"/>
                  </a:lnTo>
                  <a:close/>
                </a:path>
              </a:pathLst>
            </a:custGeom>
            <a:solidFill>
              <a:srgbClr val="BFBF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9" name="Freeform 55"/>
            <p:cNvSpPr>
              <a:spLocks/>
            </p:cNvSpPr>
            <p:nvPr/>
          </p:nvSpPr>
          <p:spPr bwMode="auto">
            <a:xfrm>
              <a:off x="3119" y="1739"/>
              <a:ext cx="181" cy="237"/>
            </a:xfrm>
            <a:custGeom>
              <a:avLst/>
              <a:gdLst>
                <a:gd name="T0" fmla="*/ 0 w 363"/>
                <a:gd name="T1" fmla="*/ 1 h 473"/>
                <a:gd name="T2" fmla="*/ 0 w 363"/>
                <a:gd name="T3" fmla="*/ 1 h 473"/>
                <a:gd name="T4" fmla="*/ 0 w 363"/>
                <a:gd name="T5" fmla="*/ 1 h 473"/>
                <a:gd name="T6" fmla="*/ 0 w 363"/>
                <a:gd name="T7" fmla="*/ 1 h 473"/>
                <a:gd name="T8" fmla="*/ 0 w 363"/>
                <a:gd name="T9" fmla="*/ 1 h 473"/>
                <a:gd name="T10" fmla="*/ 0 w 363"/>
                <a:gd name="T11" fmla="*/ 1 h 473"/>
                <a:gd name="T12" fmla="*/ 0 w 363"/>
                <a:gd name="T13" fmla="*/ 1 h 473"/>
                <a:gd name="T14" fmla="*/ 0 w 363"/>
                <a:gd name="T15" fmla="*/ 1 h 473"/>
                <a:gd name="T16" fmla="*/ 0 w 363"/>
                <a:gd name="T17" fmla="*/ 1 h 473"/>
                <a:gd name="T18" fmla="*/ 0 w 363"/>
                <a:gd name="T19" fmla="*/ 1 h 473"/>
                <a:gd name="T20" fmla="*/ 0 w 363"/>
                <a:gd name="T21" fmla="*/ 0 h 473"/>
                <a:gd name="T22" fmla="*/ 0 w 363"/>
                <a:gd name="T23" fmla="*/ 1 h 473"/>
                <a:gd name="T24" fmla="*/ 0 w 363"/>
                <a:gd name="T25" fmla="*/ 1 h 473"/>
                <a:gd name="T26" fmla="*/ 0 w 363"/>
                <a:gd name="T27" fmla="*/ 1 h 4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3"/>
                <a:gd name="T43" fmla="*/ 0 h 473"/>
                <a:gd name="T44" fmla="*/ 363 w 363"/>
                <a:gd name="T45" fmla="*/ 473 h 47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3" h="473">
                  <a:moveTo>
                    <a:pt x="186" y="53"/>
                  </a:moveTo>
                  <a:lnTo>
                    <a:pt x="215" y="104"/>
                  </a:lnTo>
                  <a:lnTo>
                    <a:pt x="205" y="196"/>
                  </a:lnTo>
                  <a:lnTo>
                    <a:pt x="154" y="287"/>
                  </a:lnTo>
                  <a:lnTo>
                    <a:pt x="0" y="458"/>
                  </a:lnTo>
                  <a:lnTo>
                    <a:pt x="95" y="473"/>
                  </a:lnTo>
                  <a:lnTo>
                    <a:pt x="262" y="329"/>
                  </a:lnTo>
                  <a:lnTo>
                    <a:pt x="338" y="201"/>
                  </a:lnTo>
                  <a:lnTo>
                    <a:pt x="363" y="95"/>
                  </a:lnTo>
                  <a:lnTo>
                    <a:pt x="344" y="44"/>
                  </a:lnTo>
                  <a:lnTo>
                    <a:pt x="297" y="0"/>
                  </a:lnTo>
                  <a:lnTo>
                    <a:pt x="230" y="9"/>
                  </a:lnTo>
                  <a:lnTo>
                    <a:pt x="186" y="53"/>
                  </a:lnTo>
                  <a:close/>
                </a:path>
              </a:pathLst>
            </a:custGeom>
            <a:solidFill>
              <a:srgbClr val="CCF7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0" name="Freeform 56"/>
            <p:cNvSpPr>
              <a:spLocks/>
            </p:cNvSpPr>
            <p:nvPr/>
          </p:nvSpPr>
          <p:spPr bwMode="auto">
            <a:xfrm>
              <a:off x="2688" y="1999"/>
              <a:ext cx="759" cy="630"/>
            </a:xfrm>
            <a:custGeom>
              <a:avLst/>
              <a:gdLst>
                <a:gd name="T0" fmla="*/ 0 w 1519"/>
                <a:gd name="T1" fmla="*/ 2 h 1258"/>
                <a:gd name="T2" fmla="*/ 0 w 1519"/>
                <a:gd name="T3" fmla="*/ 2 h 1258"/>
                <a:gd name="T4" fmla="*/ 0 w 1519"/>
                <a:gd name="T5" fmla="*/ 2 h 1258"/>
                <a:gd name="T6" fmla="*/ 0 w 1519"/>
                <a:gd name="T7" fmla="*/ 2 h 1258"/>
                <a:gd name="T8" fmla="*/ 0 w 1519"/>
                <a:gd name="T9" fmla="*/ 2 h 1258"/>
                <a:gd name="T10" fmla="*/ 1 w 1519"/>
                <a:gd name="T11" fmla="*/ 1 h 1258"/>
                <a:gd name="T12" fmla="*/ 0 w 1519"/>
                <a:gd name="T13" fmla="*/ 1 h 1258"/>
                <a:gd name="T14" fmla="*/ 1 w 1519"/>
                <a:gd name="T15" fmla="*/ 1 h 1258"/>
                <a:gd name="T16" fmla="*/ 1 w 1519"/>
                <a:gd name="T17" fmla="*/ 1 h 1258"/>
                <a:gd name="T18" fmla="*/ 1 w 1519"/>
                <a:gd name="T19" fmla="*/ 1 h 1258"/>
                <a:gd name="T20" fmla="*/ 2 w 1519"/>
                <a:gd name="T21" fmla="*/ 1 h 1258"/>
                <a:gd name="T22" fmla="*/ 2 w 1519"/>
                <a:gd name="T23" fmla="*/ 0 h 1258"/>
                <a:gd name="T24" fmla="*/ 1 w 1519"/>
                <a:gd name="T25" fmla="*/ 3 h 1258"/>
                <a:gd name="T26" fmla="*/ 0 w 1519"/>
                <a:gd name="T27" fmla="*/ 3 h 1258"/>
                <a:gd name="T28" fmla="*/ 0 w 1519"/>
                <a:gd name="T29" fmla="*/ 2 h 1258"/>
                <a:gd name="T30" fmla="*/ 0 w 1519"/>
                <a:gd name="T31" fmla="*/ 2 h 125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19"/>
                <a:gd name="T49" fmla="*/ 0 h 1258"/>
                <a:gd name="T50" fmla="*/ 1519 w 1519"/>
                <a:gd name="T51" fmla="*/ 1258 h 125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19" h="1258">
                  <a:moveTo>
                    <a:pt x="0" y="1011"/>
                  </a:moveTo>
                  <a:lnTo>
                    <a:pt x="158" y="863"/>
                  </a:lnTo>
                  <a:lnTo>
                    <a:pt x="133" y="828"/>
                  </a:lnTo>
                  <a:lnTo>
                    <a:pt x="352" y="680"/>
                  </a:lnTo>
                  <a:lnTo>
                    <a:pt x="304" y="648"/>
                  </a:lnTo>
                  <a:lnTo>
                    <a:pt x="538" y="481"/>
                  </a:lnTo>
                  <a:lnTo>
                    <a:pt x="509" y="458"/>
                  </a:lnTo>
                  <a:lnTo>
                    <a:pt x="680" y="272"/>
                  </a:lnTo>
                  <a:lnTo>
                    <a:pt x="686" y="228"/>
                  </a:lnTo>
                  <a:lnTo>
                    <a:pt x="772" y="127"/>
                  </a:lnTo>
                  <a:lnTo>
                    <a:pt x="1199" y="127"/>
                  </a:lnTo>
                  <a:lnTo>
                    <a:pt x="1519" y="0"/>
                  </a:lnTo>
                  <a:lnTo>
                    <a:pt x="610" y="1258"/>
                  </a:lnTo>
                  <a:lnTo>
                    <a:pt x="13" y="1049"/>
                  </a:lnTo>
                  <a:lnTo>
                    <a:pt x="0" y="1011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1" name="Freeform 57"/>
            <p:cNvSpPr>
              <a:spLocks/>
            </p:cNvSpPr>
            <p:nvPr/>
          </p:nvSpPr>
          <p:spPr bwMode="auto">
            <a:xfrm>
              <a:off x="3259" y="2859"/>
              <a:ext cx="172" cy="340"/>
            </a:xfrm>
            <a:custGeom>
              <a:avLst/>
              <a:gdLst>
                <a:gd name="T0" fmla="*/ 1 w 344"/>
                <a:gd name="T1" fmla="*/ 0 h 679"/>
                <a:gd name="T2" fmla="*/ 0 w 344"/>
                <a:gd name="T3" fmla="*/ 2 h 679"/>
                <a:gd name="T4" fmla="*/ 1 w 344"/>
                <a:gd name="T5" fmla="*/ 2 h 679"/>
                <a:gd name="T6" fmla="*/ 1 w 344"/>
                <a:gd name="T7" fmla="*/ 1 h 679"/>
                <a:gd name="T8" fmla="*/ 1 w 344"/>
                <a:gd name="T9" fmla="*/ 0 h 679"/>
                <a:gd name="T10" fmla="*/ 1 w 344"/>
                <a:gd name="T11" fmla="*/ 0 h 6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4"/>
                <a:gd name="T19" fmla="*/ 0 h 679"/>
                <a:gd name="T20" fmla="*/ 344 w 344"/>
                <a:gd name="T21" fmla="*/ 679 h 6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4" h="679">
                  <a:moveTo>
                    <a:pt x="19" y="0"/>
                  </a:moveTo>
                  <a:lnTo>
                    <a:pt x="0" y="679"/>
                  </a:lnTo>
                  <a:lnTo>
                    <a:pt x="291" y="663"/>
                  </a:lnTo>
                  <a:lnTo>
                    <a:pt x="344" y="1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E0AD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2" name="Freeform 58"/>
            <p:cNvSpPr>
              <a:spLocks/>
            </p:cNvSpPr>
            <p:nvPr/>
          </p:nvSpPr>
          <p:spPr bwMode="auto">
            <a:xfrm>
              <a:off x="2778" y="2705"/>
              <a:ext cx="315" cy="510"/>
            </a:xfrm>
            <a:custGeom>
              <a:avLst/>
              <a:gdLst>
                <a:gd name="T0" fmla="*/ 1 w 629"/>
                <a:gd name="T1" fmla="*/ 0 h 1021"/>
                <a:gd name="T2" fmla="*/ 1 w 629"/>
                <a:gd name="T3" fmla="*/ 1 h 1021"/>
                <a:gd name="T4" fmla="*/ 1 w 629"/>
                <a:gd name="T5" fmla="*/ 1 h 1021"/>
                <a:gd name="T6" fmla="*/ 1 w 629"/>
                <a:gd name="T7" fmla="*/ 0 h 1021"/>
                <a:gd name="T8" fmla="*/ 2 w 629"/>
                <a:gd name="T9" fmla="*/ 0 h 1021"/>
                <a:gd name="T10" fmla="*/ 2 w 629"/>
                <a:gd name="T11" fmla="*/ 1 h 1021"/>
                <a:gd name="T12" fmla="*/ 1 w 629"/>
                <a:gd name="T13" fmla="*/ 1 h 1021"/>
                <a:gd name="T14" fmla="*/ 1 w 629"/>
                <a:gd name="T15" fmla="*/ 1 h 1021"/>
                <a:gd name="T16" fmla="*/ 0 w 629"/>
                <a:gd name="T17" fmla="*/ 0 h 1021"/>
                <a:gd name="T18" fmla="*/ 1 w 629"/>
                <a:gd name="T19" fmla="*/ 0 h 1021"/>
                <a:gd name="T20" fmla="*/ 1 w 629"/>
                <a:gd name="T21" fmla="*/ 0 h 10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29"/>
                <a:gd name="T34" fmla="*/ 0 h 1021"/>
                <a:gd name="T35" fmla="*/ 629 w 629"/>
                <a:gd name="T36" fmla="*/ 1021 h 10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29" h="1021">
                  <a:moveTo>
                    <a:pt x="161" y="139"/>
                  </a:moveTo>
                  <a:lnTo>
                    <a:pt x="167" y="553"/>
                  </a:lnTo>
                  <a:lnTo>
                    <a:pt x="401" y="587"/>
                  </a:lnTo>
                  <a:lnTo>
                    <a:pt x="439" y="139"/>
                  </a:lnTo>
                  <a:lnTo>
                    <a:pt x="629" y="196"/>
                  </a:lnTo>
                  <a:lnTo>
                    <a:pt x="619" y="1021"/>
                  </a:lnTo>
                  <a:lnTo>
                    <a:pt x="47" y="1002"/>
                  </a:lnTo>
                  <a:lnTo>
                    <a:pt x="24" y="903"/>
                  </a:lnTo>
                  <a:lnTo>
                    <a:pt x="0" y="0"/>
                  </a:lnTo>
                  <a:lnTo>
                    <a:pt x="161" y="139"/>
                  </a:lnTo>
                  <a:close/>
                </a:path>
              </a:pathLst>
            </a:custGeom>
            <a:solidFill>
              <a:srgbClr val="EDAB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3" name="Freeform 59"/>
            <p:cNvSpPr>
              <a:spLocks/>
            </p:cNvSpPr>
            <p:nvPr/>
          </p:nvSpPr>
          <p:spPr bwMode="auto">
            <a:xfrm>
              <a:off x="2759" y="2113"/>
              <a:ext cx="786" cy="1102"/>
            </a:xfrm>
            <a:custGeom>
              <a:avLst/>
              <a:gdLst>
                <a:gd name="T0" fmla="*/ 1 w 1571"/>
                <a:gd name="T1" fmla="*/ 3 h 2203"/>
                <a:gd name="T2" fmla="*/ 1 w 1571"/>
                <a:gd name="T3" fmla="*/ 3 h 2203"/>
                <a:gd name="T4" fmla="*/ 1 w 1571"/>
                <a:gd name="T5" fmla="*/ 3 h 2203"/>
                <a:gd name="T6" fmla="*/ 1 w 1571"/>
                <a:gd name="T7" fmla="*/ 3 h 2203"/>
                <a:gd name="T8" fmla="*/ 1 w 1571"/>
                <a:gd name="T9" fmla="*/ 3 h 2203"/>
                <a:gd name="T10" fmla="*/ 1 w 1571"/>
                <a:gd name="T11" fmla="*/ 3 h 2203"/>
                <a:gd name="T12" fmla="*/ 2 w 1571"/>
                <a:gd name="T13" fmla="*/ 4 h 2203"/>
                <a:gd name="T14" fmla="*/ 2 w 1571"/>
                <a:gd name="T15" fmla="*/ 5 h 2203"/>
                <a:gd name="T16" fmla="*/ 2 w 1571"/>
                <a:gd name="T17" fmla="*/ 5 h 2203"/>
                <a:gd name="T18" fmla="*/ 2 w 1571"/>
                <a:gd name="T19" fmla="*/ 3 h 2203"/>
                <a:gd name="T20" fmla="*/ 3 w 1571"/>
                <a:gd name="T21" fmla="*/ 3 h 2203"/>
                <a:gd name="T22" fmla="*/ 3 w 1571"/>
                <a:gd name="T23" fmla="*/ 5 h 2203"/>
                <a:gd name="T24" fmla="*/ 4 w 1571"/>
                <a:gd name="T25" fmla="*/ 5 h 2203"/>
                <a:gd name="T26" fmla="*/ 4 w 1571"/>
                <a:gd name="T27" fmla="*/ 2 h 2203"/>
                <a:gd name="T28" fmla="*/ 3 w 1571"/>
                <a:gd name="T29" fmla="*/ 0 h 2203"/>
                <a:gd name="T30" fmla="*/ 2 w 1571"/>
                <a:gd name="T31" fmla="*/ 3 h 2203"/>
                <a:gd name="T32" fmla="*/ 0 w 1571"/>
                <a:gd name="T33" fmla="*/ 2 h 2203"/>
                <a:gd name="T34" fmla="*/ 1 w 1571"/>
                <a:gd name="T35" fmla="*/ 3 h 2203"/>
                <a:gd name="T36" fmla="*/ 1 w 1571"/>
                <a:gd name="T37" fmla="*/ 3 h 220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71"/>
                <a:gd name="T58" fmla="*/ 0 h 2203"/>
                <a:gd name="T59" fmla="*/ 1571 w 1571"/>
                <a:gd name="T60" fmla="*/ 2203 h 220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71" h="2203">
                  <a:moveTo>
                    <a:pt x="28" y="1226"/>
                  </a:moveTo>
                  <a:lnTo>
                    <a:pt x="62" y="1336"/>
                  </a:lnTo>
                  <a:lnTo>
                    <a:pt x="190" y="1406"/>
                  </a:lnTo>
                  <a:lnTo>
                    <a:pt x="199" y="1321"/>
                  </a:lnTo>
                  <a:lnTo>
                    <a:pt x="452" y="1368"/>
                  </a:lnTo>
                  <a:lnTo>
                    <a:pt x="452" y="1488"/>
                  </a:lnTo>
                  <a:lnTo>
                    <a:pt x="638" y="1574"/>
                  </a:lnTo>
                  <a:lnTo>
                    <a:pt x="657" y="2203"/>
                  </a:lnTo>
                  <a:lnTo>
                    <a:pt x="990" y="2199"/>
                  </a:lnTo>
                  <a:lnTo>
                    <a:pt x="1009" y="1473"/>
                  </a:lnTo>
                  <a:lnTo>
                    <a:pt x="1324" y="1484"/>
                  </a:lnTo>
                  <a:lnTo>
                    <a:pt x="1309" y="2190"/>
                  </a:lnTo>
                  <a:lnTo>
                    <a:pt x="1556" y="2174"/>
                  </a:lnTo>
                  <a:lnTo>
                    <a:pt x="1571" y="954"/>
                  </a:lnTo>
                  <a:lnTo>
                    <a:pt x="1305" y="0"/>
                  </a:lnTo>
                  <a:lnTo>
                    <a:pt x="528" y="1131"/>
                  </a:lnTo>
                  <a:lnTo>
                    <a:pt x="0" y="986"/>
                  </a:lnTo>
                  <a:lnTo>
                    <a:pt x="28" y="1226"/>
                  </a:lnTo>
                  <a:close/>
                </a:path>
              </a:pathLst>
            </a:custGeom>
            <a:solidFill>
              <a:srgbClr val="C280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4" name="Freeform 60"/>
            <p:cNvSpPr>
              <a:spLocks/>
            </p:cNvSpPr>
            <p:nvPr/>
          </p:nvSpPr>
          <p:spPr bwMode="auto">
            <a:xfrm>
              <a:off x="2638" y="2526"/>
              <a:ext cx="407" cy="200"/>
            </a:xfrm>
            <a:custGeom>
              <a:avLst/>
              <a:gdLst>
                <a:gd name="T0" fmla="*/ 0 w 816"/>
                <a:gd name="T1" fmla="*/ 0 h 401"/>
                <a:gd name="T2" fmla="*/ 1 w 816"/>
                <a:gd name="T3" fmla="*/ 0 h 401"/>
                <a:gd name="T4" fmla="*/ 1 w 816"/>
                <a:gd name="T5" fmla="*/ 0 h 401"/>
                <a:gd name="T6" fmla="*/ 1 w 816"/>
                <a:gd name="T7" fmla="*/ 0 h 401"/>
                <a:gd name="T8" fmla="*/ 1 w 816"/>
                <a:gd name="T9" fmla="*/ 0 h 401"/>
                <a:gd name="T10" fmla="*/ 1 w 816"/>
                <a:gd name="T11" fmla="*/ 0 h 401"/>
                <a:gd name="T12" fmla="*/ 0 w 816"/>
                <a:gd name="T13" fmla="*/ 0 h 401"/>
                <a:gd name="T14" fmla="*/ 0 w 816"/>
                <a:gd name="T15" fmla="*/ 0 h 401"/>
                <a:gd name="T16" fmla="*/ 0 w 816"/>
                <a:gd name="T17" fmla="*/ 0 h 401"/>
                <a:gd name="T18" fmla="*/ 0 w 816"/>
                <a:gd name="T19" fmla="*/ 0 h 401"/>
                <a:gd name="T20" fmla="*/ 0 w 816"/>
                <a:gd name="T21" fmla="*/ 0 h 40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16"/>
                <a:gd name="T34" fmla="*/ 0 h 401"/>
                <a:gd name="T35" fmla="*/ 816 w 816"/>
                <a:gd name="T36" fmla="*/ 401 h 40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16" h="401">
                  <a:moveTo>
                    <a:pt x="0" y="0"/>
                  </a:moveTo>
                  <a:lnTo>
                    <a:pt x="692" y="158"/>
                  </a:lnTo>
                  <a:lnTo>
                    <a:pt x="734" y="199"/>
                  </a:lnTo>
                  <a:lnTo>
                    <a:pt x="816" y="348"/>
                  </a:lnTo>
                  <a:lnTo>
                    <a:pt x="781" y="401"/>
                  </a:lnTo>
                  <a:lnTo>
                    <a:pt x="715" y="401"/>
                  </a:lnTo>
                  <a:lnTo>
                    <a:pt x="291" y="224"/>
                  </a:lnTo>
                  <a:lnTo>
                    <a:pt x="67" y="129"/>
                  </a:lnTo>
                  <a:lnTo>
                    <a:pt x="16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4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5" name="Freeform 61"/>
            <p:cNvSpPr>
              <a:spLocks/>
            </p:cNvSpPr>
            <p:nvPr/>
          </p:nvSpPr>
          <p:spPr bwMode="auto">
            <a:xfrm>
              <a:off x="3386" y="2066"/>
              <a:ext cx="325" cy="580"/>
            </a:xfrm>
            <a:custGeom>
              <a:avLst/>
              <a:gdLst>
                <a:gd name="T0" fmla="*/ 0 w 652"/>
                <a:gd name="T1" fmla="*/ 0 h 1159"/>
                <a:gd name="T2" fmla="*/ 0 w 652"/>
                <a:gd name="T3" fmla="*/ 1 h 1159"/>
                <a:gd name="T4" fmla="*/ 0 w 652"/>
                <a:gd name="T5" fmla="*/ 1 h 1159"/>
                <a:gd name="T6" fmla="*/ 0 w 652"/>
                <a:gd name="T7" fmla="*/ 3 h 1159"/>
                <a:gd name="T8" fmla="*/ 0 w 652"/>
                <a:gd name="T9" fmla="*/ 3 h 1159"/>
                <a:gd name="T10" fmla="*/ 1 w 652"/>
                <a:gd name="T11" fmla="*/ 3 h 1159"/>
                <a:gd name="T12" fmla="*/ 1 w 652"/>
                <a:gd name="T13" fmla="*/ 3 h 1159"/>
                <a:gd name="T14" fmla="*/ 1 w 652"/>
                <a:gd name="T15" fmla="*/ 2 h 1159"/>
                <a:gd name="T16" fmla="*/ 0 w 652"/>
                <a:gd name="T17" fmla="*/ 1 h 1159"/>
                <a:gd name="T18" fmla="*/ 0 w 652"/>
                <a:gd name="T19" fmla="*/ 0 h 1159"/>
                <a:gd name="T20" fmla="*/ 0 w 652"/>
                <a:gd name="T21" fmla="*/ 0 h 11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52"/>
                <a:gd name="T34" fmla="*/ 0 h 1159"/>
                <a:gd name="T35" fmla="*/ 652 w 652"/>
                <a:gd name="T36" fmla="*/ 1159 h 11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52" h="1159">
                  <a:moveTo>
                    <a:pt x="101" y="0"/>
                  </a:moveTo>
                  <a:lnTo>
                    <a:pt x="0" y="205"/>
                  </a:lnTo>
                  <a:lnTo>
                    <a:pt x="91" y="348"/>
                  </a:lnTo>
                  <a:lnTo>
                    <a:pt x="319" y="1049"/>
                  </a:lnTo>
                  <a:lnTo>
                    <a:pt x="496" y="1144"/>
                  </a:lnTo>
                  <a:lnTo>
                    <a:pt x="563" y="1159"/>
                  </a:lnTo>
                  <a:lnTo>
                    <a:pt x="652" y="1102"/>
                  </a:lnTo>
                  <a:lnTo>
                    <a:pt x="528" y="840"/>
                  </a:lnTo>
                  <a:lnTo>
                    <a:pt x="171" y="57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CCC4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6" name="Freeform 62"/>
            <p:cNvSpPr>
              <a:spLocks/>
            </p:cNvSpPr>
            <p:nvPr/>
          </p:nvSpPr>
          <p:spPr bwMode="auto">
            <a:xfrm>
              <a:off x="3003" y="1999"/>
              <a:ext cx="730" cy="720"/>
            </a:xfrm>
            <a:custGeom>
              <a:avLst/>
              <a:gdLst>
                <a:gd name="T0" fmla="*/ 1 w 1462"/>
                <a:gd name="T1" fmla="*/ 1 h 1439"/>
                <a:gd name="T2" fmla="*/ 1 w 1462"/>
                <a:gd name="T3" fmla="*/ 1 h 1439"/>
                <a:gd name="T4" fmla="*/ 0 w 1462"/>
                <a:gd name="T5" fmla="*/ 3 h 1439"/>
                <a:gd name="T6" fmla="*/ 0 w 1462"/>
                <a:gd name="T7" fmla="*/ 3 h 1439"/>
                <a:gd name="T8" fmla="*/ 0 w 1462"/>
                <a:gd name="T9" fmla="*/ 3 h 1439"/>
                <a:gd name="T10" fmla="*/ 0 w 1462"/>
                <a:gd name="T11" fmla="*/ 3 h 1439"/>
                <a:gd name="T12" fmla="*/ 1 w 1462"/>
                <a:gd name="T13" fmla="*/ 1 h 1439"/>
                <a:gd name="T14" fmla="*/ 1 w 1462"/>
                <a:gd name="T15" fmla="*/ 1 h 1439"/>
                <a:gd name="T16" fmla="*/ 1 w 1462"/>
                <a:gd name="T17" fmla="*/ 1 h 1439"/>
                <a:gd name="T18" fmla="*/ 2 w 1462"/>
                <a:gd name="T19" fmla="*/ 2 h 1439"/>
                <a:gd name="T20" fmla="*/ 2 w 1462"/>
                <a:gd name="T21" fmla="*/ 3 h 1439"/>
                <a:gd name="T22" fmla="*/ 2 w 1462"/>
                <a:gd name="T23" fmla="*/ 3 h 1439"/>
                <a:gd name="T24" fmla="*/ 2 w 1462"/>
                <a:gd name="T25" fmla="*/ 3 h 1439"/>
                <a:gd name="T26" fmla="*/ 2 w 1462"/>
                <a:gd name="T27" fmla="*/ 1 h 1439"/>
                <a:gd name="T28" fmla="*/ 1 w 1462"/>
                <a:gd name="T29" fmla="*/ 1 h 1439"/>
                <a:gd name="T30" fmla="*/ 1 w 1462"/>
                <a:gd name="T31" fmla="*/ 0 h 1439"/>
                <a:gd name="T32" fmla="*/ 1 w 1462"/>
                <a:gd name="T33" fmla="*/ 0 h 1439"/>
                <a:gd name="T34" fmla="*/ 1 w 1462"/>
                <a:gd name="T35" fmla="*/ 1 h 1439"/>
                <a:gd name="T36" fmla="*/ 1 w 1462"/>
                <a:gd name="T37" fmla="*/ 1 h 14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2"/>
                <a:gd name="T58" fmla="*/ 0 h 1439"/>
                <a:gd name="T59" fmla="*/ 1462 w 1462"/>
                <a:gd name="T60" fmla="*/ 1439 h 14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2" h="1439">
                  <a:moveTo>
                    <a:pt x="867" y="32"/>
                  </a:moveTo>
                  <a:lnTo>
                    <a:pt x="629" y="357"/>
                  </a:lnTo>
                  <a:lnTo>
                    <a:pt x="133" y="1049"/>
                  </a:lnTo>
                  <a:lnTo>
                    <a:pt x="0" y="1220"/>
                  </a:lnTo>
                  <a:lnTo>
                    <a:pt x="80" y="1439"/>
                  </a:lnTo>
                  <a:lnTo>
                    <a:pt x="194" y="1340"/>
                  </a:lnTo>
                  <a:lnTo>
                    <a:pt x="795" y="386"/>
                  </a:lnTo>
                  <a:lnTo>
                    <a:pt x="876" y="215"/>
                  </a:lnTo>
                  <a:lnTo>
                    <a:pt x="924" y="399"/>
                  </a:lnTo>
                  <a:lnTo>
                    <a:pt x="1215" y="986"/>
                  </a:lnTo>
                  <a:lnTo>
                    <a:pt x="1376" y="1245"/>
                  </a:lnTo>
                  <a:lnTo>
                    <a:pt x="1462" y="1138"/>
                  </a:lnTo>
                  <a:lnTo>
                    <a:pt x="1456" y="1049"/>
                  </a:lnTo>
                  <a:lnTo>
                    <a:pt x="1120" y="509"/>
                  </a:lnTo>
                  <a:lnTo>
                    <a:pt x="985" y="180"/>
                  </a:lnTo>
                  <a:lnTo>
                    <a:pt x="928" y="0"/>
                  </a:lnTo>
                  <a:lnTo>
                    <a:pt x="890" y="0"/>
                  </a:lnTo>
                  <a:lnTo>
                    <a:pt x="867" y="32"/>
                  </a:lnTo>
                  <a:close/>
                </a:path>
              </a:pathLst>
            </a:custGeom>
            <a:solidFill>
              <a:srgbClr val="F0EA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7" name="Freeform 63"/>
            <p:cNvSpPr>
              <a:spLocks/>
            </p:cNvSpPr>
            <p:nvPr/>
          </p:nvSpPr>
          <p:spPr bwMode="auto">
            <a:xfrm>
              <a:off x="2271" y="2900"/>
              <a:ext cx="188" cy="132"/>
            </a:xfrm>
            <a:custGeom>
              <a:avLst/>
              <a:gdLst>
                <a:gd name="T0" fmla="*/ 0 w 376"/>
                <a:gd name="T1" fmla="*/ 1 h 262"/>
                <a:gd name="T2" fmla="*/ 1 w 376"/>
                <a:gd name="T3" fmla="*/ 1 h 262"/>
                <a:gd name="T4" fmla="*/ 1 w 376"/>
                <a:gd name="T5" fmla="*/ 1 h 262"/>
                <a:gd name="T6" fmla="*/ 1 w 376"/>
                <a:gd name="T7" fmla="*/ 1 h 262"/>
                <a:gd name="T8" fmla="*/ 1 w 376"/>
                <a:gd name="T9" fmla="*/ 1 h 262"/>
                <a:gd name="T10" fmla="*/ 1 w 376"/>
                <a:gd name="T11" fmla="*/ 1 h 262"/>
                <a:gd name="T12" fmla="*/ 1 w 376"/>
                <a:gd name="T13" fmla="*/ 1 h 262"/>
                <a:gd name="T14" fmla="*/ 1 w 376"/>
                <a:gd name="T15" fmla="*/ 0 h 262"/>
                <a:gd name="T16" fmla="*/ 0 w 376"/>
                <a:gd name="T17" fmla="*/ 1 h 262"/>
                <a:gd name="T18" fmla="*/ 0 w 376"/>
                <a:gd name="T19" fmla="*/ 1 h 2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6"/>
                <a:gd name="T31" fmla="*/ 0 h 262"/>
                <a:gd name="T32" fmla="*/ 376 w 376"/>
                <a:gd name="T33" fmla="*/ 262 h 26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6" h="262">
                  <a:moveTo>
                    <a:pt x="0" y="24"/>
                  </a:moveTo>
                  <a:lnTo>
                    <a:pt x="53" y="142"/>
                  </a:lnTo>
                  <a:lnTo>
                    <a:pt x="144" y="176"/>
                  </a:lnTo>
                  <a:lnTo>
                    <a:pt x="182" y="262"/>
                  </a:lnTo>
                  <a:lnTo>
                    <a:pt x="281" y="249"/>
                  </a:lnTo>
                  <a:lnTo>
                    <a:pt x="376" y="180"/>
                  </a:lnTo>
                  <a:lnTo>
                    <a:pt x="291" y="100"/>
                  </a:lnTo>
                  <a:lnTo>
                    <a:pt x="277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755B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8" name="Freeform 64"/>
            <p:cNvSpPr>
              <a:spLocks/>
            </p:cNvSpPr>
            <p:nvPr/>
          </p:nvSpPr>
          <p:spPr bwMode="auto">
            <a:xfrm>
              <a:off x="2026" y="2974"/>
              <a:ext cx="483" cy="206"/>
            </a:xfrm>
            <a:custGeom>
              <a:avLst/>
              <a:gdLst>
                <a:gd name="T0" fmla="*/ 0 w 968"/>
                <a:gd name="T1" fmla="*/ 1 h 411"/>
                <a:gd name="T2" fmla="*/ 0 w 968"/>
                <a:gd name="T3" fmla="*/ 1 h 411"/>
                <a:gd name="T4" fmla="*/ 0 w 968"/>
                <a:gd name="T5" fmla="*/ 1 h 411"/>
                <a:gd name="T6" fmla="*/ 0 w 968"/>
                <a:gd name="T7" fmla="*/ 1 h 411"/>
                <a:gd name="T8" fmla="*/ 0 w 968"/>
                <a:gd name="T9" fmla="*/ 1 h 411"/>
                <a:gd name="T10" fmla="*/ 0 w 968"/>
                <a:gd name="T11" fmla="*/ 1 h 411"/>
                <a:gd name="T12" fmla="*/ 0 w 968"/>
                <a:gd name="T13" fmla="*/ 1 h 411"/>
                <a:gd name="T14" fmla="*/ 0 w 968"/>
                <a:gd name="T15" fmla="*/ 1 h 411"/>
                <a:gd name="T16" fmla="*/ 0 w 968"/>
                <a:gd name="T17" fmla="*/ 1 h 411"/>
                <a:gd name="T18" fmla="*/ 0 w 968"/>
                <a:gd name="T19" fmla="*/ 1 h 411"/>
                <a:gd name="T20" fmla="*/ 0 w 968"/>
                <a:gd name="T21" fmla="*/ 1 h 411"/>
                <a:gd name="T22" fmla="*/ 0 w 968"/>
                <a:gd name="T23" fmla="*/ 1 h 411"/>
                <a:gd name="T24" fmla="*/ 1 w 968"/>
                <a:gd name="T25" fmla="*/ 0 h 411"/>
                <a:gd name="T26" fmla="*/ 1 w 968"/>
                <a:gd name="T27" fmla="*/ 1 h 411"/>
                <a:gd name="T28" fmla="*/ 1 w 968"/>
                <a:gd name="T29" fmla="*/ 1 h 411"/>
                <a:gd name="T30" fmla="*/ 1 w 968"/>
                <a:gd name="T31" fmla="*/ 1 h 411"/>
                <a:gd name="T32" fmla="*/ 1 w 968"/>
                <a:gd name="T33" fmla="*/ 1 h 411"/>
                <a:gd name="T34" fmla="*/ 1 w 968"/>
                <a:gd name="T35" fmla="*/ 1 h 411"/>
                <a:gd name="T36" fmla="*/ 1 w 968"/>
                <a:gd name="T37" fmla="*/ 1 h 411"/>
                <a:gd name="T38" fmla="*/ 1 w 968"/>
                <a:gd name="T39" fmla="*/ 1 h 411"/>
                <a:gd name="T40" fmla="*/ 1 w 968"/>
                <a:gd name="T41" fmla="*/ 1 h 411"/>
                <a:gd name="T42" fmla="*/ 1 w 968"/>
                <a:gd name="T43" fmla="*/ 1 h 411"/>
                <a:gd name="T44" fmla="*/ 1 w 968"/>
                <a:gd name="T45" fmla="*/ 1 h 411"/>
                <a:gd name="T46" fmla="*/ 1 w 968"/>
                <a:gd name="T47" fmla="*/ 1 h 411"/>
                <a:gd name="T48" fmla="*/ 1 w 968"/>
                <a:gd name="T49" fmla="*/ 1 h 411"/>
                <a:gd name="T50" fmla="*/ 1 w 968"/>
                <a:gd name="T51" fmla="*/ 1 h 411"/>
                <a:gd name="T52" fmla="*/ 0 w 968"/>
                <a:gd name="T53" fmla="*/ 1 h 411"/>
                <a:gd name="T54" fmla="*/ 0 w 968"/>
                <a:gd name="T55" fmla="*/ 1 h 411"/>
                <a:gd name="T56" fmla="*/ 0 w 968"/>
                <a:gd name="T57" fmla="*/ 1 h 411"/>
                <a:gd name="T58" fmla="*/ 0 w 968"/>
                <a:gd name="T59" fmla="*/ 1 h 411"/>
                <a:gd name="T60" fmla="*/ 0 w 968"/>
                <a:gd name="T61" fmla="*/ 1 h 41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68"/>
                <a:gd name="T94" fmla="*/ 0 h 411"/>
                <a:gd name="T95" fmla="*/ 968 w 968"/>
                <a:gd name="T96" fmla="*/ 411 h 41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68" h="411">
                  <a:moveTo>
                    <a:pt x="0" y="376"/>
                  </a:moveTo>
                  <a:lnTo>
                    <a:pt x="38" y="314"/>
                  </a:lnTo>
                  <a:lnTo>
                    <a:pt x="95" y="281"/>
                  </a:lnTo>
                  <a:lnTo>
                    <a:pt x="187" y="266"/>
                  </a:lnTo>
                  <a:lnTo>
                    <a:pt x="263" y="257"/>
                  </a:lnTo>
                  <a:lnTo>
                    <a:pt x="325" y="304"/>
                  </a:lnTo>
                  <a:lnTo>
                    <a:pt x="386" y="348"/>
                  </a:lnTo>
                  <a:lnTo>
                    <a:pt x="392" y="272"/>
                  </a:lnTo>
                  <a:lnTo>
                    <a:pt x="282" y="196"/>
                  </a:lnTo>
                  <a:lnTo>
                    <a:pt x="420" y="177"/>
                  </a:lnTo>
                  <a:lnTo>
                    <a:pt x="487" y="124"/>
                  </a:lnTo>
                  <a:lnTo>
                    <a:pt x="472" y="57"/>
                  </a:lnTo>
                  <a:lnTo>
                    <a:pt x="525" y="0"/>
                  </a:lnTo>
                  <a:lnTo>
                    <a:pt x="620" y="47"/>
                  </a:lnTo>
                  <a:lnTo>
                    <a:pt x="673" y="114"/>
                  </a:lnTo>
                  <a:lnTo>
                    <a:pt x="744" y="101"/>
                  </a:lnTo>
                  <a:lnTo>
                    <a:pt x="816" y="38"/>
                  </a:lnTo>
                  <a:lnTo>
                    <a:pt x="848" y="23"/>
                  </a:lnTo>
                  <a:lnTo>
                    <a:pt x="915" y="95"/>
                  </a:lnTo>
                  <a:lnTo>
                    <a:pt x="930" y="190"/>
                  </a:lnTo>
                  <a:lnTo>
                    <a:pt x="935" y="222"/>
                  </a:lnTo>
                  <a:lnTo>
                    <a:pt x="949" y="257"/>
                  </a:lnTo>
                  <a:lnTo>
                    <a:pt x="968" y="321"/>
                  </a:lnTo>
                  <a:lnTo>
                    <a:pt x="749" y="357"/>
                  </a:lnTo>
                  <a:lnTo>
                    <a:pt x="673" y="319"/>
                  </a:lnTo>
                  <a:lnTo>
                    <a:pt x="544" y="411"/>
                  </a:lnTo>
                  <a:lnTo>
                    <a:pt x="363" y="411"/>
                  </a:lnTo>
                  <a:lnTo>
                    <a:pt x="73" y="411"/>
                  </a:lnTo>
                  <a:lnTo>
                    <a:pt x="19" y="405"/>
                  </a:lnTo>
                  <a:lnTo>
                    <a:pt x="0" y="376"/>
                  </a:lnTo>
                  <a:close/>
                </a:path>
              </a:pathLst>
            </a:custGeom>
            <a:solidFill>
              <a:srgbClr val="A5644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9" name="Freeform 65"/>
            <p:cNvSpPr>
              <a:spLocks/>
            </p:cNvSpPr>
            <p:nvPr/>
          </p:nvSpPr>
          <p:spPr bwMode="auto">
            <a:xfrm>
              <a:off x="2176" y="2395"/>
              <a:ext cx="291" cy="548"/>
            </a:xfrm>
            <a:custGeom>
              <a:avLst/>
              <a:gdLst>
                <a:gd name="T0" fmla="*/ 0 w 581"/>
                <a:gd name="T1" fmla="*/ 0 h 1097"/>
                <a:gd name="T2" fmla="*/ 0 w 581"/>
                <a:gd name="T3" fmla="*/ 0 h 1097"/>
                <a:gd name="T4" fmla="*/ 1 w 581"/>
                <a:gd name="T5" fmla="*/ 0 h 1097"/>
                <a:gd name="T6" fmla="*/ 1 w 581"/>
                <a:gd name="T7" fmla="*/ 1 h 1097"/>
                <a:gd name="T8" fmla="*/ 1 w 581"/>
                <a:gd name="T9" fmla="*/ 1 h 1097"/>
                <a:gd name="T10" fmla="*/ 1 w 581"/>
                <a:gd name="T11" fmla="*/ 1 h 1097"/>
                <a:gd name="T12" fmla="*/ 1 w 581"/>
                <a:gd name="T13" fmla="*/ 1 h 1097"/>
                <a:gd name="T14" fmla="*/ 1 w 581"/>
                <a:gd name="T15" fmla="*/ 1 h 1097"/>
                <a:gd name="T16" fmla="*/ 1 w 581"/>
                <a:gd name="T17" fmla="*/ 1 h 1097"/>
                <a:gd name="T18" fmla="*/ 1 w 581"/>
                <a:gd name="T19" fmla="*/ 1 h 1097"/>
                <a:gd name="T20" fmla="*/ 1 w 581"/>
                <a:gd name="T21" fmla="*/ 1 h 1097"/>
                <a:gd name="T22" fmla="*/ 1 w 581"/>
                <a:gd name="T23" fmla="*/ 1 h 1097"/>
                <a:gd name="T24" fmla="*/ 1 w 581"/>
                <a:gd name="T25" fmla="*/ 1 h 1097"/>
                <a:gd name="T26" fmla="*/ 1 w 581"/>
                <a:gd name="T27" fmla="*/ 2 h 1097"/>
                <a:gd name="T28" fmla="*/ 1 w 581"/>
                <a:gd name="T29" fmla="*/ 2 h 1097"/>
                <a:gd name="T30" fmla="*/ 1 w 581"/>
                <a:gd name="T31" fmla="*/ 2 h 1097"/>
                <a:gd name="T32" fmla="*/ 1 w 581"/>
                <a:gd name="T33" fmla="*/ 2 h 1097"/>
                <a:gd name="T34" fmla="*/ 1 w 581"/>
                <a:gd name="T35" fmla="*/ 2 h 1097"/>
                <a:gd name="T36" fmla="*/ 2 w 581"/>
                <a:gd name="T37" fmla="*/ 2 h 1097"/>
                <a:gd name="T38" fmla="*/ 2 w 581"/>
                <a:gd name="T39" fmla="*/ 1 h 1097"/>
                <a:gd name="T40" fmla="*/ 1 w 581"/>
                <a:gd name="T41" fmla="*/ 1 h 1097"/>
                <a:gd name="T42" fmla="*/ 2 w 581"/>
                <a:gd name="T43" fmla="*/ 1 h 1097"/>
                <a:gd name="T44" fmla="*/ 1 w 581"/>
                <a:gd name="T45" fmla="*/ 0 h 1097"/>
                <a:gd name="T46" fmla="*/ 1 w 581"/>
                <a:gd name="T47" fmla="*/ 0 h 1097"/>
                <a:gd name="T48" fmla="*/ 0 w 581"/>
                <a:gd name="T49" fmla="*/ 0 h 1097"/>
                <a:gd name="T50" fmla="*/ 0 w 581"/>
                <a:gd name="T51" fmla="*/ 0 h 109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81"/>
                <a:gd name="T79" fmla="*/ 0 h 1097"/>
                <a:gd name="T80" fmla="*/ 581 w 581"/>
                <a:gd name="T81" fmla="*/ 1097 h 109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81" h="1097">
                  <a:moveTo>
                    <a:pt x="0" y="0"/>
                  </a:moveTo>
                  <a:lnTo>
                    <a:pt x="0" y="130"/>
                  </a:lnTo>
                  <a:lnTo>
                    <a:pt x="19" y="278"/>
                  </a:lnTo>
                  <a:lnTo>
                    <a:pt x="123" y="516"/>
                  </a:lnTo>
                  <a:lnTo>
                    <a:pt x="129" y="706"/>
                  </a:lnTo>
                  <a:lnTo>
                    <a:pt x="38" y="525"/>
                  </a:lnTo>
                  <a:lnTo>
                    <a:pt x="72" y="730"/>
                  </a:lnTo>
                  <a:lnTo>
                    <a:pt x="62" y="892"/>
                  </a:lnTo>
                  <a:lnTo>
                    <a:pt x="148" y="882"/>
                  </a:lnTo>
                  <a:lnTo>
                    <a:pt x="294" y="936"/>
                  </a:lnTo>
                  <a:lnTo>
                    <a:pt x="138" y="936"/>
                  </a:lnTo>
                  <a:lnTo>
                    <a:pt x="53" y="945"/>
                  </a:lnTo>
                  <a:lnTo>
                    <a:pt x="9" y="1012"/>
                  </a:lnTo>
                  <a:lnTo>
                    <a:pt x="15" y="1084"/>
                  </a:lnTo>
                  <a:lnTo>
                    <a:pt x="157" y="1055"/>
                  </a:lnTo>
                  <a:lnTo>
                    <a:pt x="372" y="1097"/>
                  </a:lnTo>
                  <a:lnTo>
                    <a:pt x="462" y="1046"/>
                  </a:lnTo>
                  <a:lnTo>
                    <a:pt x="490" y="1084"/>
                  </a:lnTo>
                  <a:lnTo>
                    <a:pt x="581" y="1027"/>
                  </a:lnTo>
                  <a:lnTo>
                    <a:pt x="534" y="949"/>
                  </a:lnTo>
                  <a:lnTo>
                    <a:pt x="477" y="936"/>
                  </a:lnTo>
                  <a:lnTo>
                    <a:pt x="528" y="677"/>
                  </a:lnTo>
                  <a:lnTo>
                    <a:pt x="271" y="468"/>
                  </a:lnTo>
                  <a:lnTo>
                    <a:pt x="6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C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0" name="Freeform 66"/>
            <p:cNvSpPr>
              <a:spLocks/>
            </p:cNvSpPr>
            <p:nvPr/>
          </p:nvSpPr>
          <p:spPr bwMode="auto">
            <a:xfrm>
              <a:off x="3265" y="2856"/>
              <a:ext cx="157" cy="349"/>
            </a:xfrm>
            <a:custGeom>
              <a:avLst/>
              <a:gdLst>
                <a:gd name="T0" fmla="*/ 0 w 313"/>
                <a:gd name="T1" fmla="*/ 0 h 700"/>
                <a:gd name="T2" fmla="*/ 0 w 313"/>
                <a:gd name="T3" fmla="*/ 0 h 700"/>
                <a:gd name="T4" fmla="*/ 1 w 313"/>
                <a:gd name="T5" fmla="*/ 0 h 700"/>
                <a:gd name="T6" fmla="*/ 1 w 313"/>
                <a:gd name="T7" fmla="*/ 1 h 700"/>
                <a:gd name="T8" fmla="*/ 1 w 313"/>
                <a:gd name="T9" fmla="*/ 1 h 700"/>
                <a:gd name="T10" fmla="*/ 1 w 313"/>
                <a:gd name="T11" fmla="*/ 0 h 700"/>
                <a:gd name="T12" fmla="*/ 0 w 313"/>
                <a:gd name="T13" fmla="*/ 0 h 700"/>
                <a:gd name="T14" fmla="*/ 0 w 313"/>
                <a:gd name="T15" fmla="*/ 0 h 7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3"/>
                <a:gd name="T25" fmla="*/ 0 h 700"/>
                <a:gd name="T26" fmla="*/ 313 w 313"/>
                <a:gd name="T27" fmla="*/ 700 h 7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3" h="700">
                  <a:moveTo>
                    <a:pt x="0" y="10"/>
                  </a:moveTo>
                  <a:lnTo>
                    <a:pt x="0" y="135"/>
                  </a:lnTo>
                  <a:lnTo>
                    <a:pt x="159" y="190"/>
                  </a:lnTo>
                  <a:lnTo>
                    <a:pt x="218" y="700"/>
                  </a:lnTo>
                  <a:lnTo>
                    <a:pt x="279" y="671"/>
                  </a:lnTo>
                  <a:lnTo>
                    <a:pt x="313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C275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1" name="Freeform 67"/>
            <p:cNvSpPr>
              <a:spLocks/>
            </p:cNvSpPr>
            <p:nvPr/>
          </p:nvSpPr>
          <p:spPr bwMode="auto">
            <a:xfrm>
              <a:off x="3017" y="1985"/>
              <a:ext cx="188" cy="71"/>
            </a:xfrm>
            <a:custGeom>
              <a:avLst/>
              <a:gdLst>
                <a:gd name="T0" fmla="*/ 1 w 376"/>
                <a:gd name="T1" fmla="*/ 0 h 143"/>
                <a:gd name="T2" fmla="*/ 1 w 376"/>
                <a:gd name="T3" fmla="*/ 0 h 143"/>
                <a:gd name="T4" fmla="*/ 1 w 376"/>
                <a:gd name="T5" fmla="*/ 0 h 143"/>
                <a:gd name="T6" fmla="*/ 1 w 376"/>
                <a:gd name="T7" fmla="*/ 0 h 143"/>
                <a:gd name="T8" fmla="*/ 1 w 376"/>
                <a:gd name="T9" fmla="*/ 0 h 143"/>
                <a:gd name="T10" fmla="*/ 1 w 376"/>
                <a:gd name="T11" fmla="*/ 0 h 143"/>
                <a:gd name="T12" fmla="*/ 0 w 376"/>
                <a:gd name="T13" fmla="*/ 0 h 143"/>
                <a:gd name="T14" fmla="*/ 1 w 376"/>
                <a:gd name="T15" fmla="*/ 0 h 143"/>
                <a:gd name="T16" fmla="*/ 1 w 376"/>
                <a:gd name="T17" fmla="*/ 0 h 143"/>
                <a:gd name="T18" fmla="*/ 1 w 376"/>
                <a:gd name="T19" fmla="*/ 0 h 1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6"/>
                <a:gd name="T31" fmla="*/ 0 h 143"/>
                <a:gd name="T32" fmla="*/ 376 w 376"/>
                <a:gd name="T33" fmla="*/ 143 h 1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6" h="143">
                  <a:moveTo>
                    <a:pt x="89" y="0"/>
                  </a:moveTo>
                  <a:lnTo>
                    <a:pt x="108" y="48"/>
                  </a:lnTo>
                  <a:lnTo>
                    <a:pt x="184" y="86"/>
                  </a:lnTo>
                  <a:lnTo>
                    <a:pt x="376" y="67"/>
                  </a:lnTo>
                  <a:lnTo>
                    <a:pt x="270" y="109"/>
                  </a:lnTo>
                  <a:lnTo>
                    <a:pt x="99" y="128"/>
                  </a:lnTo>
                  <a:lnTo>
                    <a:pt x="0" y="143"/>
                  </a:lnTo>
                  <a:lnTo>
                    <a:pt x="9" y="57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BFBF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2" name="Freeform 68"/>
            <p:cNvSpPr>
              <a:spLocks/>
            </p:cNvSpPr>
            <p:nvPr/>
          </p:nvSpPr>
          <p:spPr bwMode="auto">
            <a:xfrm>
              <a:off x="2857" y="1999"/>
              <a:ext cx="590" cy="611"/>
            </a:xfrm>
            <a:custGeom>
              <a:avLst/>
              <a:gdLst>
                <a:gd name="T0" fmla="*/ 2 w 1181"/>
                <a:gd name="T1" fmla="*/ 0 h 1220"/>
                <a:gd name="T2" fmla="*/ 1 w 1181"/>
                <a:gd name="T3" fmla="*/ 1 h 1220"/>
                <a:gd name="T4" fmla="*/ 1 w 1181"/>
                <a:gd name="T5" fmla="*/ 1 h 1220"/>
                <a:gd name="T6" fmla="*/ 1 w 1181"/>
                <a:gd name="T7" fmla="*/ 1 h 1220"/>
                <a:gd name="T8" fmla="*/ 1 w 1181"/>
                <a:gd name="T9" fmla="*/ 1 h 1220"/>
                <a:gd name="T10" fmla="*/ 1 w 1181"/>
                <a:gd name="T11" fmla="*/ 2 h 1220"/>
                <a:gd name="T12" fmla="*/ 1 w 1181"/>
                <a:gd name="T13" fmla="*/ 2 h 1220"/>
                <a:gd name="T14" fmla="*/ 0 w 1181"/>
                <a:gd name="T15" fmla="*/ 2 h 1220"/>
                <a:gd name="T16" fmla="*/ 0 w 1181"/>
                <a:gd name="T17" fmla="*/ 2 h 1220"/>
                <a:gd name="T18" fmla="*/ 0 w 1181"/>
                <a:gd name="T19" fmla="*/ 3 h 1220"/>
                <a:gd name="T20" fmla="*/ 0 w 1181"/>
                <a:gd name="T21" fmla="*/ 3 h 1220"/>
                <a:gd name="T22" fmla="*/ 0 w 1181"/>
                <a:gd name="T23" fmla="*/ 3 h 1220"/>
                <a:gd name="T24" fmla="*/ 0 w 1181"/>
                <a:gd name="T25" fmla="*/ 3 h 1220"/>
                <a:gd name="T26" fmla="*/ 0 w 1181"/>
                <a:gd name="T27" fmla="*/ 3 h 1220"/>
                <a:gd name="T28" fmla="*/ 0 w 1181"/>
                <a:gd name="T29" fmla="*/ 3 h 1220"/>
                <a:gd name="T30" fmla="*/ 0 w 1181"/>
                <a:gd name="T31" fmla="*/ 3 h 1220"/>
                <a:gd name="T32" fmla="*/ 2 w 1181"/>
                <a:gd name="T33" fmla="*/ 0 h 1220"/>
                <a:gd name="T34" fmla="*/ 2 w 1181"/>
                <a:gd name="T35" fmla="*/ 0 h 12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81"/>
                <a:gd name="T55" fmla="*/ 0 h 1220"/>
                <a:gd name="T56" fmla="*/ 1181 w 1181"/>
                <a:gd name="T57" fmla="*/ 1220 h 122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81" h="1220">
                  <a:moveTo>
                    <a:pt x="1181" y="0"/>
                  </a:moveTo>
                  <a:lnTo>
                    <a:pt x="880" y="237"/>
                  </a:lnTo>
                  <a:lnTo>
                    <a:pt x="924" y="281"/>
                  </a:lnTo>
                  <a:lnTo>
                    <a:pt x="763" y="443"/>
                  </a:lnTo>
                  <a:lnTo>
                    <a:pt x="804" y="477"/>
                  </a:lnTo>
                  <a:lnTo>
                    <a:pt x="567" y="671"/>
                  </a:lnTo>
                  <a:lnTo>
                    <a:pt x="618" y="690"/>
                  </a:lnTo>
                  <a:lnTo>
                    <a:pt x="419" y="853"/>
                  </a:lnTo>
                  <a:lnTo>
                    <a:pt x="485" y="876"/>
                  </a:lnTo>
                  <a:lnTo>
                    <a:pt x="263" y="1049"/>
                  </a:lnTo>
                  <a:lnTo>
                    <a:pt x="339" y="1077"/>
                  </a:lnTo>
                  <a:lnTo>
                    <a:pt x="238" y="1182"/>
                  </a:lnTo>
                  <a:lnTo>
                    <a:pt x="109" y="1135"/>
                  </a:lnTo>
                  <a:lnTo>
                    <a:pt x="0" y="1176"/>
                  </a:lnTo>
                  <a:lnTo>
                    <a:pt x="291" y="1220"/>
                  </a:lnTo>
                  <a:lnTo>
                    <a:pt x="409" y="1072"/>
                  </a:lnTo>
                  <a:lnTo>
                    <a:pt x="1181" y="0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3" name="Freeform 69"/>
            <p:cNvSpPr>
              <a:spLocks/>
            </p:cNvSpPr>
            <p:nvPr/>
          </p:nvSpPr>
          <p:spPr bwMode="auto">
            <a:xfrm>
              <a:off x="3289" y="2448"/>
              <a:ext cx="51" cy="95"/>
            </a:xfrm>
            <a:custGeom>
              <a:avLst/>
              <a:gdLst>
                <a:gd name="T0" fmla="*/ 0 w 103"/>
                <a:gd name="T1" fmla="*/ 1 h 190"/>
                <a:gd name="T2" fmla="*/ 0 w 103"/>
                <a:gd name="T3" fmla="*/ 1 h 190"/>
                <a:gd name="T4" fmla="*/ 0 w 103"/>
                <a:gd name="T5" fmla="*/ 1 h 190"/>
                <a:gd name="T6" fmla="*/ 0 w 103"/>
                <a:gd name="T7" fmla="*/ 0 h 190"/>
                <a:gd name="T8" fmla="*/ 0 w 103"/>
                <a:gd name="T9" fmla="*/ 1 h 190"/>
                <a:gd name="T10" fmla="*/ 0 w 103"/>
                <a:gd name="T11" fmla="*/ 1 h 1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3"/>
                <a:gd name="T19" fmla="*/ 0 h 190"/>
                <a:gd name="T20" fmla="*/ 103 w 103"/>
                <a:gd name="T21" fmla="*/ 190 h 1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3" h="190">
                  <a:moveTo>
                    <a:pt x="0" y="21"/>
                  </a:moveTo>
                  <a:lnTo>
                    <a:pt x="12" y="190"/>
                  </a:lnTo>
                  <a:lnTo>
                    <a:pt x="88" y="169"/>
                  </a:lnTo>
                  <a:lnTo>
                    <a:pt x="103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BFBF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4" name="Freeform 70"/>
            <p:cNvSpPr>
              <a:spLocks/>
            </p:cNvSpPr>
            <p:nvPr/>
          </p:nvSpPr>
          <p:spPr bwMode="auto">
            <a:xfrm>
              <a:off x="3371" y="2449"/>
              <a:ext cx="78" cy="94"/>
            </a:xfrm>
            <a:custGeom>
              <a:avLst/>
              <a:gdLst>
                <a:gd name="T0" fmla="*/ 0 w 155"/>
                <a:gd name="T1" fmla="*/ 1 h 188"/>
                <a:gd name="T2" fmla="*/ 1 w 155"/>
                <a:gd name="T3" fmla="*/ 1 h 188"/>
                <a:gd name="T4" fmla="*/ 1 w 155"/>
                <a:gd name="T5" fmla="*/ 1 h 188"/>
                <a:gd name="T6" fmla="*/ 1 w 155"/>
                <a:gd name="T7" fmla="*/ 0 h 188"/>
                <a:gd name="T8" fmla="*/ 0 w 155"/>
                <a:gd name="T9" fmla="*/ 1 h 188"/>
                <a:gd name="T10" fmla="*/ 0 w 155"/>
                <a:gd name="T11" fmla="*/ 1 h 1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5"/>
                <a:gd name="T19" fmla="*/ 0 h 188"/>
                <a:gd name="T20" fmla="*/ 155 w 155"/>
                <a:gd name="T21" fmla="*/ 188 h 1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5" h="188">
                  <a:moveTo>
                    <a:pt x="0" y="6"/>
                  </a:moveTo>
                  <a:lnTo>
                    <a:pt x="13" y="188"/>
                  </a:lnTo>
                  <a:lnTo>
                    <a:pt x="155" y="150"/>
                  </a:lnTo>
                  <a:lnTo>
                    <a:pt x="10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BFBF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5" name="Freeform 71"/>
            <p:cNvSpPr>
              <a:spLocks/>
            </p:cNvSpPr>
            <p:nvPr/>
          </p:nvSpPr>
          <p:spPr bwMode="auto">
            <a:xfrm>
              <a:off x="3284" y="2564"/>
              <a:ext cx="66" cy="84"/>
            </a:xfrm>
            <a:custGeom>
              <a:avLst/>
              <a:gdLst>
                <a:gd name="T0" fmla="*/ 0 w 133"/>
                <a:gd name="T1" fmla="*/ 0 h 169"/>
                <a:gd name="T2" fmla="*/ 0 w 133"/>
                <a:gd name="T3" fmla="*/ 0 h 169"/>
                <a:gd name="T4" fmla="*/ 0 w 133"/>
                <a:gd name="T5" fmla="*/ 0 h 169"/>
                <a:gd name="T6" fmla="*/ 0 w 133"/>
                <a:gd name="T7" fmla="*/ 0 h 169"/>
                <a:gd name="T8" fmla="*/ 0 w 133"/>
                <a:gd name="T9" fmla="*/ 0 h 169"/>
                <a:gd name="T10" fmla="*/ 0 w 133"/>
                <a:gd name="T11" fmla="*/ 0 h 1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3"/>
                <a:gd name="T19" fmla="*/ 0 h 169"/>
                <a:gd name="T20" fmla="*/ 133 w 133"/>
                <a:gd name="T21" fmla="*/ 169 h 1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3" h="169">
                  <a:moveTo>
                    <a:pt x="112" y="0"/>
                  </a:moveTo>
                  <a:lnTo>
                    <a:pt x="0" y="7"/>
                  </a:lnTo>
                  <a:lnTo>
                    <a:pt x="13" y="169"/>
                  </a:lnTo>
                  <a:lnTo>
                    <a:pt x="133" y="161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FBF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6" name="Freeform 72"/>
            <p:cNvSpPr>
              <a:spLocks/>
            </p:cNvSpPr>
            <p:nvPr/>
          </p:nvSpPr>
          <p:spPr bwMode="auto">
            <a:xfrm>
              <a:off x="3368" y="2564"/>
              <a:ext cx="81" cy="102"/>
            </a:xfrm>
            <a:custGeom>
              <a:avLst/>
              <a:gdLst>
                <a:gd name="T0" fmla="*/ 1 w 161"/>
                <a:gd name="T1" fmla="*/ 1 h 203"/>
                <a:gd name="T2" fmla="*/ 1 w 161"/>
                <a:gd name="T3" fmla="*/ 0 h 203"/>
                <a:gd name="T4" fmla="*/ 1 w 161"/>
                <a:gd name="T5" fmla="*/ 1 h 203"/>
                <a:gd name="T6" fmla="*/ 0 w 161"/>
                <a:gd name="T7" fmla="*/ 1 h 203"/>
                <a:gd name="T8" fmla="*/ 1 w 161"/>
                <a:gd name="T9" fmla="*/ 1 h 203"/>
                <a:gd name="T10" fmla="*/ 1 w 161"/>
                <a:gd name="T11" fmla="*/ 1 h 20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1"/>
                <a:gd name="T19" fmla="*/ 0 h 203"/>
                <a:gd name="T20" fmla="*/ 161 w 161"/>
                <a:gd name="T21" fmla="*/ 203 h 20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1" h="203">
                  <a:moveTo>
                    <a:pt x="19" y="15"/>
                  </a:moveTo>
                  <a:lnTo>
                    <a:pt x="161" y="0"/>
                  </a:lnTo>
                  <a:lnTo>
                    <a:pt x="142" y="203"/>
                  </a:lnTo>
                  <a:lnTo>
                    <a:pt x="0" y="188"/>
                  </a:lnTo>
                  <a:lnTo>
                    <a:pt x="19" y="15"/>
                  </a:lnTo>
                  <a:close/>
                </a:path>
              </a:pathLst>
            </a:custGeom>
            <a:solidFill>
              <a:srgbClr val="BFBF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7" name="Freeform 73"/>
            <p:cNvSpPr>
              <a:spLocks/>
            </p:cNvSpPr>
            <p:nvPr/>
          </p:nvSpPr>
          <p:spPr bwMode="auto">
            <a:xfrm>
              <a:off x="2843" y="2774"/>
              <a:ext cx="142" cy="175"/>
            </a:xfrm>
            <a:custGeom>
              <a:avLst/>
              <a:gdLst>
                <a:gd name="T0" fmla="*/ 0 w 285"/>
                <a:gd name="T1" fmla="*/ 1 h 350"/>
                <a:gd name="T2" fmla="*/ 0 w 285"/>
                <a:gd name="T3" fmla="*/ 1 h 350"/>
                <a:gd name="T4" fmla="*/ 0 w 285"/>
                <a:gd name="T5" fmla="*/ 1 h 350"/>
                <a:gd name="T6" fmla="*/ 0 w 285"/>
                <a:gd name="T7" fmla="*/ 1 h 350"/>
                <a:gd name="T8" fmla="*/ 0 w 285"/>
                <a:gd name="T9" fmla="*/ 1 h 350"/>
                <a:gd name="T10" fmla="*/ 0 w 285"/>
                <a:gd name="T11" fmla="*/ 0 h 350"/>
                <a:gd name="T12" fmla="*/ 0 w 285"/>
                <a:gd name="T13" fmla="*/ 1 h 350"/>
                <a:gd name="T14" fmla="*/ 0 w 285"/>
                <a:gd name="T15" fmla="*/ 1 h 3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5"/>
                <a:gd name="T25" fmla="*/ 0 h 350"/>
                <a:gd name="T26" fmla="*/ 285 w 285"/>
                <a:gd name="T27" fmla="*/ 350 h 3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5" h="350">
                  <a:moveTo>
                    <a:pt x="36" y="350"/>
                  </a:moveTo>
                  <a:lnTo>
                    <a:pt x="104" y="350"/>
                  </a:lnTo>
                  <a:lnTo>
                    <a:pt x="104" y="106"/>
                  </a:lnTo>
                  <a:lnTo>
                    <a:pt x="274" y="120"/>
                  </a:lnTo>
                  <a:lnTo>
                    <a:pt x="285" y="47"/>
                  </a:lnTo>
                  <a:lnTo>
                    <a:pt x="0" y="0"/>
                  </a:lnTo>
                  <a:lnTo>
                    <a:pt x="36" y="350"/>
                  </a:lnTo>
                  <a:close/>
                </a:path>
              </a:pathLst>
            </a:custGeom>
            <a:solidFill>
              <a:srgbClr val="BFBF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8" name="Freeform 74"/>
            <p:cNvSpPr>
              <a:spLocks/>
            </p:cNvSpPr>
            <p:nvPr/>
          </p:nvSpPr>
          <p:spPr bwMode="auto">
            <a:xfrm>
              <a:off x="2048" y="2100"/>
              <a:ext cx="373" cy="451"/>
            </a:xfrm>
            <a:custGeom>
              <a:avLst/>
              <a:gdLst>
                <a:gd name="T0" fmla="*/ 1 w 747"/>
                <a:gd name="T1" fmla="*/ 1 h 901"/>
                <a:gd name="T2" fmla="*/ 1 w 747"/>
                <a:gd name="T3" fmla="*/ 1 h 901"/>
                <a:gd name="T4" fmla="*/ 1 w 747"/>
                <a:gd name="T5" fmla="*/ 1 h 901"/>
                <a:gd name="T6" fmla="*/ 1 w 747"/>
                <a:gd name="T7" fmla="*/ 1 h 901"/>
                <a:gd name="T8" fmla="*/ 1 w 747"/>
                <a:gd name="T9" fmla="*/ 1 h 901"/>
                <a:gd name="T10" fmla="*/ 1 w 747"/>
                <a:gd name="T11" fmla="*/ 1 h 901"/>
                <a:gd name="T12" fmla="*/ 1 w 747"/>
                <a:gd name="T13" fmla="*/ 1 h 901"/>
                <a:gd name="T14" fmla="*/ 0 w 747"/>
                <a:gd name="T15" fmla="*/ 1 h 901"/>
                <a:gd name="T16" fmla="*/ 0 w 747"/>
                <a:gd name="T17" fmla="*/ 1 h 901"/>
                <a:gd name="T18" fmla="*/ 0 w 747"/>
                <a:gd name="T19" fmla="*/ 1 h 901"/>
                <a:gd name="T20" fmla="*/ 0 w 747"/>
                <a:gd name="T21" fmla="*/ 1 h 901"/>
                <a:gd name="T22" fmla="*/ 0 w 747"/>
                <a:gd name="T23" fmla="*/ 1 h 901"/>
                <a:gd name="T24" fmla="*/ 0 w 747"/>
                <a:gd name="T25" fmla="*/ 1 h 901"/>
                <a:gd name="T26" fmla="*/ 0 w 747"/>
                <a:gd name="T27" fmla="*/ 1 h 901"/>
                <a:gd name="T28" fmla="*/ 0 w 747"/>
                <a:gd name="T29" fmla="*/ 1 h 901"/>
                <a:gd name="T30" fmla="*/ 0 w 747"/>
                <a:gd name="T31" fmla="*/ 2 h 901"/>
                <a:gd name="T32" fmla="*/ 0 w 747"/>
                <a:gd name="T33" fmla="*/ 2 h 901"/>
                <a:gd name="T34" fmla="*/ 0 w 747"/>
                <a:gd name="T35" fmla="*/ 2 h 901"/>
                <a:gd name="T36" fmla="*/ 0 w 747"/>
                <a:gd name="T37" fmla="*/ 2 h 901"/>
                <a:gd name="T38" fmla="*/ 0 w 747"/>
                <a:gd name="T39" fmla="*/ 2 h 901"/>
                <a:gd name="T40" fmla="*/ 0 w 747"/>
                <a:gd name="T41" fmla="*/ 2 h 901"/>
                <a:gd name="T42" fmla="*/ 0 w 747"/>
                <a:gd name="T43" fmla="*/ 2 h 901"/>
                <a:gd name="T44" fmla="*/ 0 w 747"/>
                <a:gd name="T45" fmla="*/ 2 h 901"/>
                <a:gd name="T46" fmla="*/ 0 w 747"/>
                <a:gd name="T47" fmla="*/ 2 h 901"/>
                <a:gd name="T48" fmla="*/ 0 w 747"/>
                <a:gd name="T49" fmla="*/ 2 h 901"/>
                <a:gd name="T50" fmla="*/ 0 w 747"/>
                <a:gd name="T51" fmla="*/ 2 h 901"/>
                <a:gd name="T52" fmla="*/ 0 w 747"/>
                <a:gd name="T53" fmla="*/ 2 h 901"/>
                <a:gd name="T54" fmla="*/ 0 w 747"/>
                <a:gd name="T55" fmla="*/ 2 h 901"/>
                <a:gd name="T56" fmla="*/ 0 w 747"/>
                <a:gd name="T57" fmla="*/ 2 h 901"/>
                <a:gd name="T58" fmla="*/ 0 w 747"/>
                <a:gd name="T59" fmla="*/ 2 h 901"/>
                <a:gd name="T60" fmla="*/ 0 w 747"/>
                <a:gd name="T61" fmla="*/ 1 h 901"/>
                <a:gd name="T62" fmla="*/ 0 w 747"/>
                <a:gd name="T63" fmla="*/ 1 h 901"/>
                <a:gd name="T64" fmla="*/ 0 w 747"/>
                <a:gd name="T65" fmla="*/ 1 h 901"/>
                <a:gd name="T66" fmla="*/ 0 w 747"/>
                <a:gd name="T67" fmla="*/ 1 h 901"/>
                <a:gd name="T68" fmla="*/ 0 w 747"/>
                <a:gd name="T69" fmla="*/ 1 h 901"/>
                <a:gd name="T70" fmla="*/ 0 w 747"/>
                <a:gd name="T71" fmla="*/ 1 h 901"/>
                <a:gd name="T72" fmla="*/ 0 w 747"/>
                <a:gd name="T73" fmla="*/ 1 h 901"/>
                <a:gd name="T74" fmla="*/ 0 w 747"/>
                <a:gd name="T75" fmla="*/ 1 h 901"/>
                <a:gd name="T76" fmla="*/ 0 w 747"/>
                <a:gd name="T77" fmla="*/ 1 h 901"/>
                <a:gd name="T78" fmla="*/ 0 w 747"/>
                <a:gd name="T79" fmla="*/ 1 h 901"/>
                <a:gd name="T80" fmla="*/ 0 w 747"/>
                <a:gd name="T81" fmla="*/ 1 h 901"/>
                <a:gd name="T82" fmla="*/ 0 w 747"/>
                <a:gd name="T83" fmla="*/ 1 h 901"/>
                <a:gd name="T84" fmla="*/ 0 w 747"/>
                <a:gd name="T85" fmla="*/ 1 h 901"/>
                <a:gd name="T86" fmla="*/ 0 w 747"/>
                <a:gd name="T87" fmla="*/ 1 h 901"/>
                <a:gd name="T88" fmla="*/ 0 w 747"/>
                <a:gd name="T89" fmla="*/ 1 h 901"/>
                <a:gd name="T90" fmla="*/ 1 w 747"/>
                <a:gd name="T91" fmla="*/ 1 h 901"/>
                <a:gd name="T92" fmla="*/ 1 w 747"/>
                <a:gd name="T93" fmla="*/ 0 h 901"/>
                <a:gd name="T94" fmla="*/ 1 w 747"/>
                <a:gd name="T95" fmla="*/ 1 h 901"/>
                <a:gd name="T96" fmla="*/ 1 w 747"/>
                <a:gd name="T97" fmla="*/ 1 h 901"/>
                <a:gd name="T98" fmla="*/ 1 w 747"/>
                <a:gd name="T99" fmla="*/ 1 h 90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47"/>
                <a:gd name="T151" fmla="*/ 0 h 901"/>
                <a:gd name="T152" fmla="*/ 747 w 747"/>
                <a:gd name="T153" fmla="*/ 901 h 90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47" h="901">
                  <a:moveTo>
                    <a:pt x="743" y="23"/>
                  </a:moveTo>
                  <a:lnTo>
                    <a:pt x="703" y="48"/>
                  </a:lnTo>
                  <a:lnTo>
                    <a:pt x="669" y="71"/>
                  </a:lnTo>
                  <a:lnTo>
                    <a:pt x="633" y="90"/>
                  </a:lnTo>
                  <a:lnTo>
                    <a:pt x="601" y="109"/>
                  </a:lnTo>
                  <a:lnTo>
                    <a:pt x="566" y="126"/>
                  </a:lnTo>
                  <a:lnTo>
                    <a:pt x="532" y="147"/>
                  </a:lnTo>
                  <a:lnTo>
                    <a:pt x="494" y="167"/>
                  </a:lnTo>
                  <a:lnTo>
                    <a:pt x="456" y="190"/>
                  </a:lnTo>
                  <a:lnTo>
                    <a:pt x="405" y="224"/>
                  </a:lnTo>
                  <a:lnTo>
                    <a:pt x="357" y="263"/>
                  </a:lnTo>
                  <a:lnTo>
                    <a:pt x="318" y="287"/>
                  </a:lnTo>
                  <a:lnTo>
                    <a:pt x="280" y="306"/>
                  </a:lnTo>
                  <a:lnTo>
                    <a:pt x="205" y="339"/>
                  </a:lnTo>
                  <a:lnTo>
                    <a:pt x="74" y="435"/>
                  </a:lnTo>
                  <a:lnTo>
                    <a:pt x="61" y="584"/>
                  </a:lnTo>
                  <a:lnTo>
                    <a:pt x="67" y="671"/>
                  </a:lnTo>
                  <a:lnTo>
                    <a:pt x="89" y="747"/>
                  </a:lnTo>
                  <a:lnTo>
                    <a:pt x="107" y="783"/>
                  </a:lnTo>
                  <a:lnTo>
                    <a:pt x="129" y="816"/>
                  </a:lnTo>
                  <a:lnTo>
                    <a:pt x="158" y="848"/>
                  </a:lnTo>
                  <a:lnTo>
                    <a:pt x="192" y="878"/>
                  </a:lnTo>
                  <a:lnTo>
                    <a:pt x="194" y="899"/>
                  </a:lnTo>
                  <a:lnTo>
                    <a:pt x="175" y="901"/>
                  </a:lnTo>
                  <a:lnTo>
                    <a:pt x="135" y="865"/>
                  </a:lnTo>
                  <a:lnTo>
                    <a:pt x="99" y="831"/>
                  </a:lnTo>
                  <a:lnTo>
                    <a:pt x="70" y="797"/>
                  </a:lnTo>
                  <a:lnTo>
                    <a:pt x="44" y="761"/>
                  </a:lnTo>
                  <a:lnTo>
                    <a:pt x="12" y="679"/>
                  </a:lnTo>
                  <a:lnTo>
                    <a:pt x="0" y="582"/>
                  </a:lnTo>
                  <a:lnTo>
                    <a:pt x="19" y="502"/>
                  </a:lnTo>
                  <a:lnTo>
                    <a:pt x="42" y="422"/>
                  </a:lnTo>
                  <a:lnTo>
                    <a:pt x="70" y="386"/>
                  </a:lnTo>
                  <a:lnTo>
                    <a:pt x="101" y="354"/>
                  </a:lnTo>
                  <a:lnTo>
                    <a:pt x="133" y="327"/>
                  </a:lnTo>
                  <a:lnTo>
                    <a:pt x="167" y="302"/>
                  </a:lnTo>
                  <a:lnTo>
                    <a:pt x="202" y="280"/>
                  </a:lnTo>
                  <a:lnTo>
                    <a:pt x="238" y="257"/>
                  </a:lnTo>
                  <a:lnTo>
                    <a:pt x="276" y="232"/>
                  </a:lnTo>
                  <a:lnTo>
                    <a:pt x="316" y="205"/>
                  </a:lnTo>
                  <a:lnTo>
                    <a:pt x="367" y="166"/>
                  </a:lnTo>
                  <a:lnTo>
                    <a:pt x="392" y="148"/>
                  </a:lnTo>
                  <a:lnTo>
                    <a:pt x="418" y="129"/>
                  </a:lnTo>
                  <a:lnTo>
                    <a:pt x="460" y="109"/>
                  </a:lnTo>
                  <a:lnTo>
                    <a:pt x="498" y="91"/>
                  </a:lnTo>
                  <a:lnTo>
                    <a:pt x="574" y="67"/>
                  </a:lnTo>
                  <a:lnTo>
                    <a:pt x="726" y="0"/>
                  </a:lnTo>
                  <a:lnTo>
                    <a:pt x="747" y="4"/>
                  </a:lnTo>
                  <a:lnTo>
                    <a:pt x="743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9" name="Freeform 75"/>
            <p:cNvSpPr>
              <a:spLocks/>
            </p:cNvSpPr>
            <p:nvPr/>
          </p:nvSpPr>
          <p:spPr bwMode="auto">
            <a:xfrm>
              <a:off x="2104" y="2391"/>
              <a:ext cx="84" cy="543"/>
            </a:xfrm>
            <a:custGeom>
              <a:avLst/>
              <a:gdLst>
                <a:gd name="T0" fmla="*/ 0 w 169"/>
                <a:gd name="T1" fmla="*/ 1 h 1085"/>
                <a:gd name="T2" fmla="*/ 0 w 169"/>
                <a:gd name="T3" fmla="*/ 1 h 1085"/>
                <a:gd name="T4" fmla="*/ 0 w 169"/>
                <a:gd name="T5" fmla="*/ 1 h 1085"/>
                <a:gd name="T6" fmla="*/ 0 w 169"/>
                <a:gd name="T7" fmla="*/ 1 h 1085"/>
                <a:gd name="T8" fmla="*/ 0 w 169"/>
                <a:gd name="T9" fmla="*/ 1 h 1085"/>
                <a:gd name="T10" fmla="*/ 0 w 169"/>
                <a:gd name="T11" fmla="*/ 2 h 1085"/>
                <a:gd name="T12" fmla="*/ 0 w 169"/>
                <a:gd name="T13" fmla="*/ 2 h 1085"/>
                <a:gd name="T14" fmla="*/ 0 w 169"/>
                <a:gd name="T15" fmla="*/ 2 h 1085"/>
                <a:gd name="T16" fmla="*/ 0 w 169"/>
                <a:gd name="T17" fmla="*/ 2 h 1085"/>
                <a:gd name="T18" fmla="*/ 0 w 169"/>
                <a:gd name="T19" fmla="*/ 3 h 1085"/>
                <a:gd name="T20" fmla="*/ 0 w 169"/>
                <a:gd name="T21" fmla="*/ 3 h 1085"/>
                <a:gd name="T22" fmla="*/ 0 w 169"/>
                <a:gd name="T23" fmla="*/ 3 h 1085"/>
                <a:gd name="T24" fmla="*/ 0 w 169"/>
                <a:gd name="T25" fmla="*/ 2 h 1085"/>
                <a:gd name="T26" fmla="*/ 0 w 169"/>
                <a:gd name="T27" fmla="*/ 2 h 1085"/>
                <a:gd name="T28" fmla="*/ 0 w 169"/>
                <a:gd name="T29" fmla="*/ 2 h 1085"/>
                <a:gd name="T30" fmla="*/ 0 w 169"/>
                <a:gd name="T31" fmla="*/ 1 h 1085"/>
                <a:gd name="T32" fmla="*/ 0 w 169"/>
                <a:gd name="T33" fmla="*/ 1 h 1085"/>
                <a:gd name="T34" fmla="*/ 0 w 169"/>
                <a:gd name="T35" fmla="*/ 1 h 1085"/>
                <a:gd name="T36" fmla="*/ 0 w 169"/>
                <a:gd name="T37" fmla="*/ 1 h 1085"/>
                <a:gd name="T38" fmla="*/ 0 w 169"/>
                <a:gd name="T39" fmla="*/ 1 h 1085"/>
                <a:gd name="T40" fmla="*/ 0 w 169"/>
                <a:gd name="T41" fmla="*/ 1 h 1085"/>
                <a:gd name="T42" fmla="*/ 0 w 169"/>
                <a:gd name="T43" fmla="*/ 1 h 1085"/>
                <a:gd name="T44" fmla="*/ 0 w 169"/>
                <a:gd name="T45" fmla="*/ 1 h 1085"/>
                <a:gd name="T46" fmla="*/ 0 w 169"/>
                <a:gd name="T47" fmla="*/ 0 h 1085"/>
                <a:gd name="T48" fmla="*/ 0 w 169"/>
                <a:gd name="T49" fmla="*/ 1 h 1085"/>
                <a:gd name="T50" fmla="*/ 0 w 169"/>
                <a:gd name="T51" fmla="*/ 1 h 108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9"/>
                <a:gd name="T79" fmla="*/ 0 h 1085"/>
                <a:gd name="T80" fmla="*/ 169 w 169"/>
                <a:gd name="T81" fmla="*/ 1085 h 108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9" h="1085">
                  <a:moveTo>
                    <a:pt x="74" y="19"/>
                  </a:moveTo>
                  <a:lnTo>
                    <a:pt x="48" y="135"/>
                  </a:lnTo>
                  <a:lnTo>
                    <a:pt x="53" y="192"/>
                  </a:lnTo>
                  <a:lnTo>
                    <a:pt x="69" y="255"/>
                  </a:lnTo>
                  <a:lnTo>
                    <a:pt x="122" y="471"/>
                  </a:lnTo>
                  <a:lnTo>
                    <a:pt x="141" y="574"/>
                  </a:lnTo>
                  <a:lnTo>
                    <a:pt x="164" y="690"/>
                  </a:lnTo>
                  <a:lnTo>
                    <a:pt x="169" y="812"/>
                  </a:lnTo>
                  <a:lnTo>
                    <a:pt x="154" y="939"/>
                  </a:lnTo>
                  <a:lnTo>
                    <a:pt x="97" y="1076"/>
                  </a:lnTo>
                  <a:lnTo>
                    <a:pt x="80" y="1085"/>
                  </a:lnTo>
                  <a:lnTo>
                    <a:pt x="71" y="1068"/>
                  </a:lnTo>
                  <a:lnTo>
                    <a:pt x="97" y="927"/>
                  </a:lnTo>
                  <a:lnTo>
                    <a:pt x="114" y="810"/>
                  </a:lnTo>
                  <a:lnTo>
                    <a:pt x="107" y="696"/>
                  </a:lnTo>
                  <a:lnTo>
                    <a:pt x="67" y="483"/>
                  </a:lnTo>
                  <a:lnTo>
                    <a:pt x="46" y="384"/>
                  </a:lnTo>
                  <a:lnTo>
                    <a:pt x="31" y="329"/>
                  </a:lnTo>
                  <a:lnTo>
                    <a:pt x="14" y="272"/>
                  </a:lnTo>
                  <a:lnTo>
                    <a:pt x="0" y="201"/>
                  </a:lnTo>
                  <a:lnTo>
                    <a:pt x="6" y="137"/>
                  </a:lnTo>
                  <a:lnTo>
                    <a:pt x="23" y="74"/>
                  </a:lnTo>
                  <a:lnTo>
                    <a:pt x="50" y="7"/>
                  </a:lnTo>
                  <a:lnTo>
                    <a:pt x="67" y="0"/>
                  </a:lnTo>
                  <a:lnTo>
                    <a:pt x="74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0" name="Freeform 76"/>
            <p:cNvSpPr>
              <a:spLocks/>
            </p:cNvSpPr>
            <p:nvPr/>
          </p:nvSpPr>
          <p:spPr bwMode="auto">
            <a:xfrm>
              <a:off x="2186" y="2907"/>
              <a:ext cx="231" cy="44"/>
            </a:xfrm>
            <a:custGeom>
              <a:avLst/>
              <a:gdLst>
                <a:gd name="T0" fmla="*/ 1 w 461"/>
                <a:gd name="T1" fmla="*/ 1 h 87"/>
                <a:gd name="T2" fmla="*/ 1 w 461"/>
                <a:gd name="T3" fmla="*/ 1 h 87"/>
                <a:gd name="T4" fmla="*/ 1 w 461"/>
                <a:gd name="T5" fmla="*/ 1 h 87"/>
                <a:gd name="T6" fmla="*/ 1 w 461"/>
                <a:gd name="T7" fmla="*/ 1 h 87"/>
                <a:gd name="T8" fmla="*/ 1 w 461"/>
                <a:gd name="T9" fmla="*/ 1 h 87"/>
                <a:gd name="T10" fmla="*/ 1 w 461"/>
                <a:gd name="T11" fmla="*/ 1 h 87"/>
                <a:gd name="T12" fmla="*/ 1 w 461"/>
                <a:gd name="T13" fmla="*/ 0 h 87"/>
                <a:gd name="T14" fmla="*/ 1 w 461"/>
                <a:gd name="T15" fmla="*/ 1 h 87"/>
                <a:gd name="T16" fmla="*/ 1 w 461"/>
                <a:gd name="T17" fmla="*/ 1 h 87"/>
                <a:gd name="T18" fmla="*/ 1 w 461"/>
                <a:gd name="T19" fmla="*/ 1 h 87"/>
                <a:gd name="T20" fmla="*/ 1 w 461"/>
                <a:gd name="T21" fmla="*/ 1 h 87"/>
                <a:gd name="T22" fmla="*/ 1 w 461"/>
                <a:gd name="T23" fmla="*/ 1 h 87"/>
                <a:gd name="T24" fmla="*/ 1 w 461"/>
                <a:gd name="T25" fmla="*/ 1 h 87"/>
                <a:gd name="T26" fmla="*/ 1 w 461"/>
                <a:gd name="T27" fmla="*/ 1 h 87"/>
                <a:gd name="T28" fmla="*/ 1 w 461"/>
                <a:gd name="T29" fmla="*/ 1 h 87"/>
                <a:gd name="T30" fmla="*/ 1 w 461"/>
                <a:gd name="T31" fmla="*/ 1 h 87"/>
                <a:gd name="T32" fmla="*/ 0 w 461"/>
                <a:gd name="T33" fmla="*/ 1 h 87"/>
                <a:gd name="T34" fmla="*/ 1 w 461"/>
                <a:gd name="T35" fmla="*/ 1 h 87"/>
                <a:gd name="T36" fmla="*/ 1 w 461"/>
                <a:gd name="T37" fmla="*/ 1 h 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1"/>
                <a:gd name="T58" fmla="*/ 0 h 87"/>
                <a:gd name="T59" fmla="*/ 461 w 461"/>
                <a:gd name="T60" fmla="*/ 87 h 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1" h="87">
                  <a:moveTo>
                    <a:pt x="5" y="48"/>
                  </a:moveTo>
                  <a:lnTo>
                    <a:pt x="47" y="27"/>
                  </a:lnTo>
                  <a:lnTo>
                    <a:pt x="87" y="15"/>
                  </a:lnTo>
                  <a:lnTo>
                    <a:pt x="167" y="11"/>
                  </a:lnTo>
                  <a:lnTo>
                    <a:pt x="250" y="21"/>
                  </a:lnTo>
                  <a:lnTo>
                    <a:pt x="344" y="27"/>
                  </a:lnTo>
                  <a:lnTo>
                    <a:pt x="442" y="0"/>
                  </a:lnTo>
                  <a:lnTo>
                    <a:pt x="461" y="6"/>
                  </a:lnTo>
                  <a:lnTo>
                    <a:pt x="456" y="25"/>
                  </a:lnTo>
                  <a:lnTo>
                    <a:pt x="406" y="59"/>
                  </a:lnTo>
                  <a:lnTo>
                    <a:pt x="382" y="74"/>
                  </a:lnTo>
                  <a:lnTo>
                    <a:pt x="351" y="87"/>
                  </a:lnTo>
                  <a:lnTo>
                    <a:pt x="262" y="76"/>
                  </a:lnTo>
                  <a:lnTo>
                    <a:pt x="178" y="55"/>
                  </a:lnTo>
                  <a:lnTo>
                    <a:pt x="100" y="46"/>
                  </a:lnTo>
                  <a:lnTo>
                    <a:pt x="21" y="72"/>
                  </a:lnTo>
                  <a:lnTo>
                    <a:pt x="0" y="67"/>
                  </a:lnTo>
                  <a:lnTo>
                    <a:pt x="5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1" name="Freeform 77"/>
            <p:cNvSpPr>
              <a:spLocks/>
            </p:cNvSpPr>
            <p:nvPr/>
          </p:nvSpPr>
          <p:spPr bwMode="auto">
            <a:xfrm>
              <a:off x="2398" y="2679"/>
              <a:ext cx="40" cy="195"/>
            </a:xfrm>
            <a:custGeom>
              <a:avLst/>
              <a:gdLst>
                <a:gd name="T0" fmla="*/ 1 w 80"/>
                <a:gd name="T1" fmla="*/ 1 h 389"/>
                <a:gd name="T2" fmla="*/ 1 w 80"/>
                <a:gd name="T3" fmla="*/ 1 h 389"/>
                <a:gd name="T4" fmla="*/ 1 w 80"/>
                <a:gd name="T5" fmla="*/ 1 h 389"/>
                <a:gd name="T6" fmla="*/ 1 w 80"/>
                <a:gd name="T7" fmla="*/ 1 h 389"/>
                <a:gd name="T8" fmla="*/ 1 w 80"/>
                <a:gd name="T9" fmla="*/ 1 h 389"/>
                <a:gd name="T10" fmla="*/ 1 w 80"/>
                <a:gd name="T11" fmla="*/ 1 h 389"/>
                <a:gd name="T12" fmla="*/ 1 w 80"/>
                <a:gd name="T13" fmla="*/ 1 h 389"/>
                <a:gd name="T14" fmla="*/ 0 w 80"/>
                <a:gd name="T15" fmla="*/ 1 h 389"/>
                <a:gd name="T16" fmla="*/ 1 w 80"/>
                <a:gd name="T17" fmla="*/ 1 h 389"/>
                <a:gd name="T18" fmla="*/ 1 w 80"/>
                <a:gd name="T19" fmla="*/ 0 h 389"/>
                <a:gd name="T20" fmla="*/ 1 w 80"/>
                <a:gd name="T21" fmla="*/ 1 h 389"/>
                <a:gd name="T22" fmla="*/ 1 w 80"/>
                <a:gd name="T23" fmla="*/ 1 h 38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0"/>
                <a:gd name="T37" fmla="*/ 0 h 389"/>
                <a:gd name="T38" fmla="*/ 80 w 80"/>
                <a:gd name="T39" fmla="*/ 389 h 38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0" h="389">
                  <a:moveTo>
                    <a:pt x="50" y="7"/>
                  </a:moveTo>
                  <a:lnTo>
                    <a:pt x="75" y="89"/>
                  </a:lnTo>
                  <a:lnTo>
                    <a:pt x="80" y="178"/>
                  </a:lnTo>
                  <a:lnTo>
                    <a:pt x="67" y="359"/>
                  </a:lnTo>
                  <a:lnTo>
                    <a:pt x="59" y="382"/>
                  </a:lnTo>
                  <a:lnTo>
                    <a:pt x="42" y="389"/>
                  </a:lnTo>
                  <a:lnTo>
                    <a:pt x="18" y="374"/>
                  </a:lnTo>
                  <a:lnTo>
                    <a:pt x="0" y="281"/>
                  </a:lnTo>
                  <a:lnTo>
                    <a:pt x="25" y="19"/>
                  </a:lnTo>
                  <a:lnTo>
                    <a:pt x="31" y="0"/>
                  </a:lnTo>
                  <a:lnTo>
                    <a:pt x="5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2" name="Freeform 78"/>
            <p:cNvSpPr>
              <a:spLocks/>
            </p:cNvSpPr>
            <p:nvPr/>
          </p:nvSpPr>
          <p:spPr bwMode="auto">
            <a:xfrm>
              <a:off x="2135" y="2361"/>
              <a:ext cx="366" cy="411"/>
            </a:xfrm>
            <a:custGeom>
              <a:avLst/>
              <a:gdLst>
                <a:gd name="T0" fmla="*/ 1 w 732"/>
                <a:gd name="T1" fmla="*/ 0 h 821"/>
                <a:gd name="T2" fmla="*/ 1 w 732"/>
                <a:gd name="T3" fmla="*/ 1 h 821"/>
                <a:gd name="T4" fmla="*/ 1 w 732"/>
                <a:gd name="T5" fmla="*/ 1 h 821"/>
                <a:gd name="T6" fmla="*/ 1 w 732"/>
                <a:gd name="T7" fmla="*/ 1 h 821"/>
                <a:gd name="T8" fmla="*/ 1 w 732"/>
                <a:gd name="T9" fmla="*/ 1 h 821"/>
                <a:gd name="T10" fmla="*/ 1 w 732"/>
                <a:gd name="T11" fmla="*/ 1 h 821"/>
                <a:gd name="T12" fmla="*/ 1 w 732"/>
                <a:gd name="T13" fmla="*/ 1 h 821"/>
                <a:gd name="T14" fmla="*/ 1 w 732"/>
                <a:gd name="T15" fmla="*/ 1 h 821"/>
                <a:gd name="T16" fmla="*/ 1 w 732"/>
                <a:gd name="T17" fmla="*/ 1 h 821"/>
                <a:gd name="T18" fmla="*/ 1 w 732"/>
                <a:gd name="T19" fmla="*/ 1 h 821"/>
                <a:gd name="T20" fmla="*/ 1 w 732"/>
                <a:gd name="T21" fmla="*/ 1 h 821"/>
                <a:gd name="T22" fmla="*/ 1 w 732"/>
                <a:gd name="T23" fmla="*/ 1 h 821"/>
                <a:gd name="T24" fmla="*/ 1 w 732"/>
                <a:gd name="T25" fmla="*/ 1 h 821"/>
                <a:gd name="T26" fmla="*/ 1 w 732"/>
                <a:gd name="T27" fmla="*/ 2 h 821"/>
                <a:gd name="T28" fmla="*/ 1 w 732"/>
                <a:gd name="T29" fmla="*/ 2 h 821"/>
                <a:gd name="T30" fmla="*/ 1 w 732"/>
                <a:gd name="T31" fmla="*/ 2 h 821"/>
                <a:gd name="T32" fmla="*/ 1 w 732"/>
                <a:gd name="T33" fmla="*/ 2 h 821"/>
                <a:gd name="T34" fmla="*/ 1 w 732"/>
                <a:gd name="T35" fmla="*/ 2 h 821"/>
                <a:gd name="T36" fmla="*/ 1 w 732"/>
                <a:gd name="T37" fmla="*/ 2 h 821"/>
                <a:gd name="T38" fmla="*/ 1 w 732"/>
                <a:gd name="T39" fmla="*/ 2 h 821"/>
                <a:gd name="T40" fmla="*/ 1 w 732"/>
                <a:gd name="T41" fmla="*/ 2 h 821"/>
                <a:gd name="T42" fmla="*/ 1 w 732"/>
                <a:gd name="T43" fmla="*/ 2 h 821"/>
                <a:gd name="T44" fmla="*/ 1 w 732"/>
                <a:gd name="T45" fmla="*/ 2 h 821"/>
                <a:gd name="T46" fmla="*/ 1 w 732"/>
                <a:gd name="T47" fmla="*/ 2 h 821"/>
                <a:gd name="T48" fmla="*/ 1 w 732"/>
                <a:gd name="T49" fmla="*/ 2 h 821"/>
                <a:gd name="T50" fmla="*/ 1 w 732"/>
                <a:gd name="T51" fmla="*/ 2 h 821"/>
                <a:gd name="T52" fmla="*/ 1 w 732"/>
                <a:gd name="T53" fmla="*/ 2 h 821"/>
                <a:gd name="T54" fmla="*/ 1 w 732"/>
                <a:gd name="T55" fmla="*/ 2 h 821"/>
                <a:gd name="T56" fmla="*/ 1 w 732"/>
                <a:gd name="T57" fmla="*/ 2 h 821"/>
                <a:gd name="T58" fmla="*/ 1 w 732"/>
                <a:gd name="T59" fmla="*/ 2 h 821"/>
                <a:gd name="T60" fmla="*/ 1 w 732"/>
                <a:gd name="T61" fmla="*/ 1 h 821"/>
                <a:gd name="T62" fmla="*/ 1 w 732"/>
                <a:gd name="T63" fmla="*/ 1 h 821"/>
                <a:gd name="T64" fmla="*/ 1 w 732"/>
                <a:gd name="T65" fmla="*/ 1 h 821"/>
                <a:gd name="T66" fmla="*/ 1 w 732"/>
                <a:gd name="T67" fmla="*/ 1 h 821"/>
                <a:gd name="T68" fmla="*/ 1 w 732"/>
                <a:gd name="T69" fmla="*/ 1 h 821"/>
                <a:gd name="T70" fmla="*/ 1 w 732"/>
                <a:gd name="T71" fmla="*/ 1 h 821"/>
                <a:gd name="T72" fmla="*/ 1 w 732"/>
                <a:gd name="T73" fmla="*/ 1 h 821"/>
                <a:gd name="T74" fmla="*/ 1 w 732"/>
                <a:gd name="T75" fmla="*/ 1 h 821"/>
                <a:gd name="T76" fmla="*/ 1 w 732"/>
                <a:gd name="T77" fmla="*/ 1 h 821"/>
                <a:gd name="T78" fmla="*/ 1 w 732"/>
                <a:gd name="T79" fmla="*/ 1 h 821"/>
                <a:gd name="T80" fmla="*/ 1 w 732"/>
                <a:gd name="T81" fmla="*/ 1 h 821"/>
                <a:gd name="T82" fmla="*/ 1 w 732"/>
                <a:gd name="T83" fmla="*/ 1 h 821"/>
                <a:gd name="T84" fmla="*/ 0 w 732"/>
                <a:gd name="T85" fmla="*/ 1 h 821"/>
                <a:gd name="T86" fmla="*/ 1 w 732"/>
                <a:gd name="T87" fmla="*/ 0 h 821"/>
                <a:gd name="T88" fmla="*/ 1 w 732"/>
                <a:gd name="T89" fmla="*/ 0 h 8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732"/>
                <a:gd name="T136" fmla="*/ 0 h 821"/>
                <a:gd name="T137" fmla="*/ 732 w 732"/>
                <a:gd name="T138" fmla="*/ 821 h 8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732" h="821">
                  <a:moveTo>
                    <a:pt x="13" y="0"/>
                  </a:moveTo>
                  <a:lnTo>
                    <a:pt x="80" y="15"/>
                  </a:lnTo>
                  <a:lnTo>
                    <a:pt x="131" y="57"/>
                  </a:lnTo>
                  <a:lnTo>
                    <a:pt x="169" y="116"/>
                  </a:lnTo>
                  <a:lnTo>
                    <a:pt x="200" y="184"/>
                  </a:lnTo>
                  <a:lnTo>
                    <a:pt x="215" y="219"/>
                  </a:lnTo>
                  <a:lnTo>
                    <a:pt x="230" y="247"/>
                  </a:lnTo>
                  <a:lnTo>
                    <a:pt x="247" y="274"/>
                  </a:lnTo>
                  <a:lnTo>
                    <a:pt x="264" y="298"/>
                  </a:lnTo>
                  <a:lnTo>
                    <a:pt x="302" y="348"/>
                  </a:lnTo>
                  <a:lnTo>
                    <a:pt x="340" y="405"/>
                  </a:lnTo>
                  <a:lnTo>
                    <a:pt x="378" y="449"/>
                  </a:lnTo>
                  <a:lnTo>
                    <a:pt x="414" y="487"/>
                  </a:lnTo>
                  <a:lnTo>
                    <a:pt x="449" y="521"/>
                  </a:lnTo>
                  <a:lnTo>
                    <a:pt x="485" y="551"/>
                  </a:lnTo>
                  <a:lnTo>
                    <a:pt x="519" y="583"/>
                  </a:lnTo>
                  <a:lnTo>
                    <a:pt x="557" y="616"/>
                  </a:lnTo>
                  <a:lnTo>
                    <a:pt x="597" y="650"/>
                  </a:lnTo>
                  <a:lnTo>
                    <a:pt x="639" y="688"/>
                  </a:lnTo>
                  <a:lnTo>
                    <a:pt x="726" y="775"/>
                  </a:lnTo>
                  <a:lnTo>
                    <a:pt x="732" y="812"/>
                  </a:lnTo>
                  <a:lnTo>
                    <a:pt x="716" y="821"/>
                  </a:lnTo>
                  <a:lnTo>
                    <a:pt x="696" y="817"/>
                  </a:lnTo>
                  <a:lnTo>
                    <a:pt x="582" y="758"/>
                  </a:lnTo>
                  <a:lnTo>
                    <a:pt x="536" y="718"/>
                  </a:lnTo>
                  <a:lnTo>
                    <a:pt x="494" y="682"/>
                  </a:lnTo>
                  <a:lnTo>
                    <a:pt x="456" y="648"/>
                  </a:lnTo>
                  <a:lnTo>
                    <a:pt x="416" y="614"/>
                  </a:lnTo>
                  <a:lnTo>
                    <a:pt x="380" y="580"/>
                  </a:lnTo>
                  <a:lnTo>
                    <a:pt x="342" y="542"/>
                  </a:lnTo>
                  <a:lnTo>
                    <a:pt x="304" y="502"/>
                  </a:lnTo>
                  <a:lnTo>
                    <a:pt x="266" y="458"/>
                  </a:lnTo>
                  <a:lnTo>
                    <a:pt x="228" y="395"/>
                  </a:lnTo>
                  <a:lnTo>
                    <a:pt x="194" y="338"/>
                  </a:lnTo>
                  <a:lnTo>
                    <a:pt x="163" y="277"/>
                  </a:lnTo>
                  <a:lnTo>
                    <a:pt x="133" y="211"/>
                  </a:lnTo>
                  <a:lnTo>
                    <a:pt x="114" y="150"/>
                  </a:lnTo>
                  <a:lnTo>
                    <a:pt x="93" y="89"/>
                  </a:lnTo>
                  <a:lnTo>
                    <a:pt x="80" y="65"/>
                  </a:lnTo>
                  <a:lnTo>
                    <a:pt x="63" y="46"/>
                  </a:lnTo>
                  <a:lnTo>
                    <a:pt x="42" y="32"/>
                  </a:lnTo>
                  <a:lnTo>
                    <a:pt x="13" y="28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3" name="Freeform 79"/>
            <p:cNvSpPr>
              <a:spLocks/>
            </p:cNvSpPr>
            <p:nvPr/>
          </p:nvSpPr>
          <p:spPr bwMode="auto">
            <a:xfrm>
              <a:off x="2482" y="2451"/>
              <a:ext cx="145" cy="278"/>
            </a:xfrm>
            <a:custGeom>
              <a:avLst/>
              <a:gdLst>
                <a:gd name="T0" fmla="*/ 1 w 290"/>
                <a:gd name="T1" fmla="*/ 0 h 557"/>
                <a:gd name="T2" fmla="*/ 1 w 290"/>
                <a:gd name="T3" fmla="*/ 0 h 557"/>
                <a:gd name="T4" fmla="*/ 1 w 290"/>
                <a:gd name="T5" fmla="*/ 0 h 557"/>
                <a:gd name="T6" fmla="*/ 1 w 290"/>
                <a:gd name="T7" fmla="*/ 0 h 557"/>
                <a:gd name="T8" fmla="*/ 1 w 290"/>
                <a:gd name="T9" fmla="*/ 0 h 557"/>
                <a:gd name="T10" fmla="*/ 1 w 290"/>
                <a:gd name="T11" fmla="*/ 0 h 557"/>
                <a:gd name="T12" fmla="*/ 1 w 290"/>
                <a:gd name="T13" fmla="*/ 0 h 557"/>
                <a:gd name="T14" fmla="*/ 1 w 290"/>
                <a:gd name="T15" fmla="*/ 1 h 557"/>
                <a:gd name="T16" fmla="*/ 1 w 290"/>
                <a:gd name="T17" fmla="*/ 1 h 557"/>
                <a:gd name="T18" fmla="*/ 0 w 290"/>
                <a:gd name="T19" fmla="*/ 1 h 557"/>
                <a:gd name="T20" fmla="*/ 1 w 290"/>
                <a:gd name="T21" fmla="*/ 0 h 557"/>
                <a:gd name="T22" fmla="*/ 1 w 290"/>
                <a:gd name="T23" fmla="*/ 0 h 557"/>
                <a:gd name="T24" fmla="*/ 1 w 290"/>
                <a:gd name="T25" fmla="*/ 0 h 557"/>
                <a:gd name="T26" fmla="*/ 1 w 290"/>
                <a:gd name="T27" fmla="*/ 0 h 557"/>
                <a:gd name="T28" fmla="*/ 1 w 290"/>
                <a:gd name="T29" fmla="*/ 0 h 557"/>
                <a:gd name="T30" fmla="*/ 1 w 290"/>
                <a:gd name="T31" fmla="*/ 0 h 557"/>
                <a:gd name="T32" fmla="*/ 1 w 290"/>
                <a:gd name="T33" fmla="*/ 0 h 557"/>
                <a:gd name="T34" fmla="*/ 1 w 290"/>
                <a:gd name="T35" fmla="*/ 0 h 557"/>
                <a:gd name="T36" fmla="*/ 1 w 290"/>
                <a:gd name="T37" fmla="*/ 0 h 557"/>
                <a:gd name="T38" fmla="*/ 1 w 290"/>
                <a:gd name="T39" fmla="*/ 0 h 557"/>
                <a:gd name="T40" fmla="*/ 1 w 290"/>
                <a:gd name="T41" fmla="*/ 0 h 557"/>
                <a:gd name="T42" fmla="*/ 1 w 290"/>
                <a:gd name="T43" fmla="*/ 0 h 557"/>
                <a:gd name="T44" fmla="*/ 1 w 290"/>
                <a:gd name="T45" fmla="*/ 0 h 557"/>
                <a:gd name="T46" fmla="*/ 1 w 290"/>
                <a:gd name="T47" fmla="*/ 0 h 55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90"/>
                <a:gd name="T73" fmla="*/ 0 h 557"/>
                <a:gd name="T74" fmla="*/ 290 w 290"/>
                <a:gd name="T75" fmla="*/ 557 h 55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90" h="557">
                  <a:moveTo>
                    <a:pt x="273" y="49"/>
                  </a:moveTo>
                  <a:lnTo>
                    <a:pt x="216" y="60"/>
                  </a:lnTo>
                  <a:lnTo>
                    <a:pt x="169" y="110"/>
                  </a:lnTo>
                  <a:lnTo>
                    <a:pt x="131" y="173"/>
                  </a:lnTo>
                  <a:lnTo>
                    <a:pt x="95" y="287"/>
                  </a:lnTo>
                  <a:lnTo>
                    <a:pt x="81" y="412"/>
                  </a:lnTo>
                  <a:lnTo>
                    <a:pt x="55" y="479"/>
                  </a:lnTo>
                  <a:lnTo>
                    <a:pt x="28" y="547"/>
                  </a:lnTo>
                  <a:lnTo>
                    <a:pt x="9" y="557"/>
                  </a:lnTo>
                  <a:lnTo>
                    <a:pt x="0" y="539"/>
                  </a:lnTo>
                  <a:lnTo>
                    <a:pt x="30" y="401"/>
                  </a:lnTo>
                  <a:lnTo>
                    <a:pt x="45" y="270"/>
                  </a:lnTo>
                  <a:lnTo>
                    <a:pt x="59" y="209"/>
                  </a:lnTo>
                  <a:lnTo>
                    <a:pt x="85" y="146"/>
                  </a:lnTo>
                  <a:lnTo>
                    <a:pt x="110" y="112"/>
                  </a:lnTo>
                  <a:lnTo>
                    <a:pt x="138" y="85"/>
                  </a:lnTo>
                  <a:lnTo>
                    <a:pt x="201" y="36"/>
                  </a:lnTo>
                  <a:lnTo>
                    <a:pt x="230" y="17"/>
                  </a:lnTo>
                  <a:lnTo>
                    <a:pt x="258" y="0"/>
                  </a:lnTo>
                  <a:lnTo>
                    <a:pt x="279" y="2"/>
                  </a:lnTo>
                  <a:lnTo>
                    <a:pt x="290" y="17"/>
                  </a:lnTo>
                  <a:lnTo>
                    <a:pt x="290" y="34"/>
                  </a:lnTo>
                  <a:lnTo>
                    <a:pt x="273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4" name="Freeform 80"/>
            <p:cNvSpPr>
              <a:spLocks/>
            </p:cNvSpPr>
            <p:nvPr/>
          </p:nvSpPr>
          <p:spPr bwMode="auto">
            <a:xfrm>
              <a:off x="2534" y="1620"/>
              <a:ext cx="202" cy="103"/>
            </a:xfrm>
            <a:custGeom>
              <a:avLst/>
              <a:gdLst>
                <a:gd name="T0" fmla="*/ 1 w 403"/>
                <a:gd name="T1" fmla="*/ 1 h 206"/>
                <a:gd name="T2" fmla="*/ 1 w 403"/>
                <a:gd name="T3" fmla="*/ 1 h 206"/>
                <a:gd name="T4" fmla="*/ 1 w 403"/>
                <a:gd name="T5" fmla="*/ 1 h 206"/>
                <a:gd name="T6" fmla="*/ 1 w 403"/>
                <a:gd name="T7" fmla="*/ 1 h 206"/>
                <a:gd name="T8" fmla="*/ 1 w 403"/>
                <a:gd name="T9" fmla="*/ 1 h 206"/>
                <a:gd name="T10" fmla="*/ 1 w 403"/>
                <a:gd name="T11" fmla="*/ 1 h 206"/>
                <a:gd name="T12" fmla="*/ 1 w 403"/>
                <a:gd name="T13" fmla="*/ 1 h 206"/>
                <a:gd name="T14" fmla="*/ 1 w 403"/>
                <a:gd name="T15" fmla="*/ 1 h 206"/>
                <a:gd name="T16" fmla="*/ 1 w 403"/>
                <a:gd name="T17" fmla="*/ 1 h 206"/>
                <a:gd name="T18" fmla="*/ 0 w 403"/>
                <a:gd name="T19" fmla="*/ 1 h 206"/>
                <a:gd name="T20" fmla="*/ 1 w 403"/>
                <a:gd name="T21" fmla="*/ 1 h 206"/>
                <a:gd name="T22" fmla="*/ 1 w 403"/>
                <a:gd name="T23" fmla="*/ 1 h 206"/>
                <a:gd name="T24" fmla="*/ 1 w 403"/>
                <a:gd name="T25" fmla="*/ 1 h 206"/>
                <a:gd name="T26" fmla="*/ 1 w 403"/>
                <a:gd name="T27" fmla="*/ 1 h 206"/>
                <a:gd name="T28" fmla="*/ 1 w 403"/>
                <a:gd name="T29" fmla="*/ 0 h 206"/>
                <a:gd name="T30" fmla="*/ 1 w 403"/>
                <a:gd name="T31" fmla="*/ 1 h 206"/>
                <a:gd name="T32" fmla="*/ 1 w 403"/>
                <a:gd name="T33" fmla="*/ 1 h 206"/>
                <a:gd name="T34" fmla="*/ 1 w 403"/>
                <a:gd name="T35" fmla="*/ 1 h 20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03"/>
                <a:gd name="T55" fmla="*/ 0 h 206"/>
                <a:gd name="T56" fmla="*/ 403 w 403"/>
                <a:gd name="T57" fmla="*/ 206 h 20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03" h="206">
                  <a:moveTo>
                    <a:pt x="392" y="29"/>
                  </a:moveTo>
                  <a:lnTo>
                    <a:pt x="124" y="59"/>
                  </a:lnTo>
                  <a:lnTo>
                    <a:pt x="65" y="88"/>
                  </a:lnTo>
                  <a:lnTo>
                    <a:pt x="48" y="137"/>
                  </a:lnTo>
                  <a:lnTo>
                    <a:pt x="86" y="164"/>
                  </a:lnTo>
                  <a:lnTo>
                    <a:pt x="129" y="177"/>
                  </a:lnTo>
                  <a:lnTo>
                    <a:pt x="143" y="194"/>
                  </a:lnTo>
                  <a:lnTo>
                    <a:pt x="126" y="206"/>
                  </a:lnTo>
                  <a:lnTo>
                    <a:pt x="4" y="177"/>
                  </a:lnTo>
                  <a:lnTo>
                    <a:pt x="0" y="130"/>
                  </a:lnTo>
                  <a:lnTo>
                    <a:pt x="25" y="86"/>
                  </a:lnTo>
                  <a:lnTo>
                    <a:pt x="67" y="52"/>
                  </a:lnTo>
                  <a:lnTo>
                    <a:pt x="118" y="33"/>
                  </a:lnTo>
                  <a:lnTo>
                    <a:pt x="251" y="15"/>
                  </a:lnTo>
                  <a:lnTo>
                    <a:pt x="386" y="0"/>
                  </a:lnTo>
                  <a:lnTo>
                    <a:pt x="403" y="12"/>
                  </a:lnTo>
                  <a:lnTo>
                    <a:pt x="392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5" name="Freeform 81"/>
            <p:cNvSpPr>
              <a:spLocks/>
            </p:cNvSpPr>
            <p:nvPr/>
          </p:nvSpPr>
          <p:spPr bwMode="auto">
            <a:xfrm>
              <a:off x="2398" y="1530"/>
              <a:ext cx="297" cy="172"/>
            </a:xfrm>
            <a:custGeom>
              <a:avLst/>
              <a:gdLst>
                <a:gd name="T0" fmla="*/ 2 w 593"/>
                <a:gd name="T1" fmla="*/ 1 h 344"/>
                <a:gd name="T2" fmla="*/ 2 w 593"/>
                <a:gd name="T3" fmla="*/ 1 h 344"/>
                <a:gd name="T4" fmla="*/ 1 w 593"/>
                <a:gd name="T5" fmla="*/ 1 h 344"/>
                <a:gd name="T6" fmla="*/ 1 w 593"/>
                <a:gd name="T7" fmla="*/ 1 h 344"/>
                <a:gd name="T8" fmla="*/ 1 w 593"/>
                <a:gd name="T9" fmla="*/ 1 h 344"/>
                <a:gd name="T10" fmla="*/ 1 w 593"/>
                <a:gd name="T11" fmla="*/ 1 h 344"/>
                <a:gd name="T12" fmla="*/ 1 w 593"/>
                <a:gd name="T13" fmla="*/ 1 h 344"/>
                <a:gd name="T14" fmla="*/ 1 w 593"/>
                <a:gd name="T15" fmla="*/ 1 h 344"/>
                <a:gd name="T16" fmla="*/ 1 w 593"/>
                <a:gd name="T17" fmla="*/ 1 h 344"/>
                <a:gd name="T18" fmla="*/ 1 w 593"/>
                <a:gd name="T19" fmla="*/ 1 h 344"/>
                <a:gd name="T20" fmla="*/ 1 w 593"/>
                <a:gd name="T21" fmla="*/ 1 h 344"/>
                <a:gd name="T22" fmla="*/ 1 w 593"/>
                <a:gd name="T23" fmla="*/ 1 h 344"/>
                <a:gd name="T24" fmla="*/ 1 w 593"/>
                <a:gd name="T25" fmla="*/ 1 h 344"/>
                <a:gd name="T26" fmla="*/ 1 w 593"/>
                <a:gd name="T27" fmla="*/ 1 h 344"/>
                <a:gd name="T28" fmla="*/ 1 w 593"/>
                <a:gd name="T29" fmla="*/ 1 h 344"/>
                <a:gd name="T30" fmla="*/ 1 w 593"/>
                <a:gd name="T31" fmla="*/ 1 h 344"/>
                <a:gd name="T32" fmla="*/ 0 w 593"/>
                <a:gd name="T33" fmla="*/ 1 h 344"/>
                <a:gd name="T34" fmla="*/ 0 w 593"/>
                <a:gd name="T35" fmla="*/ 1 h 344"/>
                <a:gd name="T36" fmla="*/ 1 w 593"/>
                <a:gd name="T37" fmla="*/ 1 h 344"/>
                <a:gd name="T38" fmla="*/ 1 w 593"/>
                <a:gd name="T39" fmla="*/ 1 h 344"/>
                <a:gd name="T40" fmla="*/ 1 w 593"/>
                <a:gd name="T41" fmla="*/ 1 h 344"/>
                <a:gd name="T42" fmla="*/ 1 w 593"/>
                <a:gd name="T43" fmla="*/ 1 h 344"/>
                <a:gd name="T44" fmla="*/ 1 w 593"/>
                <a:gd name="T45" fmla="*/ 1 h 344"/>
                <a:gd name="T46" fmla="*/ 1 w 593"/>
                <a:gd name="T47" fmla="*/ 1 h 344"/>
                <a:gd name="T48" fmla="*/ 1 w 593"/>
                <a:gd name="T49" fmla="*/ 1 h 344"/>
                <a:gd name="T50" fmla="*/ 2 w 593"/>
                <a:gd name="T51" fmla="*/ 0 h 344"/>
                <a:gd name="T52" fmla="*/ 2 w 593"/>
                <a:gd name="T53" fmla="*/ 1 h 344"/>
                <a:gd name="T54" fmla="*/ 2 w 593"/>
                <a:gd name="T55" fmla="*/ 1 h 344"/>
                <a:gd name="T56" fmla="*/ 2 w 593"/>
                <a:gd name="T57" fmla="*/ 1 h 34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93"/>
                <a:gd name="T88" fmla="*/ 0 h 344"/>
                <a:gd name="T89" fmla="*/ 593 w 593"/>
                <a:gd name="T90" fmla="*/ 344 h 34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93" h="344">
                  <a:moveTo>
                    <a:pt x="586" y="26"/>
                  </a:moveTo>
                  <a:lnTo>
                    <a:pt x="534" y="45"/>
                  </a:lnTo>
                  <a:lnTo>
                    <a:pt x="485" y="59"/>
                  </a:lnTo>
                  <a:lnTo>
                    <a:pt x="396" y="78"/>
                  </a:lnTo>
                  <a:lnTo>
                    <a:pt x="198" y="97"/>
                  </a:lnTo>
                  <a:lnTo>
                    <a:pt x="86" y="135"/>
                  </a:lnTo>
                  <a:lnTo>
                    <a:pt x="52" y="171"/>
                  </a:lnTo>
                  <a:lnTo>
                    <a:pt x="57" y="211"/>
                  </a:lnTo>
                  <a:lnTo>
                    <a:pt x="99" y="260"/>
                  </a:lnTo>
                  <a:lnTo>
                    <a:pt x="122" y="325"/>
                  </a:lnTo>
                  <a:lnTo>
                    <a:pt x="114" y="344"/>
                  </a:lnTo>
                  <a:lnTo>
                    <a:pt x="95" y="334"/>
                  </a:lnTo>
                  <a:lnTo>
                    <a:pt x="82" y="311"/>
                  </a:lnTo>
                  <a:lnTo>
                    <a:pt x="63" y="292"/>
                  </a:lnTo>
                  <a:lnTo>
                    <a:pt x="40" y="275"/>
                  </a:lnTo>
                  <a:lnTo>
                    <a:pt x="16" y="260"/>
                  </a:lnTo>
                  <a:lnTo>
                    <a:pt x="0" y="228"/>
                  </a:lnTo>
                  <a:lnTo>
                    <a:pt x="0" y="194"/>
                  </a:lnTo>
                  <a:lnTo>
                    <a:pt x="16" y="161"/>
                  </a:lnTo>
                  <a:lnTo>
                    <a:pt x="40" y="129"/>
                  </a:lnTo>
                  <a:lnTo>
                    <a:pt x="75" y="102"/>
                  </a:lnTo>
                  <a:lnTo>
                    <a:pt x="113" y="78"/>
                  </a:lnTo>
                  <a:lnTo>
                    <a:pt x="154" y="62"/>
                  </a:lnTo>
                  <a:lnTo>
                    <a:pt x="194" y="55"/>
                  </a:lnTo>
                  <a:lnTo>
                    <a:pt x="388" y="43"/>
                  </a:lnTo>
                  <a:lnTo>
                    <a:pt x="574" y="0"/>
                  </a:lnTo>
                  <a:lnTo>
                    <a:pt x="593" y="9"/>
                  </a:lnTo>
                  <a:lnTo>
                    <a:pt x="586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6" name="Freeform 82"/>
            <p:cNvSpPr>
              <a:spLocks/>
            </p:cNvSpPr>
            <p:nvPr/>
          </p:nvSpPr>
          <p:spPr bwMode="auto">
            <a:xfrm>
              <a:off x="2320" y="1670"/>
              <a:ext cx="96" cy="347"/>
            </a:xfrm>
            <a:custGeom>
              <a:avLst/>
              <a:gdLst>
                <a:gd name="T0" fmla="*/ 1 w 192"/>
                <a:gd name="T1" fmla="*/ 0 h 696"/>
                <a:gd name="T2" fmla="*/ 1 w 192"/>
                <a:gd name="T3" fmla="*/ 0 h 696"/>
                <a:gd name="T4" fmla="*/ 1 w 192"/>
                <a:gd name="T5" fmla="*/ 0 h 696"/>
                <a:gd name="T6" fmla="*/ 1 w 192"/>
                <a:gd name="T7" fmla="*/ 0 h 696"/>
                <a:gd name="T8" fmla="*/ 1 w 192"/>
                <a:gd name="T9" fmla="*/ 0 h 696"/>
                <a:gd name="T10" fmla="*/ 1 w 192"/>
                <a:gd name="T11" fmla="*/ 1 h 696"/>
                <a:gd name="T12" fmla="*/ 1 w 192"/>
                <a:gd name="T13" fmla="*/ 1 h 696"/>
                <a:gd name="T14" fmla="*/ 1 w 192"/>
                <a:gd name="T15" fmla="*/ 1 h 696"/>
                <a:gd name="T16" fmla="*/ 1 w 192"/>
                <a:gd name="T17" fmla="*/ 1 h 696"/>
                <a:gd name="T18" fmla="*/ 1 w 192"/>
                <a:gd name="T19" fmla="*/ 1 h 696"/>
                <a:gd name="T20" fmla="*/ 1 w 192"/>
                <a:gd name="T21" fmla="*/ 1 h 696"/>
                <a:gd name="T22" fmla="*/ 1 w 192"/>
                <a:gd name="T23" fmla="*/ 1 h 696"/>
                <a:gd name="T24" fmla="*/ 1 w 192"/>
                <a:gd name="T25" fmla="*/ 1 h 696"/>
                <a:gd name="T26" fmla="*/ 1 w 192"/>
                <a:gd name="T27" fmla="*/ 1 h 696"/>
                <a:gd name="T28" fmla="*/ 1 w 192"/>
                <a:gd name="T29" fmla="*/ 1 h 696"/>
                <a:gd name="T30" fmla="*/ 0 w 192"/>
                <a:gd name="T31" fmla="*/ 0 h 696"/>
                <a:gd name="T32" fmla="*/ 1 w 192"/>
                <a:gd name="T33" fmla="*/ 0 h 696"/>
                <a:gd name="T34" fmla="*/ 1 w 192"/>
                <a:gd name="T35" fmla="*/ 0 h 696"/>
                <a:gd name="T36" fmla="*/ 1 w 192"/>
                <a:gd name="T37" fmla="*/ 0 h 696"/>
                <a:gd name="T38" fmla="*/ 1 w 192"/>
                <a:gd name="T39" fmla="*/ 0 h 696"/>
                <a:gd name="T40" fmla="*/ 1 w 192"/>
                <a:gd name="T41" fmla="*/ 0 h 696"/>
                <a:gd name="T42" fmla="*/ 1 w 192"/>
                <a:gd name="T43" fmla="*/ 0 h 696"/>
                <a:gd name="T44" fmla="*/ 1 w 192"/>
                <a:gd name="T45" fmla="*/ 0 h 696"/>
                <a:gd name="T46" fmla="*/ 1 w 192"/>
                <a:gd name="T47" fmla="*/ 0 h 696"/>
                <a:gd name="T48" fmla="*/ 1 w 192"/>
                <a:gd name="T49" fmla="*/ 0 h 696"/>
                <a:gd name="T50" fmla="*/ 1 w 192"/>
                <a:gd name="T51" fmla="*/ 0 h 696"/>
                <a:gd name="T52" fmla="*/ 1 w 192"/>
                <a:gd name="T53" fmla="*/ 0 h 69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92"/>
                <a:gd name="T82" fmla="*/ 0 h 696"/>
                <a:gd name="T83" fmla="*/ 192 w 192"/>
                <a:gd name="T84" fmla="*/ 696 h 69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92" h="696">
                  <a:moveTo>
                    <a:pt x="173" y="25"/>
                  </a:moveTo>
                  <a:lnTo>
                    <a:pt x="106" y="82"/>
                  </a:lnTo>
                  <a:lnTo>
                    <a:pt x="72" y="156"/>
                  </a:lnTo>
                  <a:lnTo>
                    <a:pt x="60" y="340"/>
                  </a:lnTo>
                  <a:lnTo>
                    <a:pt x="79" y="435"/>
                  </a:lnTo>
                  <a:lnTo>
                    <a:pt x="102" y="519"/>
                  </a:lnTo>
                  <a:lnTo>
                    <a:pt x="117" y="559"/>
                  </a:lnTo>
                  <a:lnTo>
                    <a:pt x="136" y="597"/>
                  </a:lnTo>
                  <a:lnTo>
                    <a:pt x="161" y="637"/>
                  </a:lnTo>
                  <a:lnTo>
                    <a:pt x="192" y="677"/>
                  </a:lnTo>
                  <a:lnTo>
                    <a:pt x="190" y="696"/>
                  </a:lnTo>
                  <a:lnTo>
                    <a:pt x="171" y="694"/>
                  </a:lnTo>
                  <a:lnTo>
                    <a:pt x="136" y="652"/>
                  </a:lnTo>
                  <a:lnTo>
                    <a:pt x="106" y="612"/>
                  </a:lnTo>
                  <a:lnTo>
                    <a:pt x="58" y="532"/>
                  </a:lnTo>
                  <a:lnTo>
                    <a:pt x="0" y="346"/>
                  </a:lnTo>
                  <a:lnTo>
                    <a:pt x="5" y="240"/>
                  </a:lnTo>
                  <a:lnTo>
                    <a:pt x="15" y="190"/>
                  </a:lnTo>
                  <a:lnTo>
                    <a:pt x="30" y="143"/>
                  </a:lnTo>
                  <a:lnTo>
                    <a:pt x="51" y="101"/>
                  </a:lnTo>
                  <a:lnTo>
                    <a:pt x="79" y="61"/>
                  </a:lnTo>
                  <a:lnTo>
                    <a:pt x="116" y="29"/>
                  </a:lnTo>
                  <a:lnTo>
                    <a:pt x="136" y="13"/>
                  </a:lnTo>
                  <a:lnTo>
                    <a:pt x="161" y="0"/>
                  </a:lnTo>
                  <a:lnTo>
                    <a:pt x="180" y="6"/>
                  </a:lnTo>
                  <a:lnTo>
                    <a:pt x="173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7" name="Freeform 83"/>
            <p:cNvSpPr>
              <a:spLocks/>
            </p:cNvSpPr>
            <p:nvPr/>
          </p:nvSpPr>
          <p:spPr bwMode="auto">
            <a:xfrm>
              <a:off x="2384" y="1746"/>
              <a:ext cx="303" cy="594"/>
            </a:xfrm>
            <a:custGeom>
              <a:avLst/>
              <a:gdLst>
                <a:gd name="T0" fmla="*/ 1 w 606"/>
                <a:gd name="T1" fmla="*/ 1 h 1188"/>
                <a:gd name="T2" fmla="*/ 1 w 606"/>
                <a:gd name="T3" fmla="*/ 1 h 1188"/>
                <a:gd name="T4" fmla="*/ 1 w 606"/>
                <a:gd name="T5" fmla="*/ 1 h 1188"/>
                <a:gd name="T6" fmla="*/ 1 w 606"/>
                <a:gd name="T7" fmla="*/ 1 h 1188"/>
                <a:gd name="T8" fmla="*/ 1 w 606"/>
                <a:gd name="T9" fmla="*/ 1 h 1188"/>
                <a:gd name="T10" fmla="*/ 1 w 606"/>
                <a:gd name="T11" fmla="*/ 1 h 1188"/>
                <a:gd name="T12" fmla="*/ 1 w 606"/>
                <a:gd name="T13" fmla="*/ 1 h 1188"/>
                <a:gd name="T14" fmla="*/ 1 w 606"/>
                <a:gd name="T15" fmla="*/ 1 h 1188"/>
                <a:gd name="T16" fmla="*/ 1 w 606"/>
                <a:gd name="T17" fmla="*/ 1 h 1188"/>
                <a:gd name="T18" fmla="*/ 1 w 606"/>
                <a:gd name="T19" fmla="*/ 1 h 1188"/>
                <a:gd name="T20" fmla="*/ 1 w 606"/>
                <a:gd name="T21" fmla="*/ 2 h 1188"/>
                <a:gd name="T22" fmla="*/ 1 w 606"/>
                <a:gd name="T23" fmla="*/ 2 h 1188"/>
                <a:gd name="T24" fmla="*/ 1 w 606"/>
                <a:gd name="T25" fmla="*/ 2 h 1188"/>
                <a:gd name="T26" fmla="*/ 1 w 606"/>
                <a:gd name="T27" fmla="*/ 2 h 1188"/>
                <a:gd name="T28" fmla="*/ 1 w 606"/>
                <a:gd name="T29" fmla="*/ 2 h 1188"/>
                <a:gd name="T30" fmla="*/ 1 w 606"/>
                <a:gd name="T31" fmla="*/ 2 h 1188"/>
                <a:gd name="T32" fmla="*/ 1 w 606"/>
                <a:gd name="T33" fmla="*/ 2 h 1188"/>
                <a:gd name="T34" fmla="*/ 1 w 606"/>
                <a:gd name="T35" fmla="*/ 2 h 1188"/>
                <a:gd name="T36" fmla="*/ 1 w 606"/>
                <a:gd name="T37" fmla="*/ 2 h 1188"/>
                <a:gd name="T38" fmla="*/ 1 w 606"/>
                <a:gd name="T39" fmla="*/ 2 h 1188"/>
                <a:gd name="T40" fmla="*/ 1 w 606"/>
                <a:gd name="T41" fmla="*/ 2 h 1188"/>
                <a:gd name="T42" fmla="*/ 1 w 606"/>
                <a:gd name="T43" fmla="*/ 2 h 1188"/>
                <a:gd name="T44" fmla="*/ 1 w 606"/>
                <a:gd name="T45" fmla="*/ 2 h 1188"/>
                <a:gd name="T46" fmla="*/ 1 w 606"/>
                <a:gd name="T47" fmla="*/ 1 h 1188"/>
                <a:gd name="T48" fmla="*/ 1 w 606"/>
                <a:gd name="T49" fmla="*/ 1 h 1188"/>
                <a:gd name="T50" fmla="*/ 1 w 606"/>
                <a:gd name="T51" fmla="*/ 1 h 1188"/>
                <a:gd name="T52" fmla="*/ 1 w 606"/>
                <a:gd name="T53" fmla="*/ 1 h 1188"/>
                <a:gd name="T54" fmla="*/ 0 w 606"/>
                <a:gd name="T55" fmla="*/ 1 h 1188"/>
                <a:gd name="T56" fmla="*/ 1 w 606"/>
                <a:gd name="T57" fmla="*/ 1 h 1188"/>
                <a:gd name="T58" fmla="*/ 1 w 606"/>
                <a:gd name="T59" fmla="*/ 1 h 1188"/>
                <a:gd name="T60" fmla="*/ 1 w 606"/>
                <a:gd name="T61" fmla="*/ 1 h 1188"/>
                <a:gd name="T62" fmla="*/ 1 w 606"/>
                <a:gd name="T63" fmla="*/ 1 h 1188"/>
                <a:gd name="T64" fmla="*/ 1 w 606"/>
                <a:gd name="T65" fmla="*/ 0 h 1188"/>
                <a:gd name="T66" fmla="*/ 1 w 606"/>
                <a:gd name="T67" fmla="*/ 1 h 1188"/>
                <a:gd name="T68" fmla="*/ 1 w 606"/>
                <a:gd name="T69" fmla="*/ 1 h 11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06"/>
                <a:gd name="T106" fmla="*/ 0 h 1188"/>
                <a:gd name="T107" fmla="*/ 606 w 606"/>
                <a:gd name="T108" fmla="*/ 1188 h 11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06" h="1188">
                  <a:moveTo>
                    <a:pt x="89" y="19"/>
                  </a:moveTo>
                  <a:lnTo>
                    <a:pt x="46" y="179"/>
                  </a:lnTo>
                  <a:lnTo>
                    <a:pt x="51" y="325"/>
                  </a:lnTo>
                  <a:lnTo>
                    <a:pt x="65" y="399"/>
                  </a:lnTo>
                  <a:lnTo>
                    <a:pt x="84" y="473"/>
                  </a:lnTo>
                  <a:lnTo>
                    <a:pt x="118" y="641"/>
                  </a:lnTo>
                  <a:lnTo>
                    <a:pt x="120" y="806"/>
                  </a:lnTo>
                  <a:lnTo>
                    <a:pt x="125" y="884"/>
                  </a:lnTo>
                  <a:lnTo>
                    <a:pt x="144" y="970"/>
                  </a:lnTo>
                  <a:lnTo>
                    <a:pt x="169" y="1010"/>
                  </a:lnTo>
                  <a:lnTo>
                    <a:pt x="186" y="1025"/>
                  </a:lnTo>
                  <a:lnTo>
                    <a:pt x="207" y="1034"/>
                  </a:lnTo>
                  <a:lnTo>
                    <a:pt x="256" y="1051"/>
                  </a:lnTo>
                  <a:lnTo>
                    <a:pt x="310" y="1061"/>
                  </a:lnTo>
                  <a:lnTo>
                    <a:pt x="384" y="1091"/>
                  </a:lnTo>
                  <a:lnTo>
                    <a:pt x="448" y="1120"/>
                  </a:lnTo>
                  <a:lnTo>
                    <a:pt x="515" y="1144"/>
                  </a:lnTo>
                  <a:lnTo>
                    <a:pt x="593" y="1162"/>
                  </a:lnTo>
                  <a:lnTo>
                    <a:pt x="606" y="1177"/>
                  </a:lnTo>
                  <a:lnTo>
                    <a:pt x="591" y="1188"/>
                  </a:lnTo>
                  <a:lnTo>
                    <a:pt x="291" y="1129"/>
                  </a:lnTo>
                  <a:lnTo>
                    <a:pt x="158" y="1087"/>
                  </a:lnTo>
                  <a:lnTo>
                    <a:pt x="108" y="1048"/>
                  </a:lnTo>
                  <a:lnTo>
                    <a:pt x="78" y="989"/>
                  </a:lnTo>
                  <a:lnTo>
                    <a:pt x="49" y="819"/>
                  </a:lnTo>
                  <a:lnTo>
                    <a:pt x="47" y="646"/>
                  </a:lnTo>
                  <a:lnTo>
                    <a:pt x="19" y="475"/>
                  </a:lnTo>
                  <a:lnTo>
                    <a:pt x="0" y="323"/>
                  </a:lnTo>
                  <a:lnTo>
                    <a:pt x="11" y="173"/>
                  </a:lnTo>
                  <a:lnTo>
                    <a:pt x="30" y="93"/>
                  </a:lnTo>
                  <a:lnTo>
                    <a:pt x="46" y="52"/>
                  </a:lnTo>
                  <a:lnTo>
                    <a:pt x="63" y="8"/>
                  </a:lnTo>
                  <a:lnTo>
                    <a:pt x="82" y="0"/>
                  </a:lnTo>
                  <a:lnTo>
                    <a:pt x="89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8" name="Freeform 84"/>
            <p:cNvSpPr>
              <a:spLocks/>
            </p:cNvSpPr>
            <p:nvPr/>
          </p:nvSpPr>
          <p:spPr bwMode="auto">
            <a:xfrm>
              <a:off x="2622" y="1775"/>
              <a:ext cx="181" cy="289"/>
            </a:xfrm>
            <a:custGeom>
              <a:avLst/>
              <a:gdLst>
                <a:gd name="T0" fmla="*/ 1 w 361"/>
                <a:gd name="T1" fmla="*/ 1 h 578"/>
                <a:gd name="T2" fmla="*/ 1 w 361"/>
                <a:gd name="T3" fmla="*/ 1 h 578"/>
                <a:gd name="T4" fmla="*/ 1 w 361"/>
                <a:gd name="T5" fmla="*/ 1 h 578"/>
                <a:gd name="T6" fmla="*/ 1 w 361"/>
                <a:gd name="T7" fmla="*/ 1 h 578"/>
                <a:gd name="T8" fmla="*/ 1 w 361"/>
                <a:gd name="T9" fmla="*/ 1 h 578"/>
                <a:gd name="T10" fmla="*/ 1 w 361"/>
                <a:gd name="T11" fmla="*/ 1 h 578"/>
                <a:gd name="T12" fmla="*/ 1 w 361"/>
                <a:gd name="T13" fmla="*/ 1 h 578"/>
                <a:gd name="T14" fmla="*/ 1 w 361"/>
                <a:gd name="T15" fmla="*/ 1 h 578"/>
                <a:gd name="T16" fmla="*/ 1 w 361"/>
                <a:gd name="T17" fmla="*/ 1 h 578"/>
                <a:gd name="T18" fmla="*/ 1 w 361"/>
                <a:gd name="T19" fmla="*/ 1 h 578"/>
                <a:gd name="T20" fmla="*/ 1 w 361"/>
                <a:gd name="T21" fmla="*/ 1 h 578"/>
                <a:gd name="T22" fmla="*/ 1 w 361"/>
                <a:gd name="T23" fmla="*/ 1 h 578"/>
                <a:gd name="T24" fmla="*/ 1 w 361"/>
                <a:gd name="T25" fmla="*/ 1 h 578"/>
                <a:gd name="T26" fmla="*/ 1 w 361"/>
                <a:gd name="T27" fmla="*/ 1 h 578"/>
                <a:gd name="T28" fmla="*/ 1 w 361"/>
                <a:gd name="T29" fmla="*/ 1 h 578"/>
                <a:gd name="T30" fmla="*/ 1 w 361"/>
                <a:gd name="T31" fmla="*/ 1 h 578"/>
                <a:gd name="T32" fmla="*/ 0 w 361"/>
                <a:gd name="T33" fmla="*/ 1 h 578"/>
                <a:gd name="T34" fmla="*/ 1 w 361"/>
                <a:gd name="T35" fmla="*/ 1 h 578"/>
                <a:gd name="T36" fmla="*/ 1 w 361"/>
                <a:gd name="T37" fmla="*/ 1 h 578"/>
                <a:gd name="T38" fmla="*/ 1 w 361"/>
                <a:gd name="T39" fmla="*/ 1 h 578"/>
                <a:gd name="T40" fmla="*/ 1 w 361"/>
                <a:gd name="T41" fmla="*/ 1 h 578"/>
                <a:gd name="T42" fmla="*/ 1 w 361"/>
                <a:gd name="T43" fmla="*/ 1 h 578"/>
                <a:gd name="T44" fmla="*/ 1 w 361"/>
                <a:gd name="T45" fmla="*/ 0 h 578"/>
                <a:gd name="T46" fmla="*/ 1 w 361"/>
                <a:gd name="T47" fmla="*/ 1 h 578"/>
                <a:gd name="T48" fmla="*/ 1 w 361"/>
                <a:gd name="T49" fmla="*/ 1 h 57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61"/>
                <a:gd name="T76" fmla="*/ 0 h 578"/>
                <a:gd name="T77" fmla="*/ 361 w 361"/>
                <a:gd name="T78" fmla="*/ 578 h 57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61" h="578">
                  <a:moveTo>
                    <a:pt x="70" y="10"/>
                  </a:moveTo>
                  <a:lnTo>
                    <a:pt x="103" y="137"/>
                  </a:lnTo>
                  <a:lnTo>
                    <a:pt x="122" y="255"/>
                  </a:lnTo>
                  <a:lnTo>
                    <a:pt x="125" y="312"/>
                  </a:lnTo>
                  <a:lnTo>
                    <a:pt x="122" y="369"/>
                  </a:lnTo>
                  <a:lnTo>
                    <a:pt x="110" y="426"/>
                  </a:lnTo>
                  <a:lnTo>
                    <a:pt x="93" y="485"/>
                  </a:lnTo>
                  <a:lnTo>
                    <a:pt x="122" y="500"/>
                  </a:lnTo>
                  <a:lnTo>
                    <a:pt x="236" y="519"/>
                  </a:lnTo>
                  <a:lnTo>
                    <a:pt x="348" y="534"/>
                  </a:lnTo>
                  <a:lnTo>
                    <a:pt x="361" y="549"/>
                  </a:lnTo>
                  <a:lnTo>
                    <a:pt x="346" y="563"/>
                  </a:lnTo>
                  <a:lnTo>
                    <a:pt x="219" y="572"/>
                  </a:lnTo>
                  <a:lnTo>
                    <a:pt x="91" y="578"/>
                  </a:lnTo>
                  <a:lnTo>
                    <a:pt x="65" y="563"/>
                  </a:lnTo>
                  <a:lnTo>
                    <a:pt x="34" y="555"/>
                  </a:lnTo>
                  <a:lnTo>
                    <a:pt x="0" y="540"/>
                  </a:lnTo>
                  <a:lnTo>
                    <a:pt x="2" y="502"/>
                  </a:lnTo>
                  <a:lnTo>
                    <a:pt x="51" y="380"/>
                  </a:lnTo>
                  <a:lnTo>
                    <a:pt x="72" y="264"/>
                  </a:lnTo>
                  <a:lnTo>
                    <a:pt x="70" y="145"/>
                  </a:lnTo>
                  <a:lnTo>
                    <a:pt x="44" y="17"/>
                  </a:lnTo>
                  <a:lnTo>
                    <a:pt x="53" y="0"/>
                  </a:lnTo>
                  <a:lnTo>
                    <a:pt x="7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9" name="Freeform 85"/>
            <p:cNvSpPr>
              <a:spLocks/>
            </p:cNvSpPr>
            <p:nvPr/>
          </p:nvSpPr>
          <p:spPr bwMode="auto">
            <a:xfrm>
              <a:off x="2903" y="1427"/>
              <a:ext cx="323" cy="217"/>
            </a:xfrm>
            <a:custGeom>
              <a:avLst/>
              <a:gdLst>
                <a:gd name="T0" fmla="*/ 1 w 646"/>
                <a:gd name="T1" fmla="*/ 1 h 434"/>
                <a:gd name="T2" fmla="*/ 1 w 646"/>
                <a:gd name="T3" fmla="*/ 1 h 434"/>
                <a:gd name="T4" fmla="*/ 1 w 646"/>
                <a:gd name="T5" fmla="*/ 1 h 434"/>
                <a:gd name="T6" fmla="*/ 1 w 646"/>
                <a:gd name="T7" fmla="*/ 1 h 434"/>
                <a:gd name="T8" fmla="*/ 1 w 646"/>
                <a:gd name="T9" fmla="*/ 1 h 434"/>
                <a:gd name="T10" fmla="*/ 1 w 646"/>
                <a:gd name="T11" fmla="*/ 1 h 434"/>
                <a:gd name="T12" fmla="*/ 1 w 646"/>
                <a:gd name="T13" fmla="*/ 1 h 434"/>
                <a:gd name="T14" fmla="*/ 1 w 646"/>
                <a:gd name="T15" fmla="*/ 1 h 434"/>
                <a:gd name="T16" fmla="*/ 1 w 646"/>
                <a:gd name="T17" fmla="*/ 1 h 434"/>
                <a:gd name="T18" fmla="*/ 1 w 646"/>
                <a:gd name="T19" fmla="*/ 1 h 434"/>
                <a:gd name="T20" fmla="*/ 1 w 646"/>
                <a:gd name="T21" fmla="*/ 1 h 434"/>
                <a:gd name="T22" fmla="*/ 1 w 646"/>
                <a:gd name="T23" fmla="*/ 1 h 434"/>
                <a:gd name="T24" fmla="*/ 1 w 646"/>
                <a:gd name="T25" fmla="*/ 1 h 434"/>
                <a:gd name="T26" fmla="*/ 1 w 646"/>
                <a:gd name="T27" fmla="*/ 1 h 434"/>
                <a:gd name="T28" fmla="*/ 1 w 646"/>
                <a:gd name="T29" fmla="*/ 1 h 434"/>
                <a:gd name="T30" fmla="*/ 1 w 646"/>
                <a:gd name="T31" fmla="*/ 1 h 434"/>
                <a:gd name="T32" fmla="*/ 1 w 646"/>
                <a:gd name="T33" fmla="*/ 1 h 434"/>
                <a:gd name="T34" fmla="*/ 1 w 646"/>
                <a:gd name="T35" fmla="*/ 1 h 434"/>
                <a:gd name="T36" fmla="*/ 1 w 646"/>
                <a:gd name="T37" fmla="*/ 1 h 434"/>
                <a:gd name="T38" fmla="*/ 1 w 646"/>
                <a:gd name="T39" fmla="*/ 1 h 434"/>
                <a:gd name="T40" fmla="*/ 1 w 646"/>
                <a:gd name="T41" fmla="*/ 1 h 434"/>
                <a:gd name="T42" fmla="*/ 1 w 646"/>
                <a:gd name="T43" fmla="*/ 1 h 434"/>
                <a:gd name="T44" fmla="*/ 1 w 646"/>
                <a:gd name="T45" fmla="*/ 1 h 434"/>
                <a:gd name="T46" fmla="*/ 1 w 646"/>
                <a:gd name="T47" fmla="*/ 1 h 434"/>
                <a:gd name="T48" fmla="*/ 1 w 646"/>
                <a:gd name="T49" fmla="*/ 1 h 434"/>
                <a:gd name="T50" fmla="*/ 1 w 646"/>
                <a:gd name="T51" fmla="*/ 1 h 434"/>
                <a:gd name="T52" fmla="*/ 1 w 646"/>
                <a:gd name="T53" fmla="*/ 1 h 434"/>
                <a:gd name="T54" fmla="*/ 1 w 646"/>
                <a:gd name="T55" fmla="*/ 1 h 434"/>
                <a:gd name="T56" fmla="*/ 1 w 646"/>
                <a:gd name="T57" fmla="*/ 1 h 434"/>
                <a:gd name="T58" fmla="*/ 1 w 646"/>
                <a:gd name="T59" fmla="*/ 1 h 434"/>
                <a:gd name="T60" fmla="*/ 1 w 646"/>
                <a:gd name="T61" fmla="*/ 1 h 434"/>
                <a:gd name="T62" fmla="*/ 1 w 646"/>
                <a:gd name="T63" fmla="*/ 1 h 434"/>
                <a:gd name="T64" fmla="*/ 1 w 646"/>
                <a:gd name="T65" fmla="*/ 1 h 434"/>
                <a:gd name="T66" fmla="*/ 0 w 646"/>
                <a:gd name="T67" fmla="*/ 1 h 434"/>
                <a:gd name="T68" fmla="*/ 1 w 646"/>
                <a:gd name="T69" fmla="*/ 1 h 434"/>
                <a:gd name="T70" fmla="*/ 1 w 646"/>
                <a:gd name="T71" fmla="*/ 0 h 434"/>
                <a:gd name="T72" fmla="*/ 1 w 646"/>
                <a:gd name="T73" fmla="*/ 1 h 434"/>
                <a:gd name="T74" fmla="*/ 1 w 646"/>
                <a:gd name="T75" fmla="*/ 1 h 43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46"/>
                <a:gd name="T115" fmla="*/ 0 h 434"/>
                <a:gd name="T116" fmla="*/ 646 w 646"/>
                <a:gd name="T117" fmla="*/ 434 h 43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46" h="434">
                  <a:moveTo>
                    <a:pt x="57" y="16"/>
                  </a:moveTo>
                  <a:lnTo>
                    <a:pt x="114" y="202"/>
                  </a:lnTo>
                  <a:lnTo>
                    <a:pt x="138" y="246"/>
                  </a:lnTo>
                  <a:lnTo>
                    <a:pt x="167" y="282"/>
                  </a:lnTo>
                  <a:lnTo>
                    <a:pt x="201" y="314"/>
                  </a:lnTo>
                  <a:lnTo>
                    <a:pt x="220" y="329"/>
                  </a:lnTo>
                  <a:lnTo>
                    <a:pt x="241" y="343"/>
                  </a:lnTo>
                  <a:lnTo>
                    <a:pt x="279" y="363"/>
                  </a:lnTo>
                  <a:lnTo>
                    <a:pt x="319" y="381"/>
                  </a:lnTo>
                  <a:lnTo>
                    <a:pt x="397" y="394"/>
                  </a:lnTo>
                  <a:lnTo>
                    <a:pt x="473" y="381"/>
                  </a:lnTo>
                  <a:lnTo>
                    <a:pt x="545" y="337"/>
                  </a:lnTo>
                  <a:lnTo>
                    <a:pt x="591" y="242"/>
                  </a:lnTo>
                  <a:lnTo>
                    <a:pt x="598" y="149"/>
                  </a:lnTo>
                  <a:lnTo>
                    <a:pt x="591" y="105"/>
                  </a:lnTo>
                  <a:lnTo>
                    <a:pt x="574" y="61"/>
                  </a:lnTo>
                  <a:lnTo>
                    <a:pt x="579" y="42"/>
                  </a:lnTo>
                  <a:lnTo>
                    <a:pt x="598" y="48"/>
                  </a:lnTo>
                  <a:lnTo>
                    <a:pt x="640" y="149"/>
                  </a:lnTo>
                  <a:lnTo>
                    <a:pt x="646" y="255"/>
                  </a:lnTo>
                  <a:lnTo>
                    <a:pt x="623" y="320"/>
                  </a:lnTo>
                  <a:lnTo>
                    <a:pt x="606" y="348"/>
                  </a:lnTo>
                  <a:lnTo>
                    <a:pt x="585" y="377"/>
                  </a:lnTo>
                  <a:lnTo>
                    <a:pt x="564" y="392"/>
                  </a:lnTo>
                  <a:lnTo>
                    <a:pt x="543" y="405"/>
                  </a:lnTo>
                  <a:lnTo>
                    <a:pt x="501" y="424"/>
                  </a:lnTo>
                  <a:lnTo>
                    <a:pt x="410" y="434"/>
                  </a:lnTo>
                  <a:lnTo>
                    <a:pt x="317" y="413"/>
                  </a:lnTo>
                  <a:lnTo>
                    <a:pt x="269" y="392"/>
                  </a:lnTo>
                  <a:lnTo>
                    <a:pt x="226" y="365"/>
                  </a:lnTo>
                  <a:lnTo>
                    <a:pt x="180" y="337"/>
                  </a:lnTo>
                  <a:lnTo>
                    <a:pt x="140" y="305"/>
                  </a:lnTo>
                  <a:lnTo>
                    <a:pt x="76" y="223"/>
                  </a:lnTo>
                  <a:lnTo>
                    <a:pt x="0" y="12"/>
                  </a:lnTo>
                  <a:lnTo>
                    <a:pt x="5" y="2"/>
                  </a:lnTo>
                  <a:lnTo>
                    <a:pt x="24" y="0"/>
                  </a:lnTo>
                  <a:lnTo>
                    <a:pt x="57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0" name="Freeform 86"/>
            <p:cNvSpPr>
              <a:spLocks/>
            </p:cNvSpPr>
            <p:nvPr/>
          </p:nvSpPr>
          <p:spPr bwMode="auto">
            <a:xfrm>
              <a:off x="2861" y="1331"/>
              <a:ext cx="314" cy="186"/>
            </a:xfrm>
            <a:custGeom>
              <a:avLst/>
              <a:gdLst>
                <a:gd name="T0" fmla="*/ 1 w 627"/>
                <a:gd name="T1" fmla="*/ 0 h 373"/>
                <a:gd name="T2" fmla="*/ 1 w 627"/>
                <a:gd name="T3" fmla="*/ 0 h 373"/>
                <a:gd name="T4" fmla="*/ 1 w 627"/>
                <a:gd name="T5" fmla="*/ 0 h 373"/>
                <a:gd name="T6" fmla="*/ 1 w 627"/>
                <a:gd name="T7" fmla="*/ 0 h 373"/>
                <a:gd name="T8" fmla="*/ 1 w 627"/>
                <a:gd name="T9" fmla="*/ 0 h 373"/>
                <a:gd name="T10" fmla="*/ 1 w 627"/>
                <a:gd name="T11" fmla="*/ 0 h 373"/>
                <a:gd name="T12" fmla="*/ 1 w 627"/>
                <a:gd name="T13" fmla="*/ 0 h 373"/>
                <a:gd name="T14" fmla="*/ 1 w 627"/>
                <a:gd name="T15" fmla="*/ 0 h 373"/>
                <a:gd name="T16" fmla="*/ 1 w 627"/>
                <a:gd name="T17" fmla="*/ 0 h 373"/>
                <a:gd name="T18" fmla="*/ 1 w 627"/>
                <a:gd name="T19" fmla="*/ 0 h 373"/>
                <a:gd name="T20" fmla="*/ 1 w 627"/>
                <a:gd name="T21" fmla="*/ 0 h 373"/>
                <a:gd name="T22" fmla="*/ 1 w 627"/>
                <a:gd name="T23" fmla="*/ 0 h 373"/>
                <a:gd name="T24" fmla="*/ 1 w 627"/>
                <a:gd name="T25" fmla="*/ 0 h 373"/>
                <a:gd name="T26" fmla="*/ 2 w 627"/>
                <a:gd name="T27" fmla="*/ 0 h 373"/>
                <a:gd name="T28" fmla="*/ 2 w 627"/>
                <a:gd name="T29" fmla="*/ 0 h 373"/>
                <a:gd name="T30" fmla="*/ 2 w 627"/>
                <a:gd name="T31" fmla="*/ 0 h 373"/>
                <a:gd name="T32" fmla="*/ 2 w 627"/>
                <a:gd name="T33" fmla="*/ 0 h 373"/>
                <a:gd name="T34" fmla="*/ 1 w 627"/>
                <a:gd name="T35" fmla="*/ 0 h 373"/>
                <a:gd name="T36" fmla="*/ 1 w 627"/>
                <a:gd name="T37" fmla="*/ 0 h 373"/>
                <a:gd name="T38" fmla="*/ 1 w 627"/>
                <a:gd name="T39" fmla="*/ 0 h 373"/>
                <a:gd name="T40" fmla="*/ 1 w 627"/>
                <a:gd name="T41" fmla="*/ 0 h 373"/>
                <a:gd name="T42" fmla="*/ 1 w 627"/>
                <a:gd name="T43" fmla="*/ 0 h 373"/>
                <a:gd name="T44" fmla="*/ 1 w 627"/>
                <a:gd name="T45" fmla="*/ 0 h 373"/>
                <a:gd name="T46" fmla="*/ 1 w 627"/>
                <a:gd name="T47" fmla="*/ 0 h 373"/>
                <a:gd name="T48" fmla="*/ 0 w 627"/>
                <a:gd name="T49" fmla="*/ 0 h 373"/>
                <a:gd name="T50" fmla="*/ 1 w 627"/>
                <a:gd name="T51" fmla="*/ 0 h 373"/>
                <a:gd name="T52" fmla="*/ 1 w 627"/>
                <a:gd name="T53" fmla="*/ 0 h 373"/>
                <a:gd name="T54" fmla="*/ 1 w 627"/>
                <a:gd name="T55" fmla="*/ 0 h 37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627"/>
                <a:gd name="T85" fmla="*/ 0 h 373"/>
                <a:gd name="T86" fmla="*/ 627 w 627"/>
                <a:gd name="T87" fmla="*/ 373 h 37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627" h="373">
                  <a:moveTo>
                    <a:pt x="28" y="10"/>
                  </a:moveTo>
                  <a:lnTo>
                    <a:pt x="55" y="82"/>
                  </a:lnTo>
                  <a:lnTo>
                    <a:pt x="72" y="111"/>
                  </a:lnTo>
                  <a:lnTo>
                    <a:pt x="93" y="137"/>
                  </a:lnTo>
                  <a:lnTo>
                    <a:pt x="116" y="162"/>
                  </a:lnTo>
                  <a:lnTo>
                    <a:pt x="143" y="185"/>
                  </a:lnTo>
                  <a:lnTo>
                    <a:pt x="171" y="206"/>
                  </a:lnTo>
                  <a:lnTo>
                    <a:pt x="203" y="229"/>
                  </a:lnTo>
                  <a:lnTo>
                    <a:pt x="230" y="244"/>
                  </a:lnTo>
                  <a:lnTo>
                    <a:pt x="255" y="257"/>
                  </a:lnTo>
                  <a:lnTo>
                    <a:pt x="306" y="278"/>
                  </a:lnTo>
                  <a:lnTo>
                    <a:pt x="420" y="308"/>
                  </a:lnTo>
                  <a:lnTo>
                    <a:pt x="469" y="325"/>
                  </a:lnTo>
                  <a:lnTo>
                    <a:pt x="515" y="333"/>
                  </a:lnTo>
                  <a:lnTo>
                    <a:pt x="610" y="324"/>
                  </a:lnTo>
                  <a:lnTo>
                    <a:pt x="627" y="333"/>
                  </a:lnTo>
                  <a:lnTo>
                    <a:pt x="616" y="350"/>
                  </a:lnTo>
                  <a:lnTo>
                    <a:pt x="509" y="373"/>
                  </a:lnTo>
                  <a:lnTo>
                    <a:pt x="405" y="356"/>
                  </a:lnTo>
                  <a:lnTo>
                    <a:pt x="272" y="310"/>
                  </a:lnTo>
                  <a:lnTo>
                    <a:pt x="209" y="280"/>
                  </a:lnTo>
                  <a:lnTo>
                    <a:pt x="181" y="263"/>
                  </a:lnTo>
                  <a:lnTo>
                    <a:pt x="150" y="244"/>
                  </a:lnTo>
                  <a:lnTo>
                    <a:pt x="51" y="151"/>
                  </a:lnTo>
                  <a:lnTo>
                    <a:pt x="0" y="18"/>
                  </a:lnTo>
                  <a:lnTo>
                    <a:pt x="9" y="0"/>
                  </a:lnTo>
                  <a:lnTo>
                    <a:pt x="28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1" name="Freeform 87"/>
            <p:cNvSpPr>
              <a:spLocks/>
            </p:cNvSpPr>
            <p:nvPr/>
          </p:nvSpPr>
          <p:spPr bwMode="auto">
            <a:xfrm>
              <a:off x="2868" y="1145"/>
              <a:ext cx="254" cy="290"/>
            </a:xfrm>
            <a:custGeom>
              <a:avLst/>
              <a:gdLst>
                <a:gd name="T0" fmla="*/ 0 w 510"/>
                <a:gd name="T1" fmla="*/ 1 h 580"/>
                <a:gd name="T2" fmla="*/ 0 w 510"/>
                <a:gd name="T3" fmla="*/ 1 h 580"/>
                <a:gd name="T4" fmla="*/ 0 w 510"/>
                <a:gd name="T5" fmla="*/ 1 h 580"/>
                <a:gd name="T6" fmla="*/ 0 w 510"/>
                <a:gd name="T7" fmla="*/ 1 h 580"/>
                <a:gd name="T8" fmla="*/ 0 w 510"/>
                <a:gd name="T9" fmla="*/ 1 h 580"/>
                <a:gd name="T10" fmla="*/ 0 w 510"/>
                <a:gd name="T11" fmla="*/ 1 h 580"/>
                <a:gd name="T12" fmla="*/ 0 w 510"/>
                <a:gd name="T13" fmla="*/ 1 h 580"/>
                <a:gd name="T14" fmla="*/ 0 w 510"/>
                <a:gd name="T15" fmla="*/ 1 h 580"/>
                <a:gd name="T16" fmla="*/ 0 w 510"/>
                <a:gd name="T17" fmla="*/ 1 h 580"/>
                <a:gd name="T18" fmla="*/ 0 w 510"/>
                <a:gd name="T19" fmla="*/ 1 h 580"/>
                <a:gd name="T20" fmla="*/ 0 w 510"/>
                <a:gd name="T21" fmla="*/ 1 h 580"/>
                <a:gd name="T22" fmla="*/ 0 w 510"/>
                <a:gd name="T23" fmla="*/ 1 h 580"/>
                <a:gd name="T24" fmla="*/ 0 w 510"/>
                <a:gd name="T25" fmla="*/ 1 h 580"/>
                <a:gd name="T26" fmla="*/ 0 w 510"/>
                <a:gd name="T27" fmla="*/ 1 h 580"/>
                <a:gd name="T28" fmla="*/ 0 w 510"/>
                <a:gd name="T29" fmla="*/ 1 h 580"/>
                <a:gd name="T30" fmla="*/ 0 w 510"/>
                <a:gd name="T31" fmla="*/ 1 h 580"/>
                <a:gd name="T32" fmla="*/ 0 w 510"/>
                <a:gd name="T33" fmla="*/ 1 h 580"/>
                <a:gd name="T34" fmla="*/ 0 w 510"/>
                <a:gd name="T35" fmla="*/ 1 h 580"/>
                <a:gd name="T36" fmla="*/ 0 w 510"/>
                <a:gd name="T37" fmla="*/ 1 h 580"/>
                <a:gd name="T38" fmla="*/ 0 w 510"/>
                <a:gd name="T39" fmla="*/ 1 h 580"/>
                <a:gd name="T40" fmla="*/ 0 w 510"/>
                <a:gd name="T41" fmla="*/ 1 h 580"/>
                <a:gd name="T42" fmla="*/ 0 w 510"/>
                <a:gd name="T43" fmla="*/ 1 h 580"/>
                <a:gd name="T44" fmla="*/ 0 w 510"/>
                <a:gd name="T45" fmla="*/ 1 h 580"/>
                <a:gd name="T46" fmla="*/ 0 w 510"/>
                <a:gd name="T47" fmla="*/ 1 h 580"/>
                <a:gd name="T48" fmla="*/ 0 w 510"/>
                <a:gd name="T49" fmla="*/ 1 h 580"/>
                <a:gd name="T50" fmla="*/ 0 w 510"/>
                <a:gd name="T51" fmla="*/ 1 h 580"/>
                <a:gd name="T52" fmla="*/ 0 w 510"/>
                <a:gd name="T53" fmla="*/ 1 h 580"/>
                <a:gd name="T54" fmla="*/ 0 w 510"/>
                <a:gd name="T55" fmla="*/ 1 h 580"/>
                <a:gd name="T56" fmla="*/ 0 w 510"/>
                <a:gd name="T57" fmla="*/ 1 h 580"/>
                <a:gd name="T58" fmla="*/ 0 w 510"/>
                <a:gd name="T59" fmla="*/ 0 h 580"/>
                <a:gd name="T60" fmla="*/ 0 w 510"/>
                <a:gd name="T61" fmla="*/ 1 h 580"/>
                <a:gd name="T62" fmla="*/ 0 w 510"/>
                <a:gd name="T63" fmla="*/ 1 h 580"/>
                <a:gd name="T64" fmla="*/ 0 w 510"/>
                <a:gd name="T65" fmla="*/ 1 h 580"/>
                <a:gd name="T66" fmla="*/ 0 w 510"/>
                <a:gd name="T67" fmla="*/ 1 h 580"/>
                <a:gd name="T68" fmla="*/ 0 w 510"/>
                <a:gd name="T69" fmla="*/ 1 h 580"/>
                <a:gd name="T70" fmla="*/ 0 w 510"/>
                <a:gd name="T71" fmla="*/ 1 h 580"/>
                <a:gd name="T72" fmla="*/ 0 w 510"/>
                <a:gd name="T73" fmla="*/ 1 h 580"/>
                <a:gd name="T74" fmla="*/ 0 w 510"/>
                <a:gd name="T75" fmla="*/ 1 h 580"/>
                <a:gd name="T76" fmla="*/ 0 w 510"/>
                <a:gd name="T77" fmla="*/ 1 h 580"/>
                <a:gd name="T78" fmla="*/ 0 w 510"/>
                <a:gd name="T79" fmla="*/ 1 h 580"/>
                <a:gd name="T80" fmla="*/ 0 w 510"/>
                <a:gd name="T81" fmla="*/ 1 h 580"/>
                <a:gd name="T82" fmla="*/ 0 w 510"/>
                <a:gd name="T83" fmla="*/ 1 h 580"/>
                <a:gd name="T84" fmla="*/ 0 w 510"/>
                <a:gd name="T85" fmla="*/ 1 h 580"/>
                <a:gd name="T86" fmla="*/ 0 w 510"/>
                <a:gd name="T87" fmla="*/ 1 h 580"/>
                <a:gd name="T88" fmla="*/ 0 w 510"/>
                <a:gd name="T89" fmla="*/ 1 h 580"/>
                <a:gd name="T90" fmla="*/ 0 w 510"/>
                <a:gd name="T91" fmla="*/ 1 h 580"/>
                <a:gd name="T92" fmla="*/ 0 w 510"/>
                <a:gd name="T93" fmla="*/ 1 h 58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10"/>
                <a:gd name="T142" fmla="*/ 0 h 580"/>
                <a:gd name="T143" fmla="*/ 510 w 510"/>
                <a:gd name="T144" fmla="*/ 580 h 58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10" h="580">
                  <a:moveTo>
                    <a:pt x="196" y="568"/>
                  </a:moveTo>
                  <a:lnTo>
                    <a:pt x="194" y="458"/>
                  </a:lnTo>
                  <a:lnTo>
                    <a:pt x="207" y="409"/>
                  </a:lnTo>
                  <a:lnTo>
                    <a:pt x="232" y="357"/>
                  </a:lnTo>
                  <a:lnTo>
                    <a:pt x="249" y="333"/>
                  </a:lnTo>
                  <a:lnTo>
                    <a:pt x="268" y="310"/>
                  </a:lnTo>
                  <a:lnTo>
                    <a:pt x="316" y="272"/>
                  </a:lnTo>
                  <a:lnTo>
                    <a:pt x="418" y="222"/>
                  </a:lnTo>
                  <a:lnTo>
                    <a:pt x="481" y="179"/>
                  </a:lnTo>
                  <a:lnTo>
                    <a:pt x="474" y="142"/>
                  </a:lnTo>
                  <a:lnTo>
                    <a:pt x="447" y="112"/>
                  </a:lnTo>
                  <a:lnTo>
                    <a:pt x="399" y="63"/>
                  </a:lnTo>
                  <a:lnTo>
                    <a:pt x="367" y="47"/>
                  </a:lnTo>
                  <a:lnTo>
                    <a:pt x="337" y="36"/>
                  </a:lnTo>
                  <a:lnTo>
                    <a:pt x="274" y="28"/>
                  </a:lnTo>
                  <a:lnTo>
                    <a:pt x="213" y="38"/>
                  </a:lnTo>
                  <a:lnTo>
                    <a:pt x="149" y="63"/>
                  </a:lnTo>
                  <a:lnTo>
                    <a:pt x="71" y="141"/>
                  </a:lnTo>
                  <a:lnTo>
                    <a:pt x="27" y="249"/>
                  </a:lnTo>
                  <a:lnTo>
                    <a:pt x="8" y="258"/>
                  </a:lnTo>
                  <a:lnTo>
                    <a:pt x="0" y="239"/>
                  </a:lnTo>
                  <a:lnTo>
                    <a:pt x="21" y="177"/>
                  </a:lnTo>
                  <a:lnTo>
                    <a:pt x="48" y="122"/>
                  </a:lnTo>
                  <a:lnTo>
                    <a:pt x="65" y="97"/>
                  </a:lnTo>
                  <a:lnTo>
                    <a:pt x="84" y="74"/>
                  </a:lnTo>
                  <a:lnTo>
                    <a:pt x="109" y="55"/>
                  </a:lnTo>
                  <a:lnTo>
                    <a:pt x="137" y="38"/>
                  </a:lnTo>
                  <a:lnTo>
                    <a:pt x="171" y="21"/>
                  </a:lnTo>
                  <a:lnTo>
                    <a:pt x="206" y="9"/>
                  </a:lnTo>
                  <a:lnTo>
                    <a:pt x="274" y="0"/>
                  </a:lnTo>
                  <a:lnTo>
                    <a:pt x="342" y="9"/>
                  </a:lnTo>
                  <a:lnTo>
                    <a:pt x="413" y="38"/>
                  </a:lnTo>
                  <a:lnTo>
                    <a:pt x="466" y="91"/>
                  </a:lnTo>
                  <a:lnTo>
                    <a:pt x="500" y="131"/>
                  </a:lnTo>
                  <a:lnTo>
                    <a:pt x="510" y="182"/>
                  </a:lnTo>
                  <a:lnTo>
                    <a:pt x="494" y="237"/>
                  </a:lnTo>
                  <a:lnTo>
                    <a:pt x="481" y="260"/>
                  </a:lnTo>
                  <a:lnTo>
                    <a:pt x="460" y="279"/>
                  </a:lnTo>
                  <a:lnTo>
                    <a:pt x="407" y="308"/>
                  </a:lnTo>
                  <a:lnTo>
                    <a:pt x="352" y="334"/>
                  </a:lnTo>
                  <a:lnTo>
                    <a:pt x="261" y="374"/>
                  </a:lnTo>
                  <a:lnTo>
                    <a:pt x="225" y="464"/>
                  </a:lnTo>
                  <a:lnTo>
                    <a:pt x="219" y="511"/>
                  </a:lnTo>
                  <a:lnTo>
                    <a:pt x="225" y="563"/>
                  </a:lnTo>
                  <a:lnTo>
                    <a:pt x="213" y="580"/>
                  </a:lnTo>
                  <a:lnTo>
                    <a:pt x="196" y="5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2" name="Freeform 88"/>
            <p:cNvSpPr>
              <a:spLocks/>
            </p:cNvSpPr>
            <p:nvPr/>
          </p:nvSpPr>
          <p:spPr bwMode="auto">
            <a:xfrm>
              <a:off x="3056" y="1083"/>
              <a:ext cx="92" cy="103"/>
            </a:xfrm>
            <a:custGeom>
              <a:avLst/>
              <a:gdLst>
                <a:gd name="T0" fmla="*/ 1 w 184"/>
                <a:gd name="T1" fmla="*/ 1 h 206"/>
                <a:gd name="T2" fmla="*/ 1 w 184"/>
                <a:gd name="T3" fmla="*/ 1 h 206"/>
                <a:gd name="T4" fmla="*/ 1 w 184"/>
                <a:gd name="T5" fmla="*/ 1 h 206"/>
                <a:gd name="T6" fmla="*/ 1 w 184"/>
                <a:gd name="T7" fmla="*/ 1 h 206"/>
                <a:gd name="T8" fmla="*/ 1 w 184"/>
                <a:gd name="T9" fmla="*/ 1 h 206"/>
                <a:gd name="T10" fmla="*/ 1 w 184"/>
                <a:gd name="T11" fmla="*/ 1 h 206"/>
                <a:gd name="T12" fmla="*/ 1 w 184"/>
                <a:gd name="T13" fmla="*/ 1 h 206"/>
                <a:gd name="T14" fmla="*/ 1 w 184"/>
                <a:gd name="T15" fmla="*/ 1 h 206"/>
                <a:gd name="T16" fmla="*/ 1 w 184"/>
                <a:gd name="T17" fmla="*/ 1 h 206"/>
                <a:gd name="T18" fmla="*/ 1 w 184"/>
                <a:gd name="T19" fmla="*/ 1 h 206"/>
                <a:gd name="T20" fmla="*/ 1 w 184"/>
                <a:gd name="T21" fmla="*/ 1 h 206"/>
                <a:gd name="T22" fmla="*/ 0 w 184"/>
                <a:gd name="T23" fmla="*/ 1 h 206"/>
                <a:gd name="T24" fmla="*/ 1 w 184"/>
                <a:gd name="T25" fmla="*/ 1 h 206"/>
                <a:gd name="T26" fmla="*/ 1 w 184"/>
                <a:gd name="T27" fmla="*/ 1 h 206"/>
                <a:gd name="T28" fmla="*/ 1 w 184"/>
                <a:gd name="T29" fmla="*/ 1 h 206"/>
                <a:gd name="T30" fmla="*/ 1 w 184"/>
                <a:gd name="T31" fmla="*/ 0 h 206"/>
                <a:gd name="T32" fmla="*/ 1 w 184"/>
                <a:gd name="T33" fmla="*/ 1 h 206"/>
                <a:gd name="T34" fmla="*/ 1 w 184"/>
                <a:gd name="T35" fmla="*/ 1 h 206"/>
                <a:gd name="T36" fmla="*/ 1 w 184"/>
                <a:gd name="T37" fmla="*/ 1 h 206"/>
                <a:gd name="T38" fmla="*/ 1 w 184"/>
                <a:gd name="T39" fmla="*/ 1 h 206"/>
                <a:gd name="T40" fmla="*/ 1 w 184"/>
                <a:gd name="T41" fmla="*/ 1 h 206"/>
                <a:gd name="T42" fmla="*/ 1 w 184"/>
                <a:gd name="T43" fmla="*/ 1 h 206"/>
                <a:gd name="T44" fmla="*/ 1 w 184"/>
                <a:gd name="T45" fmla="*/ 1 h 206"/>
                <a:gd name="T46" fmla="*/ 1 w 184"/>
                <a:gd name="T47" fmla="*/ 1 h 206"/>
                <a:gd name="T48" fmla="*/ 1 w 184"/>
                <a:gd name="T49" fmla="*/ 1 h 2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84"/>
                <a:gd name="T76" fmla="*/ 0 h 206"/>
                <a:gd name="T77" fmla="*/ 184 w 184"/>
                <a:gd name="T78" fmla="*/ 206 h 20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84" h="206">
                  <a:moveTo>
                    <a:pt x="87" y="179"/>
                  </a:moveTo>
                  <a:lnTo>
                    <a:pt x="131" y="147"/>
                  </a:lnTo>
                  <a:lnTo>
                    <a:pt x="148" y="93"/>
                  </a:lnTo>
                  <a:lnTo>
                    <a:pt x="127" y="50"/>
                  </a:lnTo>
                  <a:lnTo>
                    <a:pt x="110" y="35"/>
                  </a:lnTo>
                  <a:lnTo>
                    <a:pt x="87" y="29"/>
                  </a:lnTo>
                  <a:lnTo>
                    <a:pt x="43" y="38"/>
                  </a:lnTo>
                  <a:lnTo>
                    <a:pt x="24" y="82"/>
                  </a:lnTo>
                  <a:lnTo>
                    <a:pt x="30" y="137"/>
                  </a:lnTo>
                  <a:lnTo>
                    <a:pt x="15" y="152"/>
                  </a:lnTo>
                  <a:lnTo>
                    <a:pt x="2" y="139"/>
                  </a:lnTo>
                  <a:lnTo>
                    <a:pt x="0" y="71"/>
                  </a:lnTo>
                  <a:lnTo>
                    <a:pt x="5" y="42"/>
                  </a:lnTo>
                  <a:lnTo>
                    <a:pt x="24" y="16"/>
                  </a:lnTo>
                  <a:lnTo>
                    <a:pt x="53" y="4"/>
                  </a:lnTo>
                  <a:lnTo>
                    <a:pt x="89" y="0"/>
                  </a:lnTo>
                  <a:lnTo>
                    <a:pt x="152" y="29"/>
                  </a:lnTo>
                  <a:lnTo>
                    <a:pt x="184" y="92"/>
                  </a:lnTo>
                  <a:lnTo>
                    <a:pt x="174" y="131"/>
                  </a:lnTo>
                  <a:lnTo>
                    <a:pt x="155" y="164"/>
                  </a:lnTo>
                  <a:lnTo>
                    <a:pt x="129" y="190"/>
                  </a:lnTo>
                  <a:lnTo>
                    <a:pt x="95" y="206"/>
                  </a:lnTo>
                  <a:lnTo>
                    <a:pt x="76" y="196"/>
                  </a:lnTo>
                  <a:lnTo>
                    <a:pt x="87" y="17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3" name="Freeform 89"/>
            <p:cNvSpPr>
              <a:spLocks/>
            </p:cNvSpPr>
            <p:nvPr/>
          </p:nvSpPr>
          <p:spPr bwMode="auto">
            <a:xfrm>
              <a:off x="3112" y="1108"/>
              <a:ext cx="118" cy="104"/>
            </a:xfrm>
            <a:custGeom>
              <a:avLst/>
              <a:gdLst>
                <a:gd name="T0" fmla="*/ 1 w 235"/>
                <a:gd name="T1" fmla="*/ 0 h 209"/>
                <a:gd name="T2" fmla="*/ 1 w 235"/>
                <a:gd name="T3" fmla="*/ 0 h 209"/>
                <a:gd name="T4" fmla="*/ 1 w 235"/>
                <a:gd name="T5" fmla="*/ 0 h 209"/>
                <a:gd name="T6" fmla="*/ 1 w 235"/>
                <a:gd name="T7" fmla="*/ 0 h 209"/>
                <a:gd name="T8" fmla="*/ 1 w 235"/>
                <a:gd name="T9" fmla="*/ 0 h 209"/>
                <a:gd name="T10" fmla="*/ 1 w 235"/>
                <a:gd name="T11" fmla="*/ 0 h 209"/>
                <a:gd name="T12" fmla="*/ 1 w 235"/>
                <a:gd name="T13" fmla="*/ 0 h 209"/>
                <a:gd name="T14" fmla="*/ 1 w 235"/>
                <a:gd name="T15" fmla="*/ 0 h 209"/>
                <a:gd name="T16" fmla="*/ 1 w 235"/>
                <a:gd name="T17" fmla="*/ 0 h 209"/>
                <a:gd name="T18" fmla="*/ 1 w 235"/>
                <a:gd name="T19" fmla="*/ 0 h 209"/>
                <a:gd name="T20" fmla="*/ 1 w 235"/>
                <a:gd name="T21" fmla="*/ 0 h 209"/>
                <a:gd name="T22" fmla="*/ 1 w 235"/>
                <a:gd name="T23" fmla="*/ 0 h 209"/>
                <a:gd name="T24" fmla="*/ 1 w 235"/>
                <a:gd name="T25" fmla="*/ 0 h 209"/>
                <a:gd name="T26" fmla="*/ 1 w 235"/>
                <a:gd name="T27" fmla="*/ 0 h 209"/>
                <a:gd name="T28" fmla="*/ 1 w 235"/>
                <a:gd name="T29" fmla="*/ 0 h 209"/>
                <a:gd name="T30" fmla="*/ 1 w 235"/>
                <a:gd name="T31" fmla="*/ 0 h 209"/>
                <a:gd name="T32" fmla="*/ 1 w 235"/>
                <a:gd name="T33" fmla="*/ 0 h 209"/>
                <a:gd name="T34" fmla="*/ 1 w 235"/>
                <a:gd name="T35" fmla="*/ 0 h 209"/>
                <a:gd name="T36" fmla="*/ 1 w 235"/>
                <a:gd name="T37" fmla="*/ 0 h 209"/>
                <a:gd name="T38" fmla="*/ 1 w 235"/>
                <a:gd name="T39" fmla="*/ 0 h 209"/>
                <a:gd name="T40" fmla="*/ 1 w 235"/>
                <a:gd name="T41" fmla="*/ 0 h 209"/>
                <a:gd name="T42" fmla="*/ 1 w 235"/>
                <a:gd name="T43" fmla="*/ 0 h 209"/>
                <a:gd name="T44" fmla="*/ 0 w 235"/>
                <a:gd name="T45" fmla="*/ 0 h 209"/>
                <a:gd name="T46" fmla="*/ 1 w 235"/>
                <a:gd name="T47" fmla="*/ 0 h 209"/>
                <a:gd name="T48" fmla="*/ 1 w 235"/>
                <a:gd name="T49" fmla="*/ 0 h 209"/>
                <a:gd name="T50" fmla="*/ 1 w 235"/>
                <a:gd name="T51" fmla="*/ 0 h 20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35"/>
                <a:gd name="T79" fmla="*/ 0 h 209"/>
                <a:gd name="T80" fmla="*/ 235 w 235"/>
                <a:gd name="T81" fmla="*/ 209 h 20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35" h="209">
                  <a:moveTo>
                    <a:pt x="23" y="148"/>
                  </a:moveTo>
                  <a:lnTo>
                    <a:pt x="55" y="173"/>
                  </a:lnTo>
                  <a:lnTo>
                    <a:pt x="93" y="175"/>
                  </a:lnTo>
                  <a:lnTo>
                    <a:pt x="133" y="159"/>
                  </a:lnTo>
                  <a:lnTo>
                    <a:pt x="167" y="131"/>
                  </a:lnTo>
                  <a:lnTo>
                    <a:pt x="197" y="49"/>
                  </a:lnTo>
                  <a:lnTo>
                    <a:pt x="182" y="34"/>
                  </a:lnTo>
                  <a:lnTo>
                    <a:pt x="159" y="30"/>
                  </a:lnTo>
                  <a:lnTo>
                    <a:pt x="110" y="43"/>
                  </a:lnTo>
                  <a:lnTo>
                    <a:pt x="93" y="36"/>
                  </a:lnTo>
                  <a:lnTo>
                    <a:pt x="100" y="17"/>
                  </a:lnTo>
                  <a:lnTo>
                    <a:pt x="138" y="5"/>
                  </a:lnTo>
                  <a:lnTo>
                    <a:pt x="175" y="0"/>
                  </a:lnTo>
                  <a:lnTo>
                    <a:pt x="207" y="7"/>
                  </a:lnTo>
                  <a:lnTo>
                    <a:pt x="230" y="30"/>
                  </a:lnTo>
                  <a:lnTo>
                    <a:pt x="235" y="93"/>
                  </a:lnTo>
                  <a:lnTo>
                    <a:pt x="222" y="125"/>
                  </a:lnTo>
                  <a:lnTo>
                    <a:pt x="205" y="158"/>
                  </a:lnTo>
                  <a:lnTo>
                    <a:pt x="182" y="178"/>
                  </a:lnTo>
                  <a:lnTo>
                    <a:pt x="157" y="194"/>
                  </a:lnTo>
                  <a:lnTo>
                    <a:pt x="100" y="209"/>
                  </a:lnTo>
                  <a:lnTo>
                    <a:pt x="43" y="201"/>
                  </a:lnTo>
                  <a:lnTo>
                    <a:pt x="0" y="163"/>
                  </a:lnTo>
                  <a:lnTo>
                    <a:pt x="4" y="144"/>
                  </a:lnTo>
                  <a:lnTo>
                    <a:pt x="23" y="1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4" name="Freeform 90"/>
            <p:cNvSpPr>
              <a:spLocks/>
            </p:cNvSpPr>
            <p:nvPr/>
          </p:nvSpPr>
          <p:spPr bwMode="auto">
            <a:xfrm>
              <a:off x="3144" y="1208"/>
              <a:ext cx="103" cy="258"/>
            </a:xfrm>
            <a:custGeom>
              <a:avLst/>
              <a:gdLst>
                <a:gd name="T0" fmla="*/ 1 w 206"/>
                <a:gd name="T1" fmla="*/ 0 h 517"/>
                <a:gd name="T2" fmla="*/ 1 w 206"/>
                <a:gd name="T3" fmla="*/ 0 h 517"/>
                <a:gd name="T4" fmla="*/ 1 w 206"/>
                <a:gd name="T5" fmla="*/ 0 h 517"/>
                <a:gd name="T6" fmla="*/ 1 w 206"/>
                <a:gd name="T7" fmla="*/ 0 h 517"/>
                <a:gd name="T8" fmla="*/ 1 w 206"/>
                <a:gd name="T9" fmla="*/ 0 h 517"/>
                <a:gd name="T10" fmla="*/ 1 w 206"/>
                <a:gd name="T11" fmla="*/ 0 h 517"/>
                <a:gd name="T12" fmla="*/ 1 w 206"/>
                <a:gd name="T13" fmla="*/ 0 h 517"/>
                <a:gd name="T14" fmla="*/ 1 w 206"/>
                <a:gd name="T15" fmla="*/ 0 h 517"/>
                <a:gd name="T16" fmla="*/ 1 w 206"/>
                <a:gd name="T17" fmla="*/ 0 h 517"/>
                <a:gd name="T18" fmla="*/ 1 w 206"/>
                <a:gd name="T19" fmla="*/ 1 h 517"/>
                <a:gd name="T20" fmla="*/ 1 w 206"/>
                <a:gd name="T21" fmla="*/ 0 h 517"/>
                <a:gd name="T22" fmla="*/ 1 w 206"/>
                <a:gd name="T23" fmla="*/ 0 h 517"/>
                <a:gd name="T24" fmla="*/ 1 w 206"/>
                <a:gd name="T25" fmla="*/ 0 h 517"/>
                <a:gd name="T26" fmla="*/ 1 w 206"/>
                <a:gd name="T27" fmla="*/ 0 h 517"/>
                <a:gd name="T28" fmla="*/ 1 w 206"/>
                <a:gd name="T29" fmla="*/ 0 h 517"/>
                <a:gd name="T30" fmla="*/ 1 w 206"/>
                <a:gd name="T31" fmla="*/ 0 h 517"/>
                <a:gd name="T32" fmla="*/ 1 w 206"/>
                <a:gd name="T33" fmla="*/ 0 h 517"/>
                <a:gd name="T34" fmla="*/ 1 w 206"/>
                <a:gd name="T35" fmla="*/ 0 h 517"/>
                <a:gd name="T36" fmla="*/ 1 w 206"/>
                <a:gd name="T37" fmla="*/ 0 h 517"/>
                <a:gd name="T38" fmla="*/ 0 w 206"/>
                <a:gd name="T39" fmla="*/ 0 h 517"/>
                <a:gd name="T40" fmla="*/ 1 w 206"/>
                <a:gd name="T41" fmla="*/ 0 h 517"/>
                <a:gd name="T42" fmla="*/ 1 w 206"/>
                <a:gd name="T43" fmla="*/ 0 h 517"/>
                <a:gd name="T44" fmla="*/ 1 w 206"/>
                <a:gd name="T45" fmla="*/ 0 h 5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06"/>
                <a:gd name="T70" fmla="*/ 0 h 517"/>
                <a:gd name="T71" fmla="*/ 206 w 206"/>
                <a:gd name="T72" fmla="*/ 517 h 51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06" h="517">
                  <a:moveTo>
                    <a:pt x="17" y="0"/>
                  </a:moveTo>
                  <a:lnTo>
                    <a:pt x="92" y="31"/>
                  </a:lnTo>
                  <a:lnTo>
                    <a:pt x="149" y="74"/>
                  </a:lnTo>
                  <a:lnTo>
                    <a:pt x="187" y="133"/>
                  </a:lnTo>
                  <a:lnTo>
                    <a:pt x="206" y="208"/>
                  </a:lnTo>
                  <a:lnTo>
                    <a:pt x="189" y="291"/>
                  </a:lnTo>
                  <a:lnTo>
                    <a:pt x="162" y="361"/>
                  </a:lnTo>
                  <a:lnTo>
                    <a:pt x="128" y="432"/>
                  </a:lnTo>
                  <a:lnTo>
                    <a:pt x="88" y="510"/>
                  </a:lnTo>
                  <a:lnTo>
                    <a:pt x="69" y="517"/>
                  </a:lnTo>
                  <a:lnTo>
                    <a:pt x="63" y="498"/>
                  </a:lnTo>
                  <a:lnTo>
                    <a:pt x="95" y="422"/>
                  </a:lnTo>
                  <a:lnTo>
                    <a:pt x="122" y="356"/>
                  </a:lnTo>
                  <a:lnTo>
                    <a:pt x="152" y="206"/>
                  </a:lnTo>
                  <a:lnTo>
                    <a:pt x="139" y="145"/>
                  </a:lnTo>
                  <a:lnTo>
                    <a:pt x="112" y="93"/>
                  </a:lnTo>
                  <a:lnTo>
                    <a:pt x="69" y="54"/>
                  </a:lnTo>
                  <a:lnTo>
                    <a:pt x="42" y="38"/>
                  </a:lnTo>
                  <a:lnTo>
                    <a:pt x="10" y="27"/>
                  </a:lnTo>
                  <a:lnTo>
                    <a:pt x="0" y="10"/>
                  </a:lnTo>
                  <a:lnTo>
                    <a:pt x="6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5" name="Freeform 91"/>
            <p:cNvSpPr>
              <a:spLocks/>
            </p:cNvSpPr>
            <p:nvPr/>
          </p:nvSpPr>
          <p:spPr bwMode="auto">
            <a:xfrm>
              <a:off x="2727" y="1252"/>
              <a:ext cx="146" cy="143"/>
            </a:xfrm>
            <a:custGeom>
              <a:avLst/>
              <a:gdLst>
                <a:gd name="T0" fmla="*/ 0 w 293"/>
                <a:gd name="T1" fmla="*/ 1 h 285"/>
                <a:gd name="T2" fmla="*/ 0 w 293"/>
                <a:gd name="T3" fmla="*/ 1 h 285"/>
                <a:gd name="T4" fmla="*/ 0 w 293"/>
                <a:gd name="T5" fmla="*/ 1 h 285"/>
                <a:gd name="T6" fmla="*/ 0 w 293"/>
                <a:gd name="T7" fmla="*/ 1 h 285"/>
                <a:gd name="T8" fmla="*/ 0 w 293"/>
                <a:gd name="T9" fmla="*/ 1 h 285"/>
                <a:gd name="T10" fmla="*/ 0 w 293"/>
                <a:gd name="T11" fmla="*/ 1 h 285"/>
                <a:gd name="T12" fmla="*/ 0 w 293"/>
                <a:gd name="T13" fmla="*/ 1 h 285"/>
                <a:gd name="T14" fmla="*/ 0 w 293"/>
                <a:gd name="T15" fmla="*/ 1 h 285"/>
                <a:gd name="T16" fmla="*/ 0 w 293"/>
                <a:gd name="T17" fmla="*/ 1 h 285"/>
                <a:gd name="T18" fmla="*/ 0 w 293"/>
                <a:gd name="T19" fmla="*/ 1 h 285"/>
                <a:gd name="T20" fmla="*/ 0 w 293"/>
                <a:gd name="T21" fmla="*/ 1 h 285"/>
                <a:gd name="T22" fmla="*/ 0 w 293"/>
                <a:gd name="T23" fmla="*/ 1 h 285"/>
                <a:gd name="T24" fmla="*/ 0 w 293"/>
                <a:gd name="T25" fmla="*/ 1 h 285"/>
                <a:gd name="T26" fmla="*/ 0 w 293"/>
                <a:gd name="T27" fmla="*/ 1 h 285"/>
                <a:gd name="T28" fmla="*/ 0 w 293"/>
                <a:gd name="T29" fmla="*/ 1 h 285"/>
                <a:gd name="T30" fmla="*/ 0 w 293"/>
                <a:gd name="T31" fmla="*/ 1 h 285"/>
                <a:gd name="T32" fmla="*/ 0 w 293"/>
                <a:gd name="T33" fmla="*/ 1 h 285"/>
                <a:gd name="T34" fmla="*/ 0 w 293"/>
                <a:gd name="T35" fmla="*/ 1 h 285"/>
                <a:gd name="T36" fmla="*/ 0 w 293"/>
                <a:gd name="T37" fmla="*/ 1 h 285"/>
                <a:gd name="T38" fmla="*/ 0 w 293"/>
                <a:gd name="T39" fmla="*/ 1 h 285"/>
                <a:gd name="T40" fmla="*/ 0 w 293"/>
                <a:gd name="T41" fmla="*/ 1 h 285"/>
                <a:gd name="T42" fmla="*/ 0 w 293"/>
                <a:gd name="T43" fmla="*/ 1 h 285"/>
                <a:gd name="T44" fmla="*/ 0 w 293"/>
                <a:gd name="T45" fmla="*/ 0 h 285"/>
                <a:gd name="T46" fmla="*/ 0 w 293"/>
                <a:gd name="T47" fmla="*/ 1 h 285"/>
                <a:gd name="T48" fmla="*/ 0 w 293"/>
                <a:gd name="T49" fmla="*/ 1 h 285"/>
                <a:gd name="T50" fmla="*/ 0 w 293"/>
                <a:gd name="T51" fmla="*/ 1 h 28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93"/>
                <a:gd name="T79" fmla="*/ 0 h 285"/>
                <a:gd name="T80" fmla="*/ 293 w 293"/>
                <a:gd name="T81" fmla="*/ 285 h 28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93" h="285">
                  <a:moveTo>
                    <a:pt x="285" y="26"/>
                  </a:moveTo>
                  <a:lnTo>
                    <a:pt x="200" y="60"/>
                  </a:lnTo>
                  <a:lnTo>
                    <a:pt x="122" y="93"/>
                  </a:lnTo>
                  <a:lnTo>
                    <a:pt x="72" y="116"/>
                  </a:lnTo>
                  <a:lnTo>
                    <a:pt x="48" y="159"/>
                  </a:lnTo>
                  <a:lnTo>
                    <a:pt x="59" y="180"/>
                  </a:lnTo>
                  <a:lnTo>
                    <a:pt x="80" y="197"/>
                  </a:lnTo>
                  <a:lnTo>
                    <a:pt x="167" y="230"/>
                  </a:lnTo>
                  <a:lnTo>
                    <a:pt x="260" y="256"/>
                  </a:lnTo>
                  <a:lnTo>
                    <a:pt x="272" y="273"/>
                  </a:lnTo>
                  <a:lnTo>
                    <a:pt x="266" y="283"/>
                  </a:lnTo>
                  <a:lnTo>
                    <a:pt x="255" y="285"/>
                  </a:lnTo>
                  <a:lnTo>
                    <a:pt x="143" y="277"/>
                  </a:lnTo>
                  <a:lnTo>
                    <a:pt x="91" y="256"/>
                  </a:lnTo>
                  <a:lnTo>
                    <a:pt x="38" y="230"/>
                  </a:lnTo>
                  <a:lnTo>
                    <a:pt x="10" y="199"/>
                  </a:lnTo>
                  <a:lnTo>
                    <a:pt x="0" y="159"/>
                  </a:lnTo>
                  <a:lnTo>
                    <a:pt x="11" y="123"/>
                  </a:lnTo>
                  <a:lnTo>
                    <a:pt x="36" y="99"/>
                  </a:lnTo>
                  <a:lnTo>
                    <a:pt x="72" y="81"/>
                  </a:lnTo>
                  <a:lnTo>
                    <a:pt x="110" y="66"/>
                  </a:lnTo>
                  <a:lnTo>
                    <a:pt x="190" y="34"/>
                  </a:lnTo>
                  <a:lnTo>
                    <a:pt x="274" y="0"/>
                  </a:lnTo>
                  <a:lnTo>
                    <a:pt x="293" y="7"/>
                  </a:lnTo>
                  <a:lnTo>
                    <a:pt x="285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6" name="Freeform 92"/>
            <p:cNvSpPr>
              <a:spLocks/>
            </p:cNvSpPr>
            <p:nvPr/>
          </p:nvSpPr>
          <p:spPr bwMode="auto">
            <a:xfrm>
              <a:off x="2882" y="1463"/>
              <a:ext cx="45" cy="66"/>
            </a:xfrm>
            <a:custGeom>
              <a:avLst/>
              <a:gdLst>
                <a:gd name="T0" fmla="*/ 1 w 89"/>
                <a:gd name="T1" fmla="*/ 1 h 131"/>
                <a:gd name="T2" fmla="*/ 1 w 89"/>
                <a:gd name="T3" fmla="*/ 1 h 131"/>
                <a:gd name="T4" fmla="*/ 1 w 89"/>
                <a:gd name="T5" fmla="*/ 1 h 131"/>
                <a:gd name="T6" fmla="*/ 1 w 89"/>
                <a:gd name="T7" fmla="*/ 1 h 131"/>
                <a:gd name="T8" fmla="*/ 0 w 89"/>
                <a:gd name="T9" fmla="*/ 1 h 131"/>
                <a:gd name="T10" fmla="*/ 1 w 89"/>
                <a:gd name="T11" fmla="*/ 1 h 131"/>
                <a:gd name="T12" fmla="*/ 1 w 89"/>
                <a:gd name="T13" fmla="*/ 1 h 131"/>
                <a:gd name="T14" fmla="*/ 1 w 89"/>
                <a:gd name="T15" fmla="*/ 0 h 131"/>
                <a:gd name="T16" fmla="*/ 1 w 89"/>
                <a:gd name="T17" fmla="*/ 0 h 131"/>
                <a:gd name="T18" fmla="*/ 1 w 89"/>
                <a:gd name="T19" fmla="*/ 1 h 131"/>
                <a:gd name="T20" fmla="*/ 1 w 89"/>
                <a:gd name="T21" fmla="*/ 1 h 131"/>
                <a:gd name="T22" fmla="*/ 1 w 89"/>
                <a:gd name="T23" fmla="*/ 1 h 13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9"/>
                <a:gd name="T37" fmla="*/ 0 h 131"/>
                <a:gd name="T38" fmla="*/ 89 w 89"/>
                <a:gd name="T39" fmla="*/ 131 h 13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9" h="131">
                  <a:moveTo>
                    <a:pt x="83" y="21"/>
                  </a:moveTo>
                  <a:lnTo>
                    <a:pt x="26" y="119"/>
                  </a:lnTo>
                  <a:lnTo>
                    <a:pt x="19" y="129"/>
                  </a:lnTo>
                  <a:lnTo>
                    <a:pt x="9" y="131"/>
                  </a:lnTo>
                  <a:lnTo>
                    <a:pt x="0" y="114"/>
                  </a:lnTo>
                  <a:lnTo>
                    <a:pt x="23" y="51"/>
                  </a:lnTo>
                  <a:lnTo>
                    <a:pt x="42" y="26"/>
                  </a:lnTo>
                  <a:lnTo>
                    <a:pt x="64" y="0"/>
                  </a:lnTo>
                  <a:lnTo>
                    <a:pt x="83" y="0"/>
                  </a:lnTo>
                  <a:lnTo>
                    <a:pt x="89" y="9"/>
                  </a:lnTo>
                  <a:lnTo>
                    <a:pt x="83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7" name="Freeform 93"/>
            <p:cNvSpPr>
              <a:spLocks/>
            </p:cNvSpPr>
            <p:nvPr/>
          </p:nvSpPr>
          <p:spPr bwMode="auto">
            <a:xfrm>
              <a:off x="2812" y="1407"/>
              <a:ext cx="68" cy="110"/>
            </a:xfrm>
            <a:custGeom>
              <a:avLst/>
              <a:gdLst>
                <a:gd name="T0" fmla="*/ 0 w 137"/>
                <a:gd name="T1" fmla="*/ 0 h 221"/>
                <a:gd name="T2" fmla="*/ 0 w 137"/>
                <a:gd name="T3" fmla="*/ 0 h 221"/>
                <a:gd name="T4" fmla="*/ 0 w 137"/>
                <a:gd name="T5" fmla="*/ 0 h 221"/>
                <a:gd name="T6" fmla="*/ 0 w 137"/>
                <a:gd name="T7" fmla="*/ 0 h 221"/>
                <a:gd name="T8" fmla="*/ 0 w 137"/>
                <a:gd name="T9" fmla="*/ 0 h 221"/>
                <a:gd name="T10" fmla="*/ 0 w 137"/>
                <a:gd name="T11" fmla="*/ 0 h 221"/>
                <a:gd name="T12" fmla="*/ 0 w 137"/>
                <a:gd name="T13" fmla="*/ 0 h 221"/>
                <a:gd name="T14" fmla="*/ 0 w 137"/>
                <a:gd name="T15" fmla="*/ 0 h 221"/>
                <a:gd name="T16" fmla="*/ 0 w 137"/>
                <a:gd name="T17" fmla="*/ 0 h 221"/>
                <a:gd name="T18" fmla="*/ 0 w 137"/>
                <a:gd name="T19" fmla="*/ 0 h 221"/>
                <a:gd name="T20" fmla="*/ 0 w 137"/>
                <a:gd name="T21" fmla="*/ 0 h 221"/>
                <a:gd name="T22" fmla="*/ 0 w 137"/>
                <a:gd name="T23" fmla="*/ 0 h 221"/>
                <a:gd name="T24" fmla="*/ 0 w 137"/>
                <a:gd name="T25" fmla="*/ 0 h 221"/>
                <a:gd name="T26" fmla="*/ 0 w 137"/>
                <a:gd name="T27" fmla="*/ 0 h 221"/>
                <a:gd name="T28" fmla="*/ 0 w 137"/>
                <a:gd name="T29" fmla="*/ 0 h 221"/>
                <a:gd name="T30" fmla="*/ 0 w 137"/>
                <a:gd name="T31" fmla="*/ 0 h 221"/>
                <a:gd name="T32" fmla="*/ 0 w 137"/>
                <a:gd name="T33" fmla="*/ 0 h 221"/>
                <a:gd name="T34" fmla="*/ 0 w 137"/>
                <a:gd name="T35" fmla="*/ 0 h 221"/>
                <a:gd name="T36" fmla="*/ 0 w 137"/>
                <a:gd name="T37" fmla="*/ 0 h 221"/>
                <a:gd name="T38" fmla="*/ 0 w 137"/>
                <a:gd name="T39" fmla="*/ 0 h 221"/>
                <a:gd name="T40" fmla="*/ 0 w 137"/>
                <a:gd name="T41" fmla="*/ 0 h 221"/>
                <a:gd name="T42" fmla="*/ 0 w 137"/>
                <a:gd name="T43" fmla="*/ 0 h 221"/>
                <a:gd name="T44" fmla="*/ 0 w 137"/>
                <a:gd name="T45" fmla="*/ 0 h 221"/>
                <a:gd name="T46" fmla="*/ 0 w 137"/>
                <a:gd name="T47" fmla="*/ 0 h 22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37"/>
                <a:gd name="T73" fmla="*/ 0 h 221"/>
                <a:gd name="T74" fmla="*/ 137 w 137"/>
                <a:gd name="T75" fmla="*/ 221 h 22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37" h="221">
                  <a:moveTo>
                    <a:pt x="107" y="115"/>
                  </a:moveTo>
                  <a:lnTo>
                    <a:pt x="114" y="65"/>
                  </a:lnTo>
                  <a:lnTo>
                    <a:pt x="110" y="44"/>
                  </a:lnTo>
                  <a:lnTo>
                    <a:pt x="95" y="33"/>
                  </a:lnTo>
                  <a:lnTo>
                    <a:pt x="76" y="40"/>
                  </a:lnTo>
                  <a:lnTo>
                    <a:pt x="61" y="61"/>
                  </a:lnTo>
                  <a:lnTo>
                    <a:pt x="40" y="135"/>
                  </a:lnTo>
                  <a:lnTo>
                    <a:pt x="42" y="168"/>
                  </a:lnTo>
                  <a:lnTo>
                    <a:pt x="57" y="202"/>
                  </a:lnTo>
                  <a:lnTo>
                    <a:pt x="51" y="221"/>
                  </a:lnTo>
                  <a:lnTo>
                    <a:pt x="32" y="217"/>
                  </a:lnTo>
                  <a:lnTo>
                    <a:pt x="0" y="128"/>
                  </a:lnTo>
                  <a:lnTo>
                    <a:pt x="0" y="82"/>
                  </a:lnTo>
                  <a:lnTo>
                    <a:pt x="13" y="31"/>
                  </a:lnTo>
                  <a:lnTo>
                    <a:pt x="34" y="16"/>
                  </a:lnTo>
                  <a:lnTo>
                    <a:pt x="55" y="4"/>
                  </a:lnTo>
                  <a:lnTo>
                    <a:pt x="103" y="0"/>
                  </a:lnTo>
                  <a:lnTo>
                    <a:pt x="127" y="18"/>
                  </a:lnTo>
                  <a:lnTo>
                    <a:pt x="137" y="46"/>
                  </a:lnTo>
                  <a:lnTo>
                    <a:pt x="133" y="120"/>
                  </a:lnTo>
                  <a:lnTo>
                    <a:pt x="127" y="130"/>
                  </a:lnTo>
                  <a:lnTo>
                    <a:pt x="118" y="132"/>
                  </a:lnTo>
                  <a:lnTo>
                    <a:pt x="107" y="1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8" name="Freeform 94"/>
            <p:cNvSpPr>
              <a:spLocks/>
            </p:cNvSpPr>
            <p:nvPr/>
          </p:nvSpPr>
          <p:spPr bwMode="auto">
            <a:xfrm>
              <a:off x="2697" y="1369"/>
              <a:ext cx="100" cy="48"/>
            </a:xfrm>
            <a:custGeom>
              <a:avLst/>
              <a:gdLst>
                <a:gd name="T0" fmla="*/ 0 w 202"/>
                <a:gd name="T1" fmla="*/ 1 h 96"/>
                <a:gd name="T2" fmla="*/ 0 w 202"/>
                <a:gd name="T3" fmla="*/ 1 h 96"/>
                <a:gd name="T4" fmla="*/ 0 w 202"/>
                <a:gd name="T5" fmla="*/ 1 h 96"/>
                <a:gd name="T6" fmla="*/ 0 w 202"/>
                <a:gd name="T7" fmla="*/ 1 h 96"/>
                <a:gd name="T8" fmla="*/ 0 w 202"/>
                <a:gd name="T9" fmla="*/ 1 h 96"/>
                <a:gd name="T10" fmla="*/ 0 w 202"/>
                <a:gd name="T11" fmla="*/ 1 h 96"/>
                <a:gd name="T12" fmla="*/ 0 w 202"/>
                <a:gd name="T13" fmla="*/ 1 h 96"/>
                <a:gd name="T14" fmla="*/ 0 w 202"/>
                <a:gd name="T15" fmla="*/ 1 h 96"/>
                <a:gd name="T16" fmla="*/ 0 w 202"/>
                <a:gd name="T17" fmla="*/ 0 h 96"/>
                <a:gd name="T18" fmla="*/ 0 w 202"/>
                <a:gd name="T19" fmla="*/ 1 h 96"/>
                <a:gd name="T20" fmla="*/ 0 w 202"/>
                <a:gd name="T21" fmla="*/ 1 h 96"/>
                <a:gd name="T22" fmla="*/ 0 w 202"/>
                <a:gd name="T23" fmla="*/ 1 h 96"/>
                <a:gd name="T24" fmla="*/ 0 w 202"/>
                <a:gd name="T25" fmla="*/ 1 h 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2"/>
                <a:gd name="T40" fmla="*/ 0 h 96"/>
                <a:gd name="T41" fmla="*/ 202 w 202"/>
                <a:gd name="T42" fmla="*/ 96 h 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2" h="96">
                  <a:moveTo>
                    <a:pt x="186" y="38"/>
                  </a:moveTo>
                  <a:lnTo>
                    <a:pt x="139" y="52"/>
                  </a:lnTo>
                  <a:lnTo>
                    <a:pt x="72" y="78"/>
                  </a:lnTo>
                  <a:lnTo>
                    <a:pt x="19" y="96"/>
                  </a:lnTo>
                  <a:lnTo>
                    <a:pt x="0" y="90"/>
                  </a:lnTo>
                  <a:lnTo>
                    <a:pt x="4" y="71"/>
                  </a:lnTo>
                  <a:lnTo>
                    <a:pt x="52" y="31"/>
                  </a:lnTo>
                  <a:lnTo>
                    <a:pt x="90" y="14"/>
                  </a:lnTo>
                  <a:lnTo>
                    <a:pt x="131" y="0"/>
                  </a:lnTo>
                  <a:lnTo>
                    <a:pt x="186" y="10"/>
                  </a:lnTo>
                  <a:lnTo>
                    <a:pt x="202" y="23"/>
                  </a:lnTo>
                  <a:lnTo>
                    <a:pt x="186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9" name="Freeform 95"/>
            <p:cNvSpPr>
              <a:spLocks/>
            </p:cNvSpPr>
            <p:nvPr/>
          </p:nvSpPr>
          <p:spPr bwMode="auto">
            <a:xfrm>
              <a:off x="2700" y="1433"/>
              <a:ext cx="137" cy="332"/>
            </a:xfrm>
            <a:custGeom>
              <a:avLst/>
              <a:gdLst>
                <a:gd name="T0" fmla="*/ 1 w 273"/>
                <a:gd name="T1" fmla="*/ 0 h 663"/>
                <a:gd name="T2" fmla="*/ 1 w 273"/>
                <a:gd name="T3" fmla="*/ 1 h 663"/>
                <a:gd name="T4" fmla="*/ 1 w 273"/>
                <a:gd name="T5" fmla="*/ 1 h 663"/>
                <a:gd name="T6" fmla="*/ 1 w 273"/>
                <a:gd name="T7" fmla="*/ 1 h 663"/>
                <a:gd name="T8" fmla="*/ 1 w 273"/>
                <a:gd name="T9" fmla="*/ 1 h 663"/>
                <a:gd name="T10" fmla="*/ 1 w 273"/>
                <a:gd name="T11" fmla="*/ 1 h 663"/>
                <a:gd name="T12" fmla="*/ 1 w 273"/>
                <a:gd name="T13" fmla="*/ 1 h 663"/>
                <a:gd name="T14" fmla="*/ 1 w 273"/>
                <a:gd name="T15" fmla="*/ 1 h 663"/>
                <a:gd name="T16" fmla="*/ 1 w 273"/>
                <a:gd name="T17" fmla="*/ 1 h 663"/>
                <a:gd name="T18" fmla="*/ 1 w 273"/>
                <a:gd name="T19" fmla="*/ 2 h 663"/>
                <a:gd name="T20" fmla="*/ 1 w 273"/>
                <a:gd name="T21" fmla="*/ 2 h 663"/>
                <a:gd name="T22" fmla="*/ 1 w 273"/>
                <a:gd name="T23" fmla="*/ 2 h 663"/>
                <a:gd name="T24" fmla="*/ 1 w 273"/>
                <a:gd name="T25" fmla="*/ 2 h 663"/>
                <a:gd name="T26" fmla="*/ 1 w 273"/>
                <a:gd name="T27" fmla="*/ 2 h 663"/>
                <a:gd name="T28" fmla="*/ 1 w 273"/>
                <a:gd name="T29" fmla="*/ 1 h 663"/>
                <a:gd name="T30" fmla="*/ 1 w 273"/>
                <a:gd name="T31" fmla="*/ 1 h 663"/>
                <a:gd name="T32" fmla="*/ 1 w 273"/>
                <a:gd name="T33" fmla="*/ 1 h 663"/>
                <a:gd name="T34" fmla="*/ 1 w 273"/>
                <a:gd name="T35" fmla="*/ 1 h 663"/>
                <a:gd name="T36" fmla="*/ 1 w 273"/>
                <a:gd name="T37" fmla="*/ 1 h 663"/>
                <a:gd name="T38" fmla="*/ 1 w 273"/>
                <a:gd name="T39" fmla="*/ 1 h 663"/>
                <a:gd name="T40" fmla="*/ 1 w 273"/>
                <a:gd name="T41" fmla="*/ 1 h 663"/>
                <a:gd name="T42" fmla="*/ 1 w 273"/>
                <a:gd name="T43" fmla="*/ 1 h 663"/>
                <a:gd name="T44" fmla="*/ 1 w 273"/>
                <a:gd name="T45" fmla="*/ 1 h 663"/>
                <a:gd name="T46" fmla="*/ 0 w 273"/>
                <a:gd name="T47" fmla="*/ 1 h 663"/>
                <a:gd name="T48" fmla="*/ 1 w 273"/>
                <a:gd name="T49" fmla="*/ 0 h 663"/>
                <a:gd name="T50" fmla="*/ 1 w 273"/>
                <a:gd name="T51" fmla="*/ 0 h 6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73"/>
                <a:gd name="T79" fmla="*/ 0 h 663"/>
                <a:gd name="T80" fmla="*/ 273 w 273"/>
                <a:gd name="T81" fmla="*/ 663 h 6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73" h="663">
                  <a:moveTo>
                    <a:pt x="21" y="0"/>
                  </a:moveTo>
                  <a:lnTo>
                    <a:pt x="49" y="19"/>
                  </a:lnTo>
                  <a:lnTo>
                    <a:pt x="76" y="38"/>
                  </a:lnTo>
                  <a:lnTo>
                    <a:pt x="127" y="80"/>
                  </a:lnTo>
                  <a:lnTo>
                    <a:pt x="171" y="125"/>
                  </a:lnTo>
                  <a:lnTo>
                    <a:pt x="207" y="173"/>
                  </a:lnTo>
                  <a:lnTo>
                    <a:pt x="256" y="283"/>
                  </a:lnTo>
                  <a:lnTo>
                    <a:pt x="273" y="414"/>
                  </a:lnTo>
                  <a:lnTo>
                    <a:pt x="272" y="477"/>
                  </a:lnTo>
                  <a:lnTo>
                    <a:pt x="258" y="532"/>
                  </a:lnTo>
                  <a:lnTo>
                    <a:pt x="232" y="650"/>
                  </a:lnTo>
                  <a:lnTo>
                    <a:pt x="216" y="663"/>
                  </a:lnTo>
                  <a:lnTo>
                    <a:pt x="203" y="648"/>
                  </a:lnTo>
                  <a:lnTo>
                    <a:pt x="209" y="532"/>
                  </a:lnTo>
                  <a:lnTo>
                    <a:pt x="203" y="416"/>
                  </a:lnTo>
                  <a:lnTo>
                    <a:pt x="192" y="296"/>
                  </a:lnTo>
                  <a:lnTo>
                    <a:pt x="178" y="241"/>
                  </a:lnTo>
                  <a:lnTo>
                    <a:pt x="158" y="190"/>
                  </a:lnTo>
                  <a:lnTo>
                    <a:pt x="131" y="142"/>
                  </a:lnTo>
                  <a:lnTo>
                    <a:pt x="97" y="99"/>
                  </a:lnTo>
                  <a:lnTo>
                    <a:pt x="55" y="59"/>
                  </a:lnTo>
                  <a:lnTo>
                    <a:pt x="30" y="42"/>
                  </a:lnTo>
                  <a:lnTo>
                    <a:pt x="5" y="25"/>
                  </a:lnTo>
                  <a:lnTo>
                    <a:pt x="0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0" name="Freeform 96"/>
            <p:cNvSpPr>
              <a:spLocks/>
            </p:cNvSpPr>
            <p:nvPr/>
          </p:nvSpPr>
          <p:spPr bwMode="auto">
            <a:xfrm>
              <a:off x="2803" y="1757"/>
              <a:ext cx="150" cy="259"/>
            </a:xfrm>
            <a:custGeom>
              <a:avLst/>
              <a:gdLst>
                <a:gd name="T0" fmla="*/ 1 w 300"/>
                <a:gd name="T1" fmla="*/ 1 h 517"/>
                <a:gd name="T2" fmla="*/ 1 w 300"/>
                <a:gd name="T3" fmla="*/ 1 h 517"/>
                <a:gd name="T4" fmla="*/ 1 w 300"/>
                <a:gd name="T5" fmla="*/ 1 h 517"/>
                <a:gd name="T6" fmla="*/ 1 w 300"/>
                <a:gd name="T7" fmla="*/ 1 h 517"/>
                <a:gd name="T8" fmla="*/ 1 w 300"/>
                <a:gd name="T9" fmla="*/ 1 h 517"/>
                <a:gd name="T10" fmla="*/ 1 w 300"/>
                <a:gd name="T11" fmla="*/ 1 h 517"/>
                <a:gd name="T12" fmla="*/ 1 w 300"/>
                <a:gd name="T13" fmla="*/ 1 h 517"/>
                <a:gd name="T14" fmla="*/ 1 w 300"/>
                <a:gd name="T15" fmla="*/ 1 h 517"/>
                <a:gd name="T16" fmla="*/ 1 w 300"/>
                <a:gd name="T17" fmla="*/ 1 h 517"/>
                <a:gd name="T18" fmla="*/ 1 w 300"/>
                <a:gd name="T19" fmla="*/ 1 h 517"/>
                <a:gd name="T20" fmla="*/ 1 w 300"/>
                <a:gd name="T21" fmla="*/ 1 h 517"/>
                <a:gd name="T22" fmla="*/ 1 w 300"/>
                <a:gd name="T23" fmla="*/ 1 h 517"/>
                <a:gd name="T24" fmla="*/ 1 w 300"/>
                <a:gd name="T25" fmla="*/ 1 h 517"/>
                <a:gd name="T26" fmla="*/ 1 w 300"/>
                <a:gd name="T27" fmla="*/ 1 h 517"/>
                <a:gd name="T28" fmla="*/ 1 w 300"/>
                <a:gd name="T29" fmla="*/ 1 h 517"/>
                <a:gd name="T30" fmla="*/ 1 w 300"/>
                <a:gd name="T31" fmla="*/ 2 h 517"/>
                <a:gd name="T32" fmla="*/ 1 w 300"/>
                <a:gd name="T33" fmla="*/ 1 h 517"/>
                <a:gd name="T34" fmla="*/ 1 w 300"/>
                <a:gd name="T35" fmla="*/ 1 h 517"/>
                <a:gd name="T36" fmla="*/ 1 w 300"/>
                <a:gd name="T37" fmla="*/ 1 h 517"/>
                <a:gd name="T38" fmla="*/ 1 w 300"/>
                <a:gd name="T39" fmla="*/ 1 h 517"/>
                <a:gd name="T40" fmla="*/ 1 w 300"/>
                <a:gd name="T41" fmla="*/ 1 h 517"/>
                <a:gd name="T42" fmla="*/ 1 w 300"/>
                <a:gd name="T43" fmla="*/ 1 h 517"/>
                <a:gd name="T44" fmla="*/ 1 w 300"/>
                <a:gd name="T45" fmla="*/ 1 h 517"/>
                <a:gd name="T46" fmla="*/ 1 w 300"/>
                <a:gd name="T47" fmla="*/ 1 h 517"/>
                <a:gd name="T48" fmla="*/ 1 w 300"/>
                <a:gd name="T49" fmla="*/ 1 h 517"/>
                <a:gd name="T50" fmla="*/ 1 w 300"/>
                <a:gd name="T51" fmla="*/ 1 h 517"/>
                <a:gd name="T52" fmla="*/ 1 w 300"/>
                <a:gd name="T53" fmla="*/ 1 h 517"/>
                <a:gd name="T54" fmla="*/ 1 w 300"/>
                <a:gd name="T55" fmla="*/ 1 h 517"/>
                <a:gd name="T56" fmla="*/ 1 w 300"/>
                <a:gd name="T57" fmla="*/ 1 h 517"/>
                <a:gd name="T58" fmla="*/ 1 w 300"/>
                <a:gd name="T59" fmla="*/ 1 h 517"/>
                <a:gd name="T60" fmla="*/ 1 w 300"/>
                <a:gd name="T61" fmla="*/ 1 h 517"/>
                <a:gd name="T62" fmla="*/ 0 w 300"/>
                <a:gd name="T63" fmla="*/ 1 h 517"/>
                <a:gd name="T64" fmla="*/ 1 w 300"/>
                <a:gd name="T65" fmla="*/ 0 h 517"/>
                <a:gd name="T66" fmla="*/ 1 w 300"/>
                <a:gd name="T67" fmla="*/ 1 h 517"/>
                <a:gd name="T68" fmla="*/ 1 w 300"/>
                <a:gd name="T69" fmla="*/ 1 h 5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0"/>
                <a:gd name="T106" fmla="*/ 0 h 517"/>
                <a:gd name="T107" fmla="*/ 300 w 300"/>
                <a:gd name="T108" fmla="*/ 517 h 5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0" h="517">
                  <a:moveTo>
                    <a:pt x="27" y="10"/>
                  </a:moveTo>
                  <a:lnTo>
                    <a:pt x="38" y="32"/>
                  </a:lnTo>
                  <a:lnTo>
                    <a:pt x="55" y="46"/>
                  </a:lnTo>
                  <a:lnTo>
                    <a:pt x="101" y="68"/>
                  </a:lnTo>
                  <a:lnTo>
                    <a:pt x="215" y="122"/>
                  </a:lnTo>
                  <a:lnTo>
                    <a:pt x="279" y="175"/>
                  </a:lnTo>
                  <a:lnTo>
                    <a:pt x="300" y="203"/>
                  </a:lnTo>
                  <a:lnTo>
                    <a:pt x="298" y="236"/>
                  </a:lnTo>
                  <a:lnTo>
                    <a:pt x="268" y="262"/>
                  </a:lnTo>
                  <a:lnTo>
                    <a:pt x="228" y="279"/>
                  </a:lnTo>
                  <a:lnTo>
                    <a:pt x="181" y="319"/>
                  </a:lnTo>
                  <a:lnTo>
                    <a:pt x="144" y="374"/>
                  </a:lnTo>
                  <a:lnTo>
                    <a:pt x="120" y="411"/>
                  </a:lnTo>
                  <a:lnTo>
                    <a:pt x="95" y="441"/>
                  </a:lnTo>
                  <a:lnTo>
                    <a:pt x="48" y="511"/>
                  </a:lnTo>
                  <a:lnTo>
                    <a:pt x="29" y="517"/>
                  </a:lnTo>
                  <a:lnTo>
                    <a:pt x="23" y="498"/>
                  </a:lnTo>
                  <a:lnTo>
                    <a:pt x="57" y="416"/>
                  </a:lnTo>
                  <a:lnTo>
                    <a:pt x="72" y="378"/>
                  </a:lnTo>
                  <a:lnTo>
                    <a:pt x="95" y="338"/>
                  </a:lnTo>
                  <a:lnTo>
                    <a:pt x="120" y="308"/>
                  </a:lnTo>
                  <a:lnTo>
                    <a:pt x="144" y="279"/>
                  </a:lnTo>
                  <a:lnTo>
                    <a:pt x="173" y="257"/>
                  </a:lnTo>
                  <a:lnTo>
                    <a:pt x="209" y="236"/>
                  </a:lnTo>
                  <a:lnTo>
                    <a:pt x="260" y="217"/>
                  </a:lnTo>
                  <a:lnTo>
                    <a:pt x="257" y="200"/>
                  </a:lnTo>
                  <a:lnTo>
                    <a:pt x="226" y="179"/>
                  </a:lnTo>
                  <a:lnTo>
                    <a:pt x="194" y="163"/>
                  </a:lnTo>
                  <a:lnTo>
                    <a:pt x="137" y="135"/>
                  </a:lnTo>
                  <a:lnTo>
                    <a:pt x="78" y="110"/>
                  </a:lnTo>
                  <a:lnTo>
                    <a:pt x="29" y="72"/>
                  </a:lnTo>
                  <a:lnTo>
                    <a:pt x="0" y="19"/>
                  </a:lnTo>
                  <a:lnTo>
                    <a:pt x="10" y="0"/>
                  </a:lnTo>
                  <a:lnTo>
                    <a:pt x="27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1" name="Freeform 97"/>
            <p:cNvSpPr>
              <a:spLocks/>
            </p:cNvSpPr>
            <p:nvPr/>
          </p:nvSpPr>
          <p:spPr bwMode="auto">
            <a:xfrm>
              <a:off x="2866" y="1604"/>
              <a:ext cx="81" cy="48"/>
            </a:xfrm>
            <a:custGeom>
              <a:avLst/>
              <a:gdLst>
                <a:gd name="T0" fmla="*/ 0 w 162"/>
                <a:gd name="T1" fmla="*/ 0 h 97"/>
                <a:gd name="T2" fmla="*/ 1 w 162"/>
                <a:gd name="T3" fmla="*/ 0 h 97"/>
                <a:gd name="T4" fmla="*/ 1 w 162"/>
                <a:gd name="T5" fmla="*/ 0 h 97"/>
                <a:gd name="T6" fmla="*/ 1 w 162"/>
                <a:gd name="T7" fmla="*/ 0 h 97"/>
                <a:gd name="T8" fmla="*/ 1 w 162"/>
                <a:gd name="T9" fmla="*/ 0 h 97"/>
                <a:gd name="T10" fmla="*/ 1 w 162"/>
                <a:gd name="T11" fmla="*/ 0 h 97"/>
                <a:gd name="T12" fmla="*/ 1 w 162"/>
                <a:gd name="T13" fmla="*/ 0 h 97"/>
                <a:gd name="T14" fmla="*/ 1 w 162"/>
                <a:gd name="T15" fmla="*/ 0 h 97"/>
                <a:gd name="T16" fmla="*/ 1 w 162"/>
                <a:gd name="T17" fmla="*/ 0 h 97"/>
                <a:gd name="T18" fmla="*/ 1 w 162"/>
                <a:gd name="T19" fmla="*/ 0 h 97"/>
                <a:gd name="T20" fmla="*/ 1 w 162"/>
                <a:gd name="T21" fmla="*/ 0 h 97"/>
                <a:gd name="T22" fmla="*/ 1 w 162"/>
                <a:gd name="T23" fmla="*/ 0 h 97"/>
                <a:gd name="T24" fmla="*/ 0 w 162"/>
                <a:gd name="T25" fmla="*/ 0 h 97"/>
                <a:gd name="T26" fmla="*/ 0 w 162"/>
                <a:gd name="T27" fmla="*/ 0 h 9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2"/>
                <a:gd name="T43" fmla="*/ 0 h 97"/>
                <a:gd name="T44" fmla="*/ 162 w 162"/>
                <a:gd name="T45" fmla="*/ 97 h 9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2" h="97">
                  <a:moveTo>
                    <a:pt x="0" y="78"/>
                  </a:moveTo>
                  <a:lnTo>
                    <a:pt x="27" y="36"/>
                  </a:lnTo>
                  <a:lnTo>
                    <a:pt x="44" y="21"/>
                  </a:lnTo>
                  <a:lnTo>
                    <a:pt x="63" y="9"/>
                  </a:lnTo>
                  <a:lnTo>
                    <a:pt x="107" y="0"/>
                  </a:lnTo>
                  <a:lnTo>
                    <a:pt x="153" y="8"/>
                  </a:lnTo>
                  <a:lnTo>
                    <a:pt x="162" y="25"/>
                  </a:lnTo>
                  <a:lnTo>
                    <a:pt x="154" y="32"/>
                  </a:lnTo>
                  <a:lnTo>
                    <a:pt x="143" y="34"/>
                  </a:lnTo>
                  <a:lnTo>
                    <a:pt x="75" y="36"/>
                  </a:lnTo>
                  <a:lnTo>
                    <a:pt x="27" y="89"/>
                  </a:lnTo>
                  <a:lnTo>
                    <a:pt x="8" y="97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2" name="Freeform 98"/>
            <p:cNvSpPr>
              <a:spLocks/>
            </p:cNvSpPr>
            <p:nvPr/>
          </p:nvSpPr>
          <p:spPr bwMode="auto">
            <a:xfrm>
              <a:off x="2894" y="1615"/>
              <a:ext cx="52" cy="92"/>
            </a:xfrm>
            <a:custGeom>
              <a:avLst/>
              <a:gdLst>
                <a:gd name="T0" fmla="*/ 1 w 102"/>
                <a:gd name="T1" fmla="*/ 1 h 182"/>
                <a:gd name="T2" fmla="*/ 1 w 102"/>
                <a:gd name="T3" fmla="*/ 1 h 182"/>
                <a:gd name="T4" fmla="*/ 1 w 102"/>
                <a:gd name="T5" fmla="*/ 1 h 182"/>
                <a:gd name="T6" fmla="*/ 1 w 102"/>
                <a:gd name="T7" fmla="*/ 1 h 182"/>
                <a:gd name="T8" fmla="*/ 1 w 102"/>
                <a:gd name="T9" fmla="*/ 1 h 182"/>
                <a:gd name="T10" fmla="*/ 1 w 102"/>
                <a:gd name="T11" fmla="*/ 1 h 182"/>
                <a:gd name="T12" fmla="*/ 1 w 102"/>
                <a:gd name="T13" fmla="*/ 1 h 182"/>
                <a:gd name="T14" fmla="*/ 0 w 102"/>
                <a:gd name="T15" fmla="*/ 1 h 182"/>
                <a:gd name="T16" fmla="*/ 1 w 102"/>
                <a:gd name="T17" fmla="*/ 0 h 182"/>
                <a:gd name="T18" fmla="*/ 1 w 102"/>
                <a:gd name="T19" fmla="*/ 1 h 182"/>
                <a:gd name="T20" fmla="*/ 1 w 102"/>
                <a:gd name="T21" fmla="*/ 1 h 1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2"/>
                <a:gd name="T34" fmla="*/ 0 h 182"/>
                <a:gd name="T35" fmla="*/ 102 w 102"/>
                <a:gd name="T36" fmla="*/ 182 h 18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2" h="182">
                  <a:moveTo>
                    <a:pt x="26" y="7"/>
                  </a:moveTo>
                  <a:lnTo>
                    <a:pt x="60" y="70"/>
                  </a:lnTo>
                  <a:lnTo>
                    <a:pt x="74" y="120"/>
                  </a:lnTo>
                  <a:lnTo>
                    <a:pt x="100" y="163"/>
                  </a:lnTo>
                  <a:lnTo>
                    <a:pt x="102" y="182"/>
                  </a:lnTo>
                  <a:lnTo>
                    <a:pt x="81" y="182"/>
                  </a:lnTo>
                  <a:lnTo>
                    <a:pt x="11" y="85"/>
                  </a:lnTo>
                  <a:lnTo>
                    <a:pt x="0" y="19"/>
                  </a:lnTo>
                  <a:lnTo>
                    <a:pt x="7" y="0"/>
                  </a:lnTo>
                  <a:lnTo>
                    <a:pt x="26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3" name="Freeform 99"/>
            <p:cNvSpPr>
              <a:spLocks/>
            </p:cNvSpPr>
            <p:nvPr/>
          </p:nvSpPr>
          <p:spPr bwMode="auto">
            <a:xfrm>
              <a:off x="2861" y="1710"/>
              <a:ext cx="152" cy="76"/>
            </a:xfrm>
            <a:custGeom>
              <a:avLst/>
              <a:gdLst>
                <a:gd name="T0" fmla="*/ 1 w 304"/>
                <a:gd name="T1" fmla="*/ 0 h 152"/>
                <a:gd name="T2" fmla="*/ 1 w 304"/>
                <a:gd name="T3" fmla="*/ 1 h 152"/>
                <a:gd name="T4" fmla="*/ 1 w 304"/>
                <a:gd name="T5" fmla="*/ 1 h 152"/>
                <a:gd name="T6" fmla="*/ 1 w 304"/>
                <a:gd name="T7" fmla="*/ 1 h 152"/>
                <a:gd name="T8" fmla="*/ 1 w 304"/>
                <a:gd name="T9" fmla="*/ 1 h 152"/>
                <a:gd name="T10" fmla="*/ 1 w 304"/>
                <a:gd name="T11" fmla="*/ 1 h 152"/>
                <a:gd name="T12" fmla="*/ 1 w 304"/>
                <a:gd name="T13" fmla="*/ 1 h 152"/>
                <a:gd name="T14" fmla="*/ 1 w 304"/>
                <a:gd name="T15" fmla="*/ 1 h 152"/>
                <a:gd name="T16" fmla="*/ 1 w 304"/>
                <a:gd name="T17" fmla="*/ 1 h 152"/>
                <a:gd name="T18" fmla="*/ 1 w 304"/>
                <a:gd name="T19" fmla="*/ 1 h 152"/>
                <a:gd name="T20" fmla="*/ 1 w 304"/>
                <a:gd name="T21" fmla="*/ 1 h 152"/>
                <a:gd name="T22" fmla="*/ 1 w 304"/>
                <a:gd name="T23" fmla="*/ 1 h 152"/>
                <a:gd name="T24" fmla="*/ 1 w 304"/>
                <a:gd name="T25" fmla="*/ 1 h 152"/>
                <a:gd name="T26" fmla="*/ 1 w 304"/>
                <a:gd name="T27" fmla="*/ 1 h 152"/>
                <a:gd name="T28" fmla="*/ 0 w 304"/>
                <a:gd name="T29" fmla="*/ 1 h 152"/>
                <a:gd name="T30" fmla="*/ 1 w 304"/>
                <a:gd name="T31" fmla="*/ 0 h 152"/>
                <a:gd name="T32" fmla="*/ 1 w 304"/>
                <a:gd name="T33" fmla="*/ 0 h 1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4"/>
                <a:gd name="T52" fmla="*/ 0 h 152"/>
                <a:gd name="T53" fmla="*/ 304 w 304"/>
                <a:gd name="T54" fmla="*/ 152 h 1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4" h="152">
                  <a:moveTo>
                    <a:pt x="19" y="0"/>
                  </a:moveTo>
                  <a:lnTo>
                    <a:pt x="67" y="47"/>
                  </a:lnTo>
                  <a:lnTo>
                    <a:pt x="87" y="68"/>
                  </a:lnTo>
                  <a:lnTo>
                    <a:pt x="116" y="87"/>
                  </a:lnTo>
                  <a:lnTo>
                    <a:pt x="207" y="120"/>
                  </a:lnTo>
                  <a:lnTo>
                    <a:pt x="224" y="91"/>
                  </a:lnTo>
                  <a:lnTo>
                    <a:pt x="241" y="66"/>
                  </a:lnTo>
                  <a:lnTo>
                    <a:pt x="283" y="21"/>
                  </a:lnTo>
                  <a:lnTo>
                    <a:pt x="304" y="19"/>
                  </a:lnTo>
                  <a:lnTo>
                    <a:pt x="304" y="40"/>
                  </a:lnTo>
                  <a:lnTo>
                    <a:pt x="226" y="144"/>
                  </a:lnTo>
                  <a:lnTo>
                    <a:pt x="209" y="152"/>
                  </a:lnTo>
                  <a:lnTo>
                    <a:pt x="103" y="112"/>
                  </a:lnTo>
                  <a:lnTo>
                    <a:pt x="2" y="21"/>
                  </a:lnTo>
                  <a:lnTo>
                    <a:pt x="0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4" name="Freeform 100"/>
            <p:cNvSpPr>
              <a:spLocks/>
            </p:cNvSpPr>
            <p:nvPr/>
          </p:nvSpPr>
          <p:spPr bwMode="auto">
            <a:xfrm>
              <a:off x="2975" y="1633"/>
              <a:ext cx="107" cy="111"/>
            </a:xfrm>
            <a:custGeom>
              <a:avLst/>
              <a:gdLst>
                <a:gd name="T0" fmla="*/ 0 w 215"/>
                <a:gd name="T1" fmla="*/ 1 h 220"/>
                <a:gd name="T2" fmla="*/ 0 w 215"/>
                <a:gd name="T3" fmla="*/ 1 h 220"/>
                <a:gd name="T4" fmla="*/ 0 w 215"/>
                <a:gd name="T5" fmla="*/ 1 h 220"/>
                <a:gd name="T6" fmla="*/ 0 w 215"/>
                <a:gd name="T7" fmla="*/ 1 h 220"/>
                <a:gd name="T8" fmla="*/ 0 w 215"/>
                <a:gd name="T9" fmla="*/ 1 h 220"/>
                <a:gd name="T10" fmla="*/ 0 w 215"/>
                <a:gd name="T11" fmla="*/ 1 h 220"/>
                <a:gd name="T12" fmla="*/ 0 w 215"/>
                <a:gd name="T13" fmla="*/ 1 h 220"/>
                <a:gd name="T14" fmla="*/ 0 w 215"/>
                <a:gd name="T15" fmla="*/ 1 h 220"/>
                <a:gd name="T16" fmla="*/ 0 w 215"/>
                <a:gd name="T17" fmla="*/ 1 h 220"/>
                <a:gd name="T18" fmla="*/ 0 w 215"/>
                <a:gd name="T19" fmla="*/ 1 h 220"/>
                <a:gd name="T20" fmla="*/ 0 w 215"/>
                <a:gd name="T21" fmla="*/ 1 h 220"/>
                <a:gd name="T22" fmla="*/ 0 w 215"/>
                <a:gd name="T23" fmla="*/ 1 h 220"/>
                <a:gd name="T24" fmla="*/ 0 w 215"/>
                <a:gd name="T25" fmla="*/ 1 h 220"/>
                <a:gd name="T26" fmla="*/ 0 w 215"/>
                <a:gd name="T27" fmla="*/ 1 h 220"/>
                <a:gd name="T28" fmla="*/ 0 w 215"/>
                <a:gd name="T29" fmla="*/ 1 h 220"/>
                <a:gd name="T30" fmla="*/ 0 w 215"/>
                <a:gd name="T31" fmla="*/ 1 h 220"/>
                <a:gd name="T32" fmla="*/ 0 w 215"/>
                <a:gd name="T33" fmla="*/ 1 h 220"/>
                <a:gd name="T34" fmla="*/ 0 w 215"/>
                <a:gd name="T35" fmla="*/ 1 h 220"/>
                <a:gd name="T36" fmla="*/ 0 w 215"/>
                <a:gd name="T37" fmla="*/ 0 h 220"/>
                <a:gd name="T38" fmla="*/ 0 w 215"/>
                <a:gd name="T39" fmla="*/ 1 h 220"/>
                <a:gd name="T40" fmla="*/ 0 w 215"/>
                <a:gd name="T41" fmla="*/ 1 h 22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15"/>
                <a:gd name="T64" fmla="*/ 0 h 220"/>
                <a:gd name="T65" fmla="*/ 215 w 215"/>
                <a:gd name="T66" fmla="*/ 220 h 22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15" h="220">
                  <a:moveTo>
                    <a:pt x="215" y="19"/>
                  </a:moveTo>
                  <a:lnTo>
                    <a:pt x="173" y="106"/>
                  </a:lnTo>
                  <a:lnTo>
                    <a:pt x="152" y="205"/>
                  </a:lnTo>
                  <a:lnTo>
                    <a:pt x="108" y="220"/>
                  </a:lnTo>
                  <a:lnTo>
                    <a:pt x="57" y="217"/>
                  </a:lnTo>
                  <a:lnTo>
                    <a:pt x="21" y="179"/>
                  </a:lnTo>
                  <a:lnTo>
                    <a:pt x="0" y="123"/>
                  </a:lnTo>
                  <a:lnTo>
                    <a:pt x="8" y="104"/>
                  </a:lnTo>
                  <a:lnTo>
                    <a:pt x="27" y="112"/>
                  </a:lnTo>
                  <a:lnTo>
                    <a:pt x="48" y="135"/>
                  </a:lnTo>
                  <a:lnTo>
                    <a:pt x="78" y="144"/>
                  </a:lnTo>
                  <a:lnTo>
                    <a:pt x="106" y="167"/>
                  </a:lnTo>
                  <a:lnTo>
                    <a:pt x="118" y="179"/>
                  </a:lnTo>
                  <a:lnTo>
                    <a:pt x="129" y="177"/>
                  </a:lnTo>
                  <a:lnTo>
                    <a:pt x="143" y="141"/>
                  </a:lnTo>
                  <a:lnTo>
                    <a:pt x="146" y="97"/>
                  </a:lnTo>
                  <a:lnTo>
                    <a:pt x="165" y="47"/>
                  </a:lnTo>
                  <a:lnTo>
                    <a:pt x="190" y="4"/>
                  </a:lnTo>
                  <a:lnTo>
                    <a:pt x="209" y="0"/>
                  </a:lnTo>
                  <a:lnTo>
                    <a:pt x="215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5" name="Freeform 101"/>
            <p:cNvSpPr>
              <a:spLocks/>
            </p:cNvSpPr>
            <p:nvPr/>
          </p:nvSpPr>
          <p:spPr bwMode="auto">
            <a:xfrm>
              <a:off x="2958" y="1584"/>
              <a:ext cx="58" cy="26"/>
            </a:xfrm>
            <a:custGeom>
              <a:avLst/>
              <a:gdLst>
                <a:gd name="T0" fmla="*/ 1 w 116"/>
                <a:gd name="T1" fmla="*/ 0 h 51"/>
                <a:gd name="T2" fmla="*/ 1 w 116"/>
                <a:gd name="T3" fmla="*/ 1 h 51"/>
                <a:gd name="T4" fmla="*/ 1 w 116"/>
                <a:gd name="T5" fmla="*/ 1 h 51"/>
                <a:gd name="T6" fmla="*/ 1 w 116"/>
                <a:gd name="T7" fmla="*/ 1 h 51"/>
                <a:gd name="T8" fmla="*/ 1 w 116"/>
                <a:gd name="T9" fmla="*/ 1 h 51"/>
                <a:gd name="T10" fmla="*/ 1 w 116"/>
                <a:gd name="T11" fmla="*/ 1 h 51"/>
                <a:gd name="T12" fmla="*/ 0 w 116"/>
                <a:gd name="T13" fmla="*/ 1 h 51"/>
                <a:gd name="T14" fmla="*/ 1 w 116"/>
                <a:gd name="T15" fmla="*/ 0 h 51"/>
                <a:gd name="T16" fmla="*/ 1 w 116"/>
                <a:gd name="T17" fmla="*/ 0 h 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6"/>
                <a:gd name="T28" fmla="*/ 0 h 51"/>
                <a:gd name="T29" fmla="*/ 116 w 116"/>
                <a:gd name="T30" fmla="*/ 51 h 5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6" h="51">
                  <a:moveTo>
                    <a:pt x="15" y="0"/>
                  </a:moveTo>
                  <a:lnTo>
                    <a:pt x="66" y="10"/>
                  </a:lnTo>
                  <a:lnTo>
                    <a:pt x="104" y="32"/>
                  </a:lnTo>
                  <a:lnTo>
                    <a:pt x="116" y="51"/>
                  </a:lnTo>
                  <a:lnTo>
                    <a:pt x="68" y="51"/>
                  </a:lnTo>
                  <a:lnTo>
                    <a:pt x="11" y="29"/>
                  </a:lnTo>
                  <a:lnTo>
                    <a:pt x="0" y="1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6" name="Freeform 102"/>
            <p:cNvSpPr>
              <a:spLocks/>
            </p:cNvSpPr>
            <p:nvPr/>
          </p:nvSpPr>
          <p:spPr bwMode="auto">
            <a:xfrm>
              <a:off x="3073" y="1723"/>
              <a:ext cx="267" cy="259"/>
            </a:xfrm>
            <a:custGeom>
              <a:avLst/>
              <a:gdLst>
                <a:gd name="T0" fmla="*/ 0 w 534"/>
                <a:gd name="T1" fmla="*/ 1 h 518"/>
                <a:gd name="T2" fmla="*/ 1 w 534"/>
                <a:gd name="T3" fmla="*/ 1 h 518"/>
                <a:gd name="T4" fmla="*/ 1 w 534"/>
                <a:gd name="T5" fmla="*/ 1 h 518"/>
                <a:gd name="T6" fmla="*/ 1 w 534"/>
                <a:gd name="T7" fmla="*/ 1 h 518"/>
                <a:gd name="T8" fmla="*/ 1 w 534"/>
                <a:gd name="T9" fmla="*/ 1 h 518"/>
                <a:gd name="T10" fmla="*/ 1 w 534"/>
                <a:gd name="T11" fmla="*/ 1 h 518"/>
                <a:gd name="T12" fmla="*/ 1 w 534"/>
                <a:gd name="T13" fmla="*/ 1 h 518"/>
                <a:gd name="T14" fmla="*/ 1 w 534"/>
                <a:gd name="T15" fmla="*/ 1 h 518"/>
                <a:gd name="T16" fmla="*/ 1 w 534"/>
                <a:gd name="T17" fmla="*/ 1 h 518"/>
                <a:gd name="T18" fmla="*/ 1 w 534"/>
                <a:gd name="T19" fmla="*/ 1 h 518"/>
                <a:gd name="T20" fmla="*/ 1 w 534"/>
                <a:gd name="T21" fmla="*/ 1 h 518"/>
                <a:gd name="T22" fmla="*/ 1 w 534"/>
                <a:gd name="T23" fmla="*/ 1 h 518"/>
                <a:gd name="T24" fmla="*/ 1 w 534"/>
                <a:gd name="T25" fmla="*/ 0 h 518"/>
                <a:gd name="T26" fmla="*/ 1 w 534"/>
                <a:gd name="T27" fmla="*/ 0 h 518"/>
                <a:gd name="T28" fmla="*/ 1 w 534"/>
                <a:gd name="T29" fmla="*/ 1 h 518"/>
                <a:gd name="T30" fmla="*/ 1 w 534"/>
                <a:gd name="T31" fmla="*/ 1 h 518"/>
                <a:gd name="T32" fmla="*/ 1 w 534"/>
                <a:gd name="T33" fmla="*/ 1 h 518"/>
                <a:gd name="T34" fmla="*/ 1 w 534"/>
                <a:gd name="T35" fmla="*/ 1 h 518"/>
                <a:gd name="T36" fmla="*/ 1 w 534"/>
                <a:gd name="T37" fmla="*/ 1 h 518"/>
                <a:gd name="T38" fmla="*/ 1 w 534"/>
                <a:gd name="T39" fmla="*/ 1 h 518"/>
                <a:gd name="T40" fmla="*/ 1 w 534"/>
                <a:gd name="T41" fmla="*/ 1 h 518"/>
                <a:gd name="T42" fmla="*/ 1 w 534"/>
                <a:gd name="T43" fmla="*/ 1 h 518"/>
                <a:gd name="T44" fmla="*/ 1 w 534"/>
                <a:gd name="T45" fmla="*/ 1 h 518"/>
                <a:gd name="T46" fmla="*/ 1 w 534"/>
                <a:gd name="T47" fmla="*/ 1 h 518"/>
                <a:gd name="T48" fmla="*/ 1 w 534"/>
                <a:gd name="T49" fmla="*/ 1 h 518"/>
                <a:gd name="T50" fmla="*/ 1 w 534"/>
                <a:gd name="T51" fmla="*/ 1 h 518"/>
                <a:gd name="T52" fmla="*/ 1 w 534"/>
                <a:gd name="T53" fmla="*/ 1 h 518"/>
                <a:gd name="T54" fmla="*/ 1 w 534"/>
                <a:gd name="T55" fmla="*/ 1 h 518"/>
                <a:gd name="T56" fmla="*/ 1 w 534"/>
                <a:gd name="T57" fmla="*/ 1 h 518"/>
                <a:gd name="T58" fmla="*/ 1 w 534"/>
                <a:gd name="T59" fmla="*/ 1 h 518"/>
                <a:gd name="T60" fmla="*/ 1 w 534"/>
                <a:gd name="T61" fmla="*/ 1 h 518"/>
                <a:gd name="T62" fmla="*/ 1 w 534"/>
                <a:gd name="T63" fmla="*/ 1 h 518"/>
                <a:gd name="T64" fmla="*/ 1 w 534"/>
                <a:gd name="T65" fmla="*/ 1 h 518"/>
                <a:gd name="T66" fmla="*/ 1 w 534"/>
                <a:gd name="T67" fmla="*/ 1 h 518"/>
                <a:gd name="T68" fmla="*/ 0 w 534"/>
                <a:gd name="T69" fmla="*/ 1 h 518"/>
                <a:gd name="T70" fmla="*/ 0 w 534"/>
                <a:gd name="T71" fmla="*/ 1 h 51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34"/>
                <a:gd name="T109" fmla="*/ 0 h 518"/>
                <a:gd name="T110" fmla="*/ 534 w 534"/>
                <a:gd name="T111" fmla="*/ 518 h 51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34" h="518">
                  <a:moveTo>
                    <a:pt x="0" y="503"/>
                  </a:moveTo>
                  <a:lnTo>
                    <a:pt x="15" y="397"/>
                  </a:lnTo>
                  <a:lnTo>
                    <a:pt x="38" y="306"/>
                  </a:lnTo>
                  <a:lnTo>
                    <a:pt x="55" y="262"/>
                  </a:lnTo>
                  <a:lnTo>
                    <a:pt x="76" y="220"/>
                  </a:lnTo>
                  <a:lnTo>
                    <a:pt x="102" y="178"/>
                  </a:lnTo>
                  <a:lnTo>
                    <a:pt x="137" y="135"/>
                  </a:lnTo>
                  <a:lnTo>
                    <a:pt x="159" y="106"/>
                  </a:lnTo>
                  <a:lnTo>
                    <a:pt x="184" y="81"/>
                  </a:lnTo>
                  <a:lnTo>
                    <a:pt x="213" y="60"/>
                  </a:lnTo>
                  <a:lnTo>
                    <a:pt x="245" y="39"/>
                  </a:lnTo>
                  <a:lnTo>
                    <a:pt x="294" y="15"/>
                  </a:lnTo>
                  <a:lnTo>
                    <a:pt x="340" y="0"/>
                  </a:lnTo>
                  <a:lnTo>
                    <a:pt x="441" y="0"/>
                  </a:lnTo>
                  <a:lnTo>
                    <a:pt x="484" y="17"/>
                  </a:lnTo>
                  <a:lnTo>
                    <a:pt x="519" y="49"/>
                  </a:lnTo>
                  <a:lnTo>
                    <a:pt x="532" y="78"/>
                  </a:lnTo>
                  <a:lnTo>
                    <a:pt x="534" y="108"/>
                  </a:lnTo>
                  <a:lnTo>
                    <a:pt x="521" y="180"/>
                  </a:lnTo>
                  <a:lnTo>
                    <a:pt x="507" y="193"/>
                  </a:lnTo>
                  <a:lnTo>
                    <a:pt x="494" y="178"/>
                  </a:lnTo>
                  <a:lnTo>
                    <a:pt x="498" y="68"/>
                  </a:lnTo>
                  <a:lnTo>
                    <a:pt x="469" y="49"/>
                  </a:lnTo>
                  <a:lnTo>
                    <a:pt x="433" y="41"/>
                  </a:lnTo>
                  <a:lnTo>
                    <a:pt x="351" y="51"/>
                  </a:lnTo>
                  <a:lnTo>
                    <a:pt x="315" y="70"/>
                  </a:lnTo>
                  <a:lnTo>
                    <a:pt x="275" y="93"/>
                  </a:lnTo>
                  <a:lnTo>
                    <a:pt x="186" y="171"/>
                  </a:lnTo>
                  <a:lnTo>
                    <a:pt x="154" y="211"/>
                  </a:lnTo>
                  <a:lnTo>
                    <a:pt x="125" y="249"/>
                  </a:lnTo>
                  <a:lnTo>
                    <a:pt x="80" y="325"/>
                  </a:lnTo>
                  <a:lnTo>
                    <a:pt x="47" y="408"/>
                  </a:lnTo>
                  <a:lnTo>
                    <a:pt x="28" y="505"/>
                  </a:lnTo>
                  <a:lnTo>
                    <a:pt x="13" y="518"/>
                  </a:lnTo>
                  <a:lnTo>
                    <a:pt x="0" y="5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7" name="Freeform 103"/>
            <p:cNvSpPr>
              <a:spLocks/>
            </p:cNvSpPr>
            <p:nvPr/>
          </p:nvSpPr>
          <p:spPr bwMode="auto">
            <a:xfrm>
              <a:off x="2992" y="1652"/>
              <a:ext cx="353" cy="338"/>
            </a:xfrm>
            <a:custGeom>
              <a:avLst/>
              <a:gdLst>
                <a:gd name="T0" fmla="*/ 0 w 705"/>
                <a:gd name="T1" fmla="*/ 2 h 675"/>
                <a:gd name="T2" fmla="*/ 0 w 705"/>
                <a:gd name="T3" fmla="*/ 2 h 675"/>
                <a:gd name="T4" fmla="*/ 1 w 705"/>
                <a:gd name="T5" fmla="*/ 2 h 675"/>
                <a:gd name="T6" fmla="*/ 1 w 705"/>
                <a:gd name="T7" fmla="*/ 1 h 675"/>
                <a:gd name="T8" fmla="*/ 1 w 705"/>
                <a:gd name="T9" fmla="*/ 1 h 675"/>
                <a:gd name="T10" fmla="*/ 1 w 705"/>
                <a:gd name="T11" fmla="*/ 1 h 675"/>
                <a:gd name="T12" fmla="*/ 1 w 705"/>
                <a:gd name="T13" fmla="*/ 1 h 675"/>
                <a:gd name="T14" fmla="*/ 1 w 705"/>
                <a:gd name="T15" fmla="*/ 1 h 675"/>
                <a:gd name="T16" fmla="*/ 1 w 705"/>
                <a:gd name="T17" fmla="*/ 1 h 675"/>
                <a:gd name="T18" fmla="*/ 1 w 705"/>
                <a:gd name="T19" fmla="*/ 1 h 675"/>
                <a:gd name="T20" fmla="*/ 1 w 705"/>
                <a:gd name="T21" fmla="*/ 1 h 675"/>
                <a:gd name="T22" fmla="*/ 1 w 705"/>
                <a:gd name="T23" fmla="*/ 1 h 675"/>
                <a:gd name="T24" fmla="*/ 1 w 705"/>
                <a:gd name="T25" fmla="*/ 1 h 675"/>
                <a:gd name="T26" fmla="*/ 1 w 705"/>
                <a:gd name="T27" fmla="*/ 1 h 675"/>
                <a:gd name="T28" fmla="*/ 1 w 705"/>
                <a:gd name="T29" fmla="*/ 1 h 675"/>
                <a:gd name="T30" fmla="*/ 1 w 705"/>
                <a:gd name="T31" fmla="*/ 1 h 675"/>
                <a:gd name="T32" fmla="*/ 1 w 705"/>
                <a:gd name="T33" fmla="*/ 1 h 675"/>
                <a:gd name="T34" fmla="*/ 2 w 705"/>
                <a:gd name="T35" fmla="*/ 0 h 675"/>
                <a:gd name="T36" fmla="*/ 2 w 705"/>
                <a:gd name="T37" fmla="*/ 1 h 675"/>
                <a:gd name="T38" fmla="*/ 2 w 705"/>
                <a:gd name="T39" fmla="*/ 1 h 675"/>
                <a:gd name="T40" fmla="*/ 2 w 705"/>
                <a:gd name="T41" fmla="*/ 1 h 675"/>
                <a:gd name="T42" fmla="*/ 2 w 705"/>
                <a:gd name="T43" fmla="*/ 1 h 675"/>
                <a:gd name="T44" fmla="*/ 2 w 705"/>
                <a:gd name="T45" fmla="*/ 1 h 675"/>
                <a:gd name="T46" fmla="*/ 2 w 705"/>
                <a:gd name="T47" fmla="*/ 1 h 675"/>
                <a:gd name="T48" fmla="*/ 2 w 705"/>
                <a:gd name="T49" fmla="*/ 1 h 675"/>
                <a:gd name="T50" fmla="*/ 1 w 705"/>
                <a:gd name="T51" fmla="*/ 1 h 675"/>
                <a:gd name="T52" fmla="*/ 1 w 705"/>
                <a:gd name="T53" fmla="*/ 1 h 675"/>
                <a:gd name="T54" fmla="*/ 1 w 705"/>
                <a:gd name="T55" fmla="*/ 1 h 675"/>
                <a:gd name="T56" fmla="*/ 1 w 705"/>
                <a:gd name="T57" fmla="*/ 1 h 675"/>
                <a:gd name="T58" fmla="*/ 1 w 705"/>
                <a:gd name="T59" fmla="*/ 1 h 675"/>
                <a:gd name="T60" fmla="*/ 1 w 705"/>
                <a:gd name="T61" fmla="*/ 1 h 675"/>
                <a:gd name="T62" fmla="*/ 1 w 705"/>
                <a:gd name="T63" fmla="*/ 1 h 675"/>
                <a:gd name="T64" fmla="*/ 1 w 705"/>
                <a:gd name="T65" fmla="*/ 1 h 675"/>
                <a:gd name="T66" fmla="*/ 1 w 705"/>
                <a:gd name="T67" fmla="*/ 1 h 675"/>
                <a:gd name="T68" fmla="*/ 1 w 705"/>
                <a:gd name="T69" fmla="*/ 1 h 675"/>
                <a:gd name="T70" fmla="*/ 1 w 705"/>
                <a:gd name="T71" fmla="*/ 1 h 675"/>
                <a:gd name="T72" fmla="*/ 1 w 705"/>
                <a:gd name="T73" fmla="*/ 1 h 675"/>
                <a:gd name="T74" fmla="*/ 1 w 705"/>
                <a:gd name="T75" fmla="*/ 2 h 675"/>
                <a:gd name="T76" fmla="*/ 1 w 705"/>
                <a:gd name="T77" fmla="*/ 2 h 675"/>
                <a:gd name="T78" fmla="*/ 1 w 705"/>
                <a:gd name="T79" fmla="*/ 2 h 675"/>
                <a:gd name="T80" fmla="*/ 0 w 705"/>
                <a:gd name="T81" fmla="*/ 2 h 675"/>
                <a:gd name="T82" fmla="*/ 0 w 705"/>
                <a:gd name="T83" fmla="*/ 2 h 67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5"/>
                <a:gd name="T127" fmla="*/ 0 h 675"/>
                <a:gd name="T128" fmla="*/ 705 w 705"/>
                <a:gd name="T129" fmla="*/ 675 h 67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5" h="675">
                  <a:moveTo>
                    <a:pt x="0" y="661"/>
                  </a:moveTo>
                  <a:lnTo>
                    <a:pt x="0" y="608"/>
                  </a:lnTo>
                  <a:lnTo>
                    <a:pt x="2" y="561"/>
                  </a:lnTo>
                  <a:lnTo>
                    <a:pt x="17" y="473"/>
                  </a:lnTo>
                  <a:lnTo>
                    <a:pt x="31" y="429"/>
                  </a:lnTo>
                  <a:lnTo>
                    <a:pt x="48" y="388"/>
                  </a:lnTo>
                  <a:lnTo>
                    <a:pt x="69" y="344"/>
                  </a:lnTo>
                  <a:lnTo>
                    <a:pt x="93" y="298"/>
                  </a:lnTo>
                  <a:lnTo>
                    <a:pt x="114" y="266"/>
                  </a:lnTo>
                  <a:lnTo>
                    <a:pt x="135" y="238"/>
                  </a:lnTo>
                  <a:lnTo>
                    <a:pt x="181" y="179"/>
                  </a:lnTo>
                  <a:lnTo>
                    <a:pt x="221" y="137"/>
                  </a:lnTo>
                  <a:lnTo>
                    <a:pt x="257" y="104"/>
                  </a:lnTo>
                  <a:lnTo>
                    <a:pt x="295" y="74"/>
                  </a:lnTo>
                  <a:lnTo>
                    <a:pt x="342" y="47"/>
                  </a:lnTo>
                  <a:lnTo>
                    <a:pt x="394" y="27"/>
                  </a:lnTo>
                  <a:lnTo>
                    <a:pt x="441" y="11"/>
                  </a:lnTo>
                  <a:lnTo>
                    <a:pt x="534" y="0"/>
                  </a:lnTo>
                  <a:lnTo>
                    <a:pt x="620" y="15"/>
                  </a:lnTo>
                  <a:lnTo>
                    <a:pt x="703" y="65"/>
                  </a:lnTo>
                  <a:lnTo>
                    <a:pt x="705" y="84"/>
                  </a:lnTo>
                  <a:lnTo>
                    <a:pt x="684" y="85"/>
                  </a:lnTo>
                  <a:lnTo>
                    <a:pt x="648" y="61"/>
                  </a:lnTo>
                  <a:lnTo>
                    <a:pt x="612" y="47"/>
                  </a:lnTo>
                  <a:lnTo>
                    <a:pt x="536" y="44"/>
                  </a:lnTo>
                  <a:lnTo>
                    <a:pt x="456" y="66"/>
                  </a:lnTo>
                  <a:lnTo>
                    <a:pt x="413" y="84"/>
                  </a:lnTo>
                  <a:lnTo>
                    <a:pt x="367" y="103"/>
                  </a:lnTo>
                  <a:lnTo>
                    <a:pt x="293" y="152"/>
                  </a:lnTo>
                  <a:lnTo>
                    <a:pt x="263" y="180"/>
                  </a:lnTo>
                  <a:lnTo>
                    <a:pt x="226" y="217"/>
                  </a:lnTo>
                  <a:lnTo>
                    <a:pt x="204" y="245"/>
                  </a:lnTo>
                  <a:lnTo>
                    <a:pt x="181" y="270"/>
                  </a:lnTo>
                  <a:lnTo>
                    <a:pt x="139" y="323"/>
                  </a:lnTo>
                  <a:lnTo>
                    <a:pt x="114" y="367"/>
                  </a:lnTo>
                  <a:lnTo>
                    <a:pt x="93" y="407"/>
                  </a:lnTo>
                  <a:lnTo>
                    <a:pt x="55" y="485"/>
                  </a:lnTo>
                  <a:lnTo>
                    <a:pt x="33" y="566"/>
                  </a:lnTo>
                  <a:lnTo>
                    <a:pt x="29" y="659"/>
                  </a:lnTo>
                  <a:lnTo>
                    <a:pt x="15" y="675"/>
                  </a:lnTo>
                  <a:lnTo>
                    <a:pt x="0" y="6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8" name="Freeform 104"/>
            <p:cNvSpPr>
              <a:spLocks/>
            </p:cNvSpPr>
            <p:nvPr/>
          </p:nvSpPr>
          <p:spPr bwMode="auto">
            <a:xfrm>
              <a:off x="3191" y="1751"/>
              <a:ext cx="186" cy="284"/>
            </a:xfrm>
            <a:custGeom>
              <a:avLst/>
              <a:gdLst>
                <a:gd name="T0" fmla="*/ 0 w 373"/>
                <a:gd name="T1" fmla="*/ 1 h 566"/>
                <a:gd name="T2" fmla="*/ 0 w 373"/>
                <a:gd name="T3" fmla="*/ 1 h 566"/>
                <a:gd name="T4" fmla="*/ 0 w 373"/>
                <a:gd name="T5" fmla="*/ 1 h 566"/>
                <a:gd name="T6" fmla="*/ 0 w 373"/>
                <a:gd name="T7" fmla="*/ 1 h 566"/>
                <a:gd name="T8" fmla="*/ 0 w 373"/>
                <a:gd name="T9" fmla="*/ 1 h 566"/>
                <a:gd name="T10" fmla="*/ 0 w 373"/>
                <a:gd name="T11" fmla="*/ 1 h 566"/>
                <a:gd name="T12" fmla="*/ 0 w 373"/>
                <a:gd name="T13" fmla="*/ 1 h 566"/>
                <a:gd name="T14" fmla="*/ 0 w 373"/>
                <a:gd name="T15" fmla="*/ 1 h 566"/>
                <a:gd name="T16" fmla="*/ 0 w 373"/>
                <a:gd name="T17" fmla="*/ 1 h 566"/>
                <a:gd name="T18" fmla="*/ 0 w 373"/>
                <a:gd name="T19" fmla="*/ 1 h 566"/>
                <a:gd name="T20" fmla="*/ 0 w 373"/>
                <a:gd name="T21" fmla="*/ 1 h 566"/>
                <a:gd name="T22" fmla="*/ 0 w 373"/>
                <a:gd name="T23" fmla="*/ 1 h 566"/>
                <a:gd name="T24" fmla="*/ 0 w 373"/>
                <a:gd name="T25" fmla="*/ 2 h 566"/>
                <a:gd name="T26" fmla="*/ 0 w 373"/>
                <a:gd name="T27" fmla="*/ 2 h 566"/>
                <a:gd name="T28" fmla="*/ 0 w 373"/>
                <a:gd name="T29" fmla="*/ 2 h 566"/>
                <a:gd name="T30" fmla="*/ 0 w 373"/>
                <a:gd name="T31" fmla="*/ 2 h 566"/>
                <a:gd name="T32" fmla="*/ 0 w 373"/>
                <a:gd name="T33" fmla="*/ 2 h 566"/>
                <a:gd name="T34" fmla="*/ 0 w 373"/>
                <a:gd name="T35" fmla="*/ 2 h 566"/>
                <a:gd name="T36" fmla="*/ 0 w 373"/>
                <a:gd name="T37" fmla="*/ 1 h 566"/>
                <a:gd name="T38" fmla="*/ 0 w 373"/>
                <a:gd name="T39" fmla="*/ 1 h 566"/>
                <a:gd name="T40" fmla="*/ 0 w 373"/>
                <a:gd name="T41" fmla="*/ 1 h 566"/>
                <a:gd name="T42" fmla="*/ 0 w 373"/>
                <a:gd name="T43" fmla="*/ 1 h 566"/>
                <a:gd name="T44" fmla="*/ 0 w 373"/>
                <a:gd name="T45" fmla="*/ 1 h 566"/>
                <a:gd name="T46" fmla="*/ 0 w 373"/>
                <a:gd name="T47" fmla="*/ 1 h 566"/>
                <a:gd name="T48" fmla="*/ 0 w 373"/>
                <a:gd name="T49" fmla="*/ 1 h 566"/>
                <a:gd name="T50" fmla="*/ 0 w 373"/>
                <a:gd name="T51" fmla="*/ 1 h 566"/>
                <a:gd name="T52" fmla="*/ 0 w 373"/>
                <a:gd name="T53" fmla="*/ 1 h 566"/>
                <a:gd name="T54" fmla="*/ 0 w 373"/>
                <a:gd name="T55" fmla="*/ 0 h 566"/>
                <a:gd name="T56" fmla="*/ 0 w 373"/>
                <a:gd name="T57" fmla="*/ 1 h 566"/>
                <a:gd name="T58" fmla="*/ 0 w 373"/>
                <a:gd name="T59" fmla="*/ 1 h 56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73"/>
                <a:gd name="T91" fmla="*/ 0 h 566"/>
                <a:gd name="T92" fmla="*/ 373 w 373"/>
                <a:gd name="T93" fmla="*/ 566 h 56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73" h="566">
                  <a:moveTo>
                    <a:pt x="358" y="11"/>
                  </a:moveTo>
                  <a:lnTo>
                    <a:pt x="373" y="138"/>
                  </a:lnTo>
                  <a:lnTo>
                    <a:pt x="369" y="199"/>
                  </a:lnTo>
                  <a:lnTo>
                    <a:pt x="354" y="266"/>
                  </a:lnTo>
                  <a:lnTo>
                    <a:pt x="325" y="327"/>
                  </a:lnTo>
                  <a:lnTo>
                    <a:pt x="310" y="361"/>
                  </a:lnTo>
                  <a:lnTo>
                    <a:pt x="295" y="385"/>
                  </a:lnTo>
                  <a:lnTo>
                    <a:pt x="278" y="414"/>
                  </a:lnTo>
                  <a:lnTo>
                    <a:pt x="255" y="441"/>
                  </a:lnTo>
                  <a:lnTo>
                    <a:pt x="230" y="465"/>
                  </a:lnTo>
                  <a:lnTo>
                    <a:pt x="202" y="490"/>
                  </a:lnTo>
                  <a:lnTo>
                    <a:pt x="172" y="511"/>
                  </a:lnTo>
                  <a:lnTo>
                    <a:pt x="141" y="530"/>
                  </a:lnTo>
                  <a:lnTo>
                    <a:pt x="111" y="549"/>
                  </a:lnTo>
                  <a:lnTo>
                    <a:pt x="80" y="566"/>
                  </a:lnTo>
                  <a:lnTo>
                    <a:pt x="0" y="562"/>
                  </a:lnTo>
                  <a:lnTo>
                    <a:pt x="29" y="545"/>
                  </a:lnTo>
                  <a:lnTo>
                    <a:pt x="61" y="522"/>
                  </a:lnTo>
                  <a:lnTo>
                    <a:pt x="96" y="500"/>
                  </a:lnTo>
                  <a:lnTo>
                    <a:pt x="132" y="473"/>
                  </a:lnTo>
                  <a:lnTo>
                    <a:pt x="196" y="416"/>
                  </a:lnTo>
                  <a:lnTo>
                    <a:pt x="238" y="359"/>
                  </a:lnTo>
                  <a:lnTo>
                    <a:pt x="268" y="302"/>
                  </a:lnTo>
                  <a:lnTo>
                    <a:pt x="297" y="243"/>
                  </a:lnTo>
                  <a:lnTo>
                    <a:pt x="329" y="129"/>
                  </a:lnTo>
                  <a:lnTo>
                    <a:pt x="335" y="78"/>
                  </a:lnTo>
                  <a:lnTo>
                    <a:pt x="329" y="17"/>
                  </a:lnTo>
                  <a:lnTo>
                    <a:pt x="343" y="0"/>
                  </a:lnTo>
                  <a:lnTo>
                    <a:pt x="358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9" name="Freeform 105"/>
            <p:cNvSpPr>
              <a:spLocks/>
            </p:cNvSpPr>
            <p:nvPr/>
          </p:nvSpPr>
          <p:spPr bwMode="auto">
            <a:xfrm>
              <a:off x="3105" y="1844"/>
              <a:ext cx="187" cy="158"/>
            </a:xfrm>
            <a:custGeom>
              <a:avLst/>
              <a:gdLst>
                <a:gd name="T0" fmla="*/ 0 w 375"/>
                <a:gd name="T1" fmla="*/ 1 h 315"/>
                <a:gd name="T2" fmla="*/ 0 w 375"/>
                <a:gd name="T3" fmla="*/ 1 h 315"/>
                <a:gd name="T4" fmla="*/ 0 w 375"/>
                <a:gd name="T5" fmla="*/ 1 h 315"/>
                <a:gd name="T6" fmla="*/ 0 w 375"/>
                <a:gd name="T7" fmla="*/ 1 h 315"/>
                <a:gd name="T8" fmla="*/ 0 w 375"/>
                <a:gd name="T9" fmla="*/ 1 h 315"/>
                <a:gd name="T10" fmla="*/ 0 w 375"/>
                <a:gd name="T11" fmla="*/ 1 h 315"/>
                <a:gd name="T12" fmla="*/ 0 w 375"/>
                <a:gd name="T13" fmla="*/ 1 h 315"/>
                <a:gd name="T14" fmla="*/ 0 w 375"/>
                <a:gd name="T15" fmla="*/ 1 h 315"/>
                <a:gd name="T16" fmla="*/ 0 w 375"/>
                <a:gd name="T17" fmla="*/ 1 h 315"/>
                <a:gd name="T18" fmla="*/ 0 w 375"/>
                <a:gd name="T19" fmla="*/ 1 h 315"/>
                <a:gd name="T20" fmla="*/ 0 w 375"/>
                <a:gd name="T21" fmla="*/ 1 h 315"/>
                <a:gd name="T22" fmla="*/ 0 w 375"/>
                <a:gd name="T23" fmla="*/ 1 h 315"/>
                <a:gd name="T24" fmla="*/ 0 w 375"/>
                <a:gd name="T25" fmla="*/ 1 h 315"/>
                <a:gd name="T26" fmla="*/ 0 w 375"/>
                <a:gd name="T27" fmla="*/ 1 h 315"/>
                <a:gd name="T28" fmla="*/ 0 w 375"/>
                <a:gd name="T29" fmla="*/ 1 h 315"/>
                <a:gd name="T30" fmla="*/ 0 w 375"/>
                <a:gd name="T31" fmla="*/ 1 h 315"/>
                <a:gd name="T32" fmla="*/ 0 w 375"/>
                <a:gd name="T33" fmla="*/ 1 h 315"/>
                <a:gd name="T34" fmla="*/ 0 w 375"/>
                <a:gd name="T35" fmla="*/ 1 h 315"/>
                <a:gd name="T36" fmla="*/ 0 w 375"/>
                <a:gd name="T37" fmla="*/ 1 h 315"/>
                <a:gd name="T38" fmla="*/ 0 w 375"/>
                <a:gd name="T39" fmla="*/ 1 h 315"/>
                <a:gd name="T40" fmla="*/ 0 w 375"/>
                <a:gd name="T41" fmla="*/ 1 h 315"/>
                <a:gd name="T42" fmla="*/ 0 w 375"/>
                <a:gd name="T43" fmla="*/ 1 h 315"/>
                <a:gd name="T44" fmla="*/ 0 w 375"/>
                <a:gd name="T45" fmla="*/ 1 h 315"/>
                <a:gd name="T46" fmla="*/ 0 w 375"/>
                <a:gd name="T47" fmla="*/ 0 h 315"/>
                <a:gd name="T48" fmla="*/ 0 w 375"/>
                <a:gd name="T49" fmla="*/ 1 h 315"/>
                <a:gd name="T50" fmla="*/ 0 w 375"/>
                <a:gd name="T51" fmla="*/ 1 h 31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75"/>
                <a:gd name="T79" fmla="*/ 0 h 315"/>
                <a:gd name="T80" fmla="*/ 375 w 375"/>
                <a:gd name="T81" fmla="*/ 315 h 31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75" h="315">
                  <a:moveTo>
                    <a:pt x="375" y="19"/>
                  </a:moveTo>
                  <a:lnTo>
                    <a:pt x="356" y="57"/>
                  </a:lnTo>
                  <a:lnTo>
                    <a:pt x="337" y="91"/>
                  </a:lnTo>
                  <a:lnTo>
                    <a:pt x="318" y="122"/>
                  </a:lnTo>
                  <a:lnTo>
                    <a:pt x="295" y="150"/>
                  </a:lnTo>
                  <a:lnTo>
                    <a:pt x="272" y="177"/>
                  </a:lnTo>
                  <a:lnTo>
                    <a:pt x="244" y="201"/>
                  </a:lnTo>
                  <a:lnTo>
                    <a:pt x="213" y="226"/>
                  </a:lnTo>
                  <a:lnTo>
                    <a:pt x="179" y="251"/>
                  </a:lnTo>
                  <a:lnTo>
                    <a:pt x="143" y="279"/>
                  </a:lnTo>
                  <a:lnTo>
                    <a:pt x="103" y="302"/>
                  </a:lnTo>
                  <a:lnTo>
                    <a:pt x="18" y="315"/>
                  </a:lnTo>
                  <a:lnTo>
                    <a:pt x="0" y="308"/>
                  </a:lnTo>
                  <a:lnTo>
                    <a:pt x="8" y="291"/>
                  </a:lnTo>
                  <a:lnTo>
                    <a:pt x="42" y="264"/>
                  </a:lnTo>
                  <a:lnTo>
                    <a:pt x="57" y="253"/>
                  </a:lnTo>
                  <a:lnTo>
                    <a:pt x="78" y="241"/>
                  </a:lnTo>
                  <a:lnTo>
                    <a:pt x="139" y="199"/>
                  </a:lnTo>
                  <a:lnTo>
                    <a:pt x="171" y="177"/>
                  </a:lnTo>
                  <a:lnTo>
                    <a:pt x="204" y="156"/>
                  </a:lnTo>
                  <a:lnTo>
                    <a:pt x="232" y="137"/>
                  </a:lnTo>
                  <a:lnTo>
                    <a:pt x="261" y="118"/>
                  </a:lnTo>
                  <a:lnTo>
                    <a:pt x="348" y="7"/>
                  </a:lnTo>
                  <a:lnTo>
                    <a:pt x="367" y="0"/>
                  </a:lnTo>
                  <a:lnTo>
                    <a:pt x="375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0" name="Freeform 106"/>
            <p:cNvSpPr>
              <a:spLocks/>
            </p:cNvSpPr>
            <p:nvPr/>
          </p:nvSpPr>
          <p:spPr bwMode="auto">
            <a:xfrm>
              <a:off x="2853" y="1770"/>
              <a:ext cx="75" cy="41"/>
            </a:xfrm>
            <a:custGeom>
              <a:avLst/>
              <a:gdLst>
                <a:gd name="T0" fmla="*/ 1 w 150"/>
                <a:gd name="T1" fmla="*/ 1 h 81"/>
                <a:gd name="T2" fmla="*/ 1 w 150"/>
                <a:gd name="T3" fmla="*/ 1 h 81"/>
                <a:gd name="T4" fmla="*/ 1 w 150"/>
                <a:gd name="T5" fmla="*/ 0 h 81"/>
                <a:gd name="T6" fmla="*/ 1 w 150"/>
                <a:gd name="T7" fmla="*/ 1 h 81"/>
                <a:gd name="T8" fmla="*/ 1 w 150"/>
                <a:gd name="T9" fmla="*/ 1 h 81"/>
                <a:gd name="T10" fmla="*/ 1 w 150"/>
                <a:gd name="T11" fmla="*/ 1 h 81"/>
                <a:gd name="T12" fmla="*/ 1 w 150"/>
                <a:gd name="T13" fmla="*/ 1 h 81"/>
                <a:gd name="T14" fmla="*/ 1 w 150"/>
                <a:gd name="T15" fmla="*/ 1 h 81"/>
                <a:gd name="T16" fmla="*/ 1 w 150"/>
                <a:gd name="T17" fmla="*/ 1 h 81"/>
                <a:gd name="T18" fmla="*/ 0 w 150"/>
                <a:gd name="T19" fmla="*/ 1 h 81"/>
                <a:gd name="T20" fmla="*/ 1 w 150"/>
                <a:gd name="T21" fmla="*/ 1 h 81"/>
                <a:gd name="T22" fmla="*/ 1 w 150"/>
                <a:gd name="T23" fmla="*/ 1 h 8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0"/>
                <a:gd name="T37" fmla="*/ 0 h 81"/>
                <a:gd name="T38" fmla="*/ 150 w 150"/>
                <a:gd name="T39" fmla="*/ 81 h 8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0" h="81">
                  <a:moveTo>
                    <a:pt x="5" y="55"/>
                  </a:moveTo>
                  <a:lnTo>
                    <a:pt x="26" y="24"/>
                  </a:lnTo>
                  <a:lnTo>
                    <a:pt x="135" y="0"/>
                  </a:lnTo>
                  <a:lnTo>
                    <a:pt x="150" y="11"/>
                  </a:lnTo>
                  <a:lnTo>
                    <a:pt x="139" y="26"/>
                  </a:lnTo>
                  <a:lnTo>
                    <a:pt x="95" y="45"/>
                  </a:lnTo>
                  <a:lnTo>
                    <a:pt x="55" y="68"/>
                  </a:lnTo>
                  <a:lnTo>
                    <a:pt x="32" y="81"/>
                  </a:lnTo>
                  <a:lnTo>
                    <a:pt x="5" y="79"/>
                  </a:lnTo>
                  <a:lnTo>
                    <a:pt x="0" y="68"/>
                  </a:lnTo>
                  <a:lnTo>
                    <a:pt x="5" y="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1" name="Freeform 107"/>
            <p:cNvSpPr>
              <a:spLocks/>
            </p:cNvSpPr>
            <p:nvPr/>
          </p:nvSpPr>
          <p:spPr bwMode="auto">
            <a:xfrm>
              <a:off x="2968" y="1399"/>
              <a:ext cx="159" cy="75"/>
            </a:xfrm>
            <a:custGeom>
              <a:avLst/>
              <a:gdLst>
                <a:gd name="T0" fmla="*/ 1 w 317"/>
                <a:gd name="T1" fmla="*/ 0 h 151"/>
                <a:gd name="T2" fmla="*/ 1 w 317"/>
                <a:gd name="T3" fmla="*/ 0 h 151"/>
                <a:gd name="T4" fmla="*/ 1 w 317"/>
                <a:gd name="T5" fmla="*/ 0 h 151"/>
                <a:gd name="T6" fmla="*/ 1 w 317"/>
                <a:gd name="T7" fmla="*/ 0 h 151"/>
                <a:gd name="T8" fmla="*/ 1 w 317"/>
                <a:gd name="T9" fmla="*/ 0 h 151"/>
                <a:gd name="T10" fmla="*/ 1 w 317"/>
                <a:gd name="T11" fmla="*/ 0 h 151"/>
                <a:gd name="T12" fmla="*/ 1 w 317"/>
                <a:gd name="T13" fmla="*/ 0 h 151"/>
                <a:gd name="T14" fmla="*/ 1 w 317"/>
                <a:gd name="T15" fmla="*/ 0 h 151"/>
                <a:gd name="T16" fmla="*/ 1 w 317"/>
                <a:gd name="T17" fmla="*/ 0 h 151"/>
                <a:gd name="T18" fmla="*/ 1 w 317"/>
                <a:gd name="T19" fmla="*/ 0 h 151"/>
                <a:gd name="T20" fmla="*/ 1 w 317"/>
                <a:gd name="T21" fmla="*/ 0 h 151"/>
                <a:gd name="T22" fmla="*/ 1 w 317"/>
                <a:gd name="T23" fmla="*/ 0 h 151"/>
                <a:gd name="T24" fmla="*/ 1 w 317"/>
                <a:gd name="T25" fmla="*/ 0 h 151"/>
                <a:gd name="T26" fmla="*/ 1 w 317"/>
                <a:gd name="T27" fmla="*/ 0 h 151"/>
                <a:gd name="T28" fmla="*/ 0 w 317"/>
                <a:gd name="T29" fmla="*/ 0 h 151"/>
                <a:gd name="T30" fmla="*/ 1 w 317"/>
                <a:gd name="T31" fmla="*/ 0 h 151"/>
                <a:gd name="T32" fmla="*/ 1 w 317"/>
                <a:gd name="T33" fmla="*/ 0 h 151"/>
                <a:gd name="T34" fmla="*/ 1 w 317"/>
                <a:gd name="T35" fmla="*/ 0 h 151"/>
                <a:gd name="T36" fmla="*/ 1 w 317"/>
                <a:gd name="T37" fmla="*/ 0 h 15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17"/>
                <a:gd name="T58" fmla="*/ 0 h 151"/>
                <a:gd name="T59" fmla="*/ 317 w 317"/>
                <a:gd name="T60" fmla="*/ 151 h 15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17" h="151">
                  <a:moveTo>
                    <a:pt x="30" y="12"/>
                  </a:moveTo>
                  <a:lnTo>
                    <a:pt x="43" y="19"/>
                  </a:lnTo>
                  <a:lnTo>
                    <a:pt x="62" y="21"/>
                  </a:lnTo>
                  <a:lnTo>
                    <a:pt x="91" y="44"/>
                  </a:lnTo>
                  <a:lnTo>
                    <a:pt x="119" y="61"/>
                  </a:lnTo>
                  <a:lnTo>
                    <a:pt x="148" y="78"/>
                  </a:lnTo>
                  <a:lnTo>
                    <a:pt x="175" y="92"/>
                  </a:lnTo>
                  <a:lnTo>
                    <a:pt x="235" y="111"/>
                  </a:lnTo>
                  <a:lnTo>
                    <a:pt x="306" y="124"/>
                  </a:lnTo>
                  <a:lnTo>
                    <a:pt x="317" y="139"/>
                  </a:lnTo>
                  <a:lnTo>
                    <a:pt x="302" y="151"/>
                  </a:lnTo>
                  <a:lnTo>
                    <a:pt x="144" y="135"/>
                  </a:lnTo>
                  <a:lnTo>
                    <a:pt x="74" y="118"/>
                  </a:lnTo>
                  <a:lnTo>
                    <a:pt x="7" y="78"/>
                  </a:lnTo>
                  <a:lnTo>
                    <a:pt x="0" y="50"/>
                  </a:lnTo>
                  <a:lnTo>
                    <a:pt x="2" y="16"/>
                  </a:lnTo>
                  <a:lnTo>
                    <a:pt x="13" y="0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2" name="Freeform 108"/>
            <p:cNvSpPr>
              <a:spLocks/>
            </p:cNvSpPr>
            <p:nvPr/>
          </p:nvSpPr>
          <p:spPr bwMode="auto">
            <a:xfrm>
              <a:off x="2602" y="2147"/>
              <a:ext cx="65" cy="175"/>
            </a:xfrm>
            <a:custGeom>
              <a:avLst/>
              <a:gdLst>
                <a:gd name="T0" fmla="*/ 0 w 131"/>
                <a:gd name="T1" fmla="*/ 0 h 352"/>
                <a:gd name="T2" fmla="*/ 0 w 131"/>
                <a:gd name="T3" fmla="*/ 0 h 352"/>
                <a:gd name="T4" fmla="*/ 0 w 131"/>
                <a:gd name="T5" fmla="*/ 0 h 352"/>
                <a:gd name="T6" fmla="*/ 0 w 131"/>
                <a:gd name="T7" fmla="*/ 0 h 352"/>
                <a:gd name="T8" fmla="*/ 0 w 131"/>
                <a:gd name="T9" fmla="*/ 0 h 352"/>
                <a:gd name="T10" fmla="*/ 0 w 131"/>
                <a:gd name="T11" fmla="*/ 0 h 352"/>
                <a:gd name="T12" fmla="*/ 0 w 131"/>
                <a:gd name="T13" fmla="*/ 0 h 352"/>
                <a:gd name="T14" fmla="*/ 0 w 131"/>
                <a:gd name="T15" fmla="*/ 0 h 352"/>
                <a:gd name="T16" fmla="*/ 0 w 131"/>
                <a:gd name="T17" fmla="*/ 0 h 352"/>
                <a:gd name="T18" fmla="*/ 0 w 131"/>
                <a:gd name="T19" fmla="*/ 0 h 352"/>
                <a:gd name="T20" fmla="*/ 0 w 131"/>
                <a:gd name="T21" fmla="*/ 0 h 352"/>
                <a:gd name="T22" fmla="*/ 0 w 131"/>
                <a:gd name="T23" fmla="*/ 0 h 352"/>
                <a:gd name="T24" fmla="*/ 0 w 131"/>
                <a:gd name="T25" fmla="*/ 0 h 352"/>
                <a:gd name="T26" fmla="*/ 0 w 131"/>
                <a:gd name="T27" fmla="*/ 0 h 352"/>
                <a:gd name="T28" fmla="*/ 0 w 131"/>
                <a:gd name="T29" fmla="*/ 0 h 352"/>
                <a:gd name="T30" fmla="*/ 0 w 131"/>
                <a:gd name="T31" fmla="*/ 0 h 352"/>
                <a:gd name="T32" fmla="*/ 0 w 131"/>
                <a:gd name="T33" fmla="*/ 0 h 352"/>
                <a:gd name="T34" fmla="*/ 0 w 131"/>
                <a:gd name="T35" fmla="*/ 0 h 35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1"/>
                <a:gd name="T55" fmla="*/ 0 h 352"/>
                <a:gd name="T56" fmla="*/ 131 w 131"/>
                <a:gd name="T57" fmla="*/ 352 h 35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1" h="352">
                  <a:moveTo>
                    <a:pt x="25" y="344"/>
                  </a:moveTo>
                  <a:lnTo>
                    <a:pt x="0" y="234"/>
                  </a:lnTo>
                  <a:lnTo>
                    <a:pt x="8" y="181"/>
                  </a:lnTo>
                  <a:lnTo>
                    <a:pt x="27" y="122"/>
                  </a:lnTo>
                  <a:lnTo>
                    <a:pt x="51" y="69"/>
                  </a:lnTo>
                  <a:lnTo>
                    <a:pt x="80" y="16"/>
                  </a:lnTo>
                  <a:lnTo>
                    <a:pt x="97" y="0"/>
                  </a:lnTo>
                  <a:lnTo>
                    <a:pt x="118" y="2"/>
                  </a:lnTo>
                  <a:lnTo>
                    <a:pt x="131" y="40"/>
                  </a:lnTo>
                  <a:lnTo>
                    <a:pt x="112" y="67"/>
                  </a:lnTo>
                  <a:lnTo>
                    <a:pt x="89" y="86"/>
                  </a:lnTo>
                  <a:lnTo>
                    <a:pt x="53" y="131"/>
                  </a:lnTo>
                  <a:lnTo>
                    <a:pt x="31" y="234"/>
                  </a:lnTo>
                  <a:lnTo>
                    <a:pt x="34" y="284"/>
                  </a:lnTo>
                  <a:lnTo>
                    <a:pt x="50" y="335"/>
                  </a:lnTo>
                  <a:lnTo>
                    <a:pt x="42" y="352"/>
                  </a:lnTo>
                  <a:lnTo>
                    <a:pt x="25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3" name="Freeform 109"/>
            <p:cNvSpPr>
              <a:spLocks/>
            </p:cNvSpPr>
            <p:nvPr/>
          </p:nvSpPr>
          <p:spPr bwMode="auto">
            <a:xfrm>
              <a:off x="2684" y="2109"/>
              <a:ext cx="105" cy="235"/>
            </a:xfrm>
            <a:custGeom>
              <a:avLst/>
              <a:gdLst>
                <a:gd name="T0" fmla="*/ 1 w 210"/>
                <a:gd name="T1" fmla="*/ 0 h 472"/>
                <a:gd name="T2" fmla="*/ 1 w 210"/>
                <a:gd name="T3" fmla="*/ 0 h 472"/>
                <a:gd name="T4" fmla="*/ 1 w 210"/>
                <a:gd name="T5" fmla="*/ 0 h 472"/>
                <a:gd name="T6" fmla="*/ 1 w 210"/>
                <a:gd name="T7" fmla="*/ 0 h 472"/>
                <a:gd name="T8" fmla="*/ 1 w 210"/>
                <a:gd name="T9" fmla="*/ 0 h 472"/>
                <a:gd name="T10" fmla="*/ 1 w 210"/>
                <a:gd name="T11" fmla="*/ 0 h 472"/>
                <a:gd name="T12" fmla="*/ 1 w 210"/>
                <a:gd name="T13" fmla="*/ 0 h 472"/>
                <a:gd name="T14" fmla="*/ 1 w 210"/>
                <a:gd name="T15" fmla="*/ 0 h 472"/>
                <a:gd name="T16" fmla="*/ 1 w 210"/>
                <a:gd name="T17" fmla="*/ 0 h 472"/>
                <a:gd name="T18" fmla="*/ 1 w 210"/>
                <a:gd name="T19" fmla="*/ 0 h 472"/>
                <a:gd name="T20" fmla="*/ 1 w 210"/>
                <a:gd name="T21" fmla="*/ 0 h 472"/>
                <a:gd name="T22" fmla="*/ 1 w 210"/>
                <a:gd name="T23" fmla="*/ 0 h 472"/>
                <a:gd name="T24" fmla="*/ 1 w 210"/>
                <a:gd name="T25" fmla="*/ 0 h 472"/>
                <a:gd name="T26" fmla="*/ 1 w 210"/>
                <a:gd name="T27" fmla="*/ 0 h 472"/>
                <a:gd name="T28" fmla="*/ 1 w 210"/>
                <a:gd name="T29" fmla="*/ 0 h 472"/>
                <a:gd name="T30" fmla="*/ 1 w 210"/>
                <a:gd name="T31" fmla="*/ 0 h 472"/>
                <a:gd name="T32" fmla="*/ 1 w 210"/>
                <a:gd name="T33" fmla="*/ 0 h 472"/>
                <a:gd name="T34" fmla="*/ 1 w 210"/>
                <a:gd name="T35" fmla="*/ 0 h 472"/>
                <a:gd name="T36" fmla="*/ 0 w 210"/>
                <a:gd name="T37" fmla="*/ 0 h 472"/>
                <a:gd name="T38" fmla="*/ 1 w 210"/>
                <a:gd name="T39" fmla="*/ 0 h 472"/>
                <a:gd name="T40" fmla="*/ 1 w 210"/>
                <a:gd name="T41" fmla="*/ 0 h 472"/>
                <a:gd name="T42" fmla="*/ 1 w 210"/>
                <a:gd name="T43" fmla="*/ 0 h 47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10"/>
                <a:gd name="T67" fmla="*/ 0 h 472"/>
                <a:gd name="T68" fmla="*/ 210 w 210"/>
                <a:gd name="T69" fmla="*/ 472 h 47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10" h="472">
                  <a:moveTo>
                    <a:pt x="21" y="21"/>
                  </a:moveTo>
                  <a:lnTo>
                    <a:pt x="111" y="0"/>
                  </a:lnTo>
                  <a:lnTo>
                    <a:pt x="134" y="8"/>
                  </a:lnTo>
                  <a:lnTo>
                    <a:pt x="139" y="29"/>
                  </a:lnTo>
                  <a:lnTo>
                    <a:pt x="132" y="175"/>
                  </a:lnTo>
                  <a:lnTo>
                    <a:pt x="145" y="323"/>
                  </a:lnTo>
                  <a:lnTo>
                    <a:pt x="172" y="392"/>
                  </a:lnTo>
                  <a:lnTo>
                    <a:pt x="187" y="422"/>
                  </a:lnTo>
                  <a:lnTo>
                    <a:pt x="210" y="453"/>
                  </a:lnTo>
                  <a:lnTo>
                    <a:pt x="208" y="472"/>
                  </a:lnTo>
                  <a:lnTo>
                    <a:pt x="187" y="470"/>
                  </a:lnTo>
                  <a:lnTo>
                    <a:pt x="160" y="439"/>
                  </a:lnTo>
                  <a:lnTo>
                    <a:pt x="135" y="409"/>
                  </a:lnTo>
                  <a:lnTo>
                    <a:pt x="96" y="335"/>
                  </a:lnTo>
                  <a:lnTo>
                    <a:pt x="80" y="194"/>
                  </a:lnTo>
                  <a:lnTo>
                    <a:pt x="84" y="59"/>
                  </a:lnTo>
                  <a:lnTo>
                    <a:pt x="37" y="76"/>
                  </a:lnTo>
                  <a:lnTo>
                    <a:pt x="14" y="73"/>
                  </a:lnTo>
                  <a:lnTo>
                    <a:pt x="0" y="55"/>
                  </a:lnTo>
                  <a:lnTo>
                    <a:pt x="2" y="35"/>
                  </a:lnTo>
                  <a:lnTo>
                    <a:pt x="21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4" name="Freeform 110"/>
            <p:cNvSpPr>
              <a:spLocks/>
            </p:cNvSpPr>
            <p:nvPr/>
          </p:nvSpPr>
          <p:spPr bwMode="auto">
            <a:xfrm>
              <a:off x="2763" y="2089"/>
              <a:ext cx="94" cy="215"/>
            </a:xfrm>
            <a:custGeom>
              <a:avLst/>
              <a:gdLst>
                <a:gd name="T0" fmla="*/ 1 w 188"/>
                <a:gd name="T1" fmla="*/ 0 h 432"/>
                <a:gd name="T2" fmla="*/ 1 w 188"/>
                <a:gd name="T3" fmla="*/ 0 h 432"/>
                <a:gd name="T4" fmla="*/ 1 w 188"/>
                <a:gd name="T5" fmla="*/ 0 h 432"/>
                <a:gd name="T6" fmla="*/ 1 w 188"/>
                <a:gd name="T7" fmla="*/ 0 h 432"/>
                <a:gd name="T8" fmla="*/ 1 w 188"/>
                <a:gd name="T9" fmla="*/ 0 h 432"/>
                <a:gd name="T10" fmla="*/ 1 w 188"/>
                <a:gd name="T11" fmla="*/ 0 h 432"/>
                <a:gd name="T12" fmla="*/ 1 w 188"/>
                <a:gd name="T13" fmla="*/ 0 h 432"/>
                <a:gd name="T14" fmla="*/ 1 w 188"/>
                <a:gd name="T15" fmla="*/ 0 h 432"/>
                <a:gd name="T16" fmla="*/ 1 w 188"/>
                <a:gd name="T17" fmla="*/ 0 h 432"/>
                <a:gd name="T18" fmla="*/ 1 w 188"/>
                <a:gd name="T19" fmla="*/ 0 h 432"/>
                <a:gd name="T20" fmla="*/ 1 w 188"/>
                <a:gd name="T21" fmla="*/ 0 h 432"/>
                <a:gd name="T22" fmla="*/ 1 w 188"/>
                <a:gd name="T23" fmla="*/ 0 h 432"/>
                <a:gd name="T24" fmla="*/ 1 w 188"/>
                <a:gd name="T25" fmla="*/ 0 h 432"/>
                <a:gd name="T26" fmla="*/ 1 w 188"/>
                <a:gd name="T27" fmla="*/ 0 h 432"/>
                <a:gd name="T28" fmla="*/ 0 w 188"/>
                <a:gd name="T29" fmla="*/ 0 h 432"/>
                <a:gd name="T30" fmla="*/ 1 w 188"/>
                <a:gd name="T31" fmla="*/ 0 h 432"/>
                <a:gd name="T32" fmla="*/ 1 w 188"/>
                <a:gd name="T33" fmla="*/ 0 h 432"/>
                <a:gd name="T34" fmla="*/ 1 w 188"/>
                <a:gd name="T35" fmla="*/ 0 h 432"/>
                <a:gd name="T36" fmla="*/ 1 w 188"/>
                <a:gd name="T37" fmla="*/ 0 h 432"/>
                <a:gd name="T38" fmla="*/ 1 w 188"/>
                <a:gd name="T39" fmla="*/ 0 h 432"/>
                <a:gd name="T40" fmla="*/ 1 w 188"/>
                <a:gd name="T41" fmla="*/ 0 h 432"/>
                <a:gd name="T42" fmla="*/ 1 w 188"/>
                <a:gd name="T43" fmla="*/ 0 h 43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88"/>
                <a:gd name="T67" fmla="*/ 0 h 432"/>
                <a:gd name="T68" fmla="*/ 188 w 188"/>
                <a:gd name="T69" fmla="*/ 432 h 43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88" h="432">
                  <a:moveTo>
                    <a:pt x="147" y="29"/>
                  </a:moveTo>
                  <a:lnTo>
                    <a:pt x="112" y="42"/>
                  </a:lnTo>
                  <a:lnTo>
                    <a:pt x="93" y="73"/>
                  </a:lnTo>
                  <a:lnTo>
                    <a:pt x="76" y="162"/>
                  </a:lnTo>
                  <a:lnTo>
                    <a:pt x="86" y="255"/>
                  </a:lnTo>
                  <a:lnTo>
                    <a:pt x="101" y="297"/>
                  </a:lnTo>
                  <a:lnTo>
                    <a:pt x="120" y="344"/>
                  </a:lnTo>
                  <a:lnTo>
                    <a:pt x="147" y="381"/>
                  </a:lnTo>
                  <a:lnTo>
                    <a:pt x="160" y="394"/>
                  </a:lnTo>
                  <a:lnTo>
                    <a:pt x="181" y="405"/>
                  </a:lnTo>
                  <a:lnTo>
                    <a:pt x="188" y="424"/>
                  </a:lnTo>
                  <a:lnTo>
                    <a:pt x="169" y="432"/>
                  </a:lnTo>
                  <a:lnTo>
                    <a:pt x="55" y="384"/>
                  </a:lnTo>
                  <a:lnTo>
                    <a:pt x="15" y="272"/>
                  </a:lnTo>
                  <a:lnTo>
                    <a:pt x="0" y="156"/>
                  </a:lnTo>
                  <a:lnTo>
                    <a:pt x="17" y="97"/>
                  </a:lnTo>
                  <a:lnTo>
                    <a:pt x="48" y="48"/>
                  </a:lnTo>
                  <a:lnTo>
                    <a:pt x="91" y="14"/>
                  </a:lnTo>
                  <a:lnTo>
                    <a:pt x="147" y="0"/>
                  </a:lnTo>
                  <a:lnTo>
                    <a:pt x="162" y="16"/>
                  </a:lnTo>
                  <a:lnTo>
                    <a:pt x="147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5" name="Freeform 111"/>
            <p:cNvSpPr>
              <a:spLocks/>
            </p:cNvSpPr>
            <p:nvPr/>
          </p:nvSpPr>
          <p:spPr bwMode="auto">
            <a:xfrm>
              <a:off x="2820" y="1998"/>
              <a:ext cx="157" cy="114"/>
            </a:xfrm>
            <a:custGeom>
              <a:avLst/>
              <a:gdLst>
                <a:gd name="T0" fmla="*/ 1 w 314"/>
                <a:gd name="T1" fmla="*/ 1 h 226"/>
                <a:gd name="T2" fmla="*/ 1 w 314"/>
                <a:gd name="T3" fmla="*/ 1 h 226"/>
                <a:gd name="T4" fmla="*/ 1 w 314"/>
                <a:gd name="T5" fmla="*/ 1 h 226"/>
                <a:gd name="T6" fmla="*/ 1 w 314"/>
                <a:gd name="T7" fmla="*/ 1 h 226"/>
                <a:gd name="T8" fmla="*/ 1 w 314"/>
                <a:gd name="T9" fmla="*/ 0 h 226"/>
                <a:gd name="T10" fmla="*/ 1 w 314"/>
                <a:gd name="T11" fmla="*/ 1 h 226"/>
                <a:gd name="T12" fmla="*/ 1 w 314"/>
                <a:gd name="T13" fmla="*/ 1 h 226"/>
                <a:gd name="T14" fmla="*/ 1 w 314"/>
                <a:gd name="T15" fmla="*/ 1 h 226"/>
                <a:gd name="T16" fmla="*/ 1 w 314"/>
                <a:gd name="T17" fmla="*/ 1 h 226"/>
                <a:gd name="T18" fmla="*/ 1 w 314"/>
                <a:gd name="T19" fmla="*/ 1 h 226"/>
                <a:gd name="T20" fmla="*/ 1 w 314"/>
                <a:gd name="T21" fmla="*/ 1 h 226"/>
                <a:gd name="T22" fmla="*/ 1 w 314"/>
                <a:gd name="T23" fmla="*/ 1 h 226"/>
                <a:gd name="T24" fmla="*/ 1 w 314"/>
                <a:gd name="T25" fmla="*/ 1 h 226"/>
                <a:gd name="T26" fmla="*/ 1 w 314"/>
                <a:gd name="T27" fmla="*/ 1 h 226"/>
                <a:gd name="T28" fmla="*/ 1 w 314"/>
                <a:gd name="T29" fmla="*/ 1 h 226"/>
                <a:gd name="T30" fmla="*/ 1 w 314"/>
                <a:gd name="T31" fmla="*/ 1 h 226"/>
                <a:gd name="T32" fmla="*/ 1 w 314"/>
                <a:gd name="T33" fmla="*/ 1 h 226"/>
                <a:gd name="T34" fmla="*/ 1 w 314"/>
                <a:gd name="T35" fmla="*/ 1 h 226"/>
                <a:gd name="T36" fmla="*/ 1 w 314"/>
                <a:gd name="T37" fmla="*/ 1 h 226"/>
                <a:gd name="T38" fmla="*/ 1 w 314"/>
                <a:gd name="T39" fmla="*/ 1 h 226"/>
                <a:gd name="T40" fmla="*/ 1 w 314"/>
                <a:gd name="T41" fmla="*/ 1 h 226"/>
                <a:gd name="T42" fmla="*/ 0 w 314"/>
                <a:gd name="T43" fmla="*/ 1 h 226"/>
                <a:gd name="T44" fmla="*/ 1 w 314"/>
                <a:gd name="T45" fmla="*/ 1 h 226"/>
                <a:gd name="T46" fmla="*/ 1 w 314"/>
                <a:gd name="T47" fmla="*/ 1 h 22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14"/>
                <a:gd name="T73" fmla="*/ 0 h 226"/>
                <a:gd name="T74" fmla="*/ 314 w 314"/>
                <a:gd name="T75" fmla="*/ 226 h 22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14" h="226">
                  <a:moveTo>
                    <a:pt x="8" y="197"/>
                  </a:moveTo>
                  <a:lnTo>
                    <a:pt x="69" y="144"/>
                  </a:lnTo>
                  <a:lnTo>
                    <a:pt x="101" y="66"/>
                  </a:lnTo>
                  <a:lnTo>
                    <a:pt x="126" y="17"/>
                  </a:lnTo>
                  <a:lnTo>
                    <a:pt x="166" y="0"/>
                  </a:lnTo>
                  <a:lnTo>
                    <a:pt x="207" y="4"/>
                  </a:lnTo>
                  <a:lnTo>
                    <a:pt x="255" y="21"/>
                  </a:lnTo>
                  <a:lnTo>
                    <a:pt x="304" y="38"/>
                  </a:lnTo>
                  <a:lnTo>
                    <a:pt x="314" y="55"/>
                  </a:lnTo>
                  <a:lnTo>
                    <a:pt x="308" y="63"/>
                  </a:lnTo>
                  <a:lnTo>
                    <a:pt x="297" y="64"/>
                  </a:lnTo>
                  <a:lnTo>
                    <a:pt x="255" y="49"/>
                  </a:lnTo>
                  <a:lnTo>
                    <a:pt x="215" y="32"/>
                  </a:lnTo>
                  <a:lnTo>
                    <a:pt x="179" y="25"/>
                  </a:lnTo>
                  <a:lnTo>
                    <a:pt x="145" y="38"/>
                  </a:lnTo>
                  <a:lnTo>
                    <a:pt x="128" y="78"/>
                  </a:lnTo>
                  <a:lnTo>
                    <a:pt x="109" y="123"/>
                  </a:lnTo>
                  <a:lnTo>
                    <a:pt x="88" y="165"/>
                  </a:lnTo>
                  <a:lnTo>
                    <a:pt x="61" y="201"/>
                  </a:lnTo>
                  <a:lnTo>
                    <a:pt x="42" y="215"/>
                  </a:lnTo>
                  <a:lnTo>
                    <a:pt x="17" y="226"/>
                  </a:lnTo>
                  <a:lnTo>
                    <a:pt x="0" y="217"/>
                  </a:lnTo>
                  <a:lnTo>
                    <a:pt x="8" y="1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6" name="Freeform 112"/>
            <p:cNvSpPr>
              <a:spLocks/>
            </p:cNvSpPr>
            <p:nvPr/>
          </p:nvSpPr>
          <p:spPr bwMode="auto">
            <a:xfrm>
              <a:off x="2927" y="2006"/>
              <a:ext cx="93" cy="82"/>
            </a:xfrm>
            <a:custGeom>
              <a:avLst/>
              <a:gdLst>
                <a:gd name="T0" fmla="*/ 1 w 186"/>
                <a:gd name="T1" fmla="*/ 1 h 163"/>
                <a:gd name="T2" fmla="*/ 1 w 186"/>
                <a:gd name="T3" fmla="*/ 1 h 163"/>
                <a:gd name="T4" fmla="*/ 1 w 186"/>
                <a:gd name="T5" fmla="*/ 1 h 163"/>
                <a:gd name="T6" fmla="*/ 1 w 186"/>
                <a:gd name="T7" fmla="*/ 1 h 163"/>
                <a:gd name="T8" fmla="*/ 1 w 186"/>
                <a:gd name="T9" fmla="*/ 1 h 163"/>
                <a:gd name="T10" fmla="*/ 1 w 186"/>
                <a:gd name="T11" fmla="*/ 1 h 163"/>
                <a:gd name="T12" fmla="*/ 1 w 186"/>
                <a:gd name="T13" fmla="*/ 1 h 163"/>
                <a:gd name="T14" fmla="*/ 1 w 186"/>
                <a:gd name="T15" fmla="*/ 1 h 163"/>
                <a:gd name="T16" fmla="*/ 0 w 186"/>
                <a:gd name="T17" fmla="*/ 1 h 163"/>
                <a:gd name="T18" fmla="*/ 1 w 186"/>
                <a:gd name="T19" fmla="*/ 1 h 163"/>
                <a:gd name="T20" fmla="*/ 1 w 186"/>
                <a:gd name="T21" fmla="*/ 1 h 163"/>
                <a:gd name="T22" fmla="*/ 1 w 186"/>
                <a:gd name="T23" fmla="*/ 1 h 163"/>
                <a:gd name="T24" fmla="*/ 1 w 186"/>
                <a:gd name="T25" fmla="*/ 1 h 163"/>
                <a:gd name="T26" fmla="*/ 1 w 186"/>
                <a:gd name="T27" fmla="*/ 1 h 163"/>
                <a:gd name="T28" fmla="*/ 1 w 186"/>
                <a:gd name="T29" fmla="*/ 0 h 163"/>
                <a:gd name="T30" fmla="*/ 1 w 186"/>
                <a:gd name="T31" fmla="*/ 1 h 163"/>
                <a:gd name="T32" fmla="*/ 1 w 186"/>
                <a:gd name="T33" fmla="*/ 1 h 1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6"/>
                <a:gd name="T52" fmla="*/ 0 h 163"/>
                <a:gd name="T53" fmla="*/ 186 w 186"/>
                <a:gd name="T54" fmla="*/ 163 h 1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6" h="163">
                  <a:moveTo>
                    <a:pt x="186" y="19"/>
                  </a:moveTo>
                  <a:lnTo>
                    <a:pt x="162" y="67"/>
                  </a:lnTo>
                  <a:lnTo>
                    <a:pt x="124" y="101"/>
                  </a:lnTo>
                  <a:lnTo>
                    <a:pt x="61" y="131"/>
                  </a:lnTo>
                  <a:lnTo>
                    <a:pt x="59" y="137"/>
                  </a:lnTo>
                  <a:lnTo>
                    <a:pt x="50" y="158"/>
                  </a:lnTo>
                  <a:lnTo>
                    <a:pt x="31" y="163"/>
                  </a:lnTo>
                  <a:lnTo>
                    <a:pt x="2" y="137"/>
                  </a:lnTo>
                  <a:lnTo>
                    <a:pt x="0" y="118"/>
                  </a:lnTo>
                  <a:lnTo>
                    <a:pt x="8" y="97"/>
                  </a:lnTo>
                  <a:lnTo>
                    <a:pt x="29" y="84"/>
                  </a:lnTo>
                  <a:lnTo>
                    <a:pt x="55" y="82"/>
                  </a:lnTo>
                  <a:lnTo>
                    <a:pt x="108" y="72"/>
                  </a:lnTo>
                  <a:lnTo>
                    <a:pt x="160" y="8"/>
                  </a:lnTo>
                  <a:lnTo>
                    <a:pt x="179" y="0"/>
                  </a:lnTo>
                  <a:lnTo>
                    <a:pt x="186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7" name="Freeform 113"/>
            <p:cNvSpPr>
              <a:spLocks/>
            </p:cNvSpPr>
            <p:nvPr/>
          </p:nvSpPr>
          <p:spPr bwMode="auto">
            <a:xfrm>
              <a:off x="2952" y="2082"/>
              <a:ext cx="47" cy="25"/>
            </a:xfrm>
            <a:custGeom>
              <a:avLst/>
              <a:gdLst>
                <a:gd name="T0" fmla="*/ 1 w 94"/>
                <a:gd name="T1" fmla="*/ 0 h 50"/>
                <a:gd name="T2" fmla="*/ 1 w 94"/>
                <a:gd name="T3" fmla="*/ 1 h 50"/>
                <a:gd name="T4" fmla="*/ 1 w 94"/>
                <a:gd name="T5" fmla="*/ 1 h 50"/>
                <a:gd name="T6" fmla="*/ 1 w 94"/>
                <a:gd name="T7" fmla="*/ 1 h 50"/>
                <a:gd name="T8" fmla="*/ 1 w 94"/>
                <a:gd name="T9" fmla="*/ 1 h 50"/>
                <a:gd name="T10" fmla="*/ 1 w 94"/>
                <a:gd name="T11" fmla="*/ 1 h 50"/>
                <a:gd name="T12" fmla="*/ 1 w 94"/>
                <a:gd name="T13" fmla="*/ 1 h 50"/>
                <a:gd name="T14" fmla="*/ 0 w 94"/>
                <a:gd name="T15" fmla="*/ 1 h 50"/>
                <a:gd name="T16" fmla="*/ 1 w 94"/>
                <a:gd name="T17" fmla="*/ 0 h 50"/>
                <a:gd name="T18" fmla="*/ 1 w 94"/>
                <a:gd name="T19" fmla="*/ 0 h 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4"/>
                <a:gd name="T31" fmla="*/ 0 h 50"/>
                <a:gd name="T32" fmla="*/ 94 w 94"/>
                <a:gd name="T33" fmla="*/ 50 h 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4" h="50">
                  <a:moveTo>
                    <a:pt x="21" y="0"/>
                  </a:moveTo>
                  <a:lnTo>
                    <a:pt x="46" y="8"/>
                  </a:lnTo>
                  <a:lnTo>
                    <a:pt x="80" y="15"/>
                  </a:lnTo>
                  <a:lnTo>
                    <a:pt x="94" y="30"/>
                  </a:lnTo>
                  <a:lnTo>
                    <a:pt x="80" y="44"/>
                  </a:lnTo>
                  <a:lnTo>
                    <a:pt x="42" y="50"/>
                  </a:lnTo>
                  <a:lnTo>
                    <a:pt x="4" y="23"/>
                  </a:lnTo>
                  <a:lnTo>
                    <a:pt x="0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8" name="Freeform 114"/>
            <p:cNvSpPr>
              <a:spLocks/>
            </p:cNvSpPr>
            <p:nvPr/>
          </p:nvSpPr>
          <p:spPr bwMode="auto">
            <a:xfrm>
              <a:off x="2818" y="2188"/>
              <a:ext cx="72" cy="67"/>
            </a:xfrm>
            <a:custGeom>
              <a:avLst/>
              <a:gdLst>
                <a:gd name="T0" fmla="*/ 0 w 145"/>
                <a:gd name="T1" fmla="*/ 0 h 135"/>
                <a:gd name="T2" fmla="*/ 0 w 145"/>
                <a:gd name="T3" fmla="*/ 0 h 135"/>
                <a:gd name="T4" fmla="*/ 0 w 145"/>
                <a:gd name="T5" fmla="*/ 0 h 135"/>
                <a:gd name="T6" fmla="*/ 0 w 145"/>
                <a:gd name="T7" fmla="*/ 0 h 135"/>
                <a:gd name="T8" fmla="*/ 0 w 145"/>
                <a:gd name="T9" fmla="*/ 0 h 135"/>
                <a:gd name="T10" fmla="*/ 0 w 145"/>
                <a:gd name="T11" fmla="*/ 0 h 135"/>
                <a:gd name="T12" fmla="*/ 0 w 145"/>
                <a:gd name="T13" fmla="*/ 0 h 135"/>
                <a:gd name="T14" fmla="*/ 0 w 145"/>
                <a:gd name="T15" fmla="*/ 0 h 135"/>
                <a:gd name="T16" fmla="*/ 0 w 145"/>
                <a:gd name="T17" fmla="*/ 0 h 135"/>
                <a:gd name="T18" fmla="*/ 0 w 145"/>
                <a:gd name="T19" fmla="*/ 0 h 135"/>
                <a:gd name="T20" fmla="*/ 0 w 145"/>
                <a:gd name="T21" fmla="*/ 0 h 135"/>
                <a:gd name="T22" fmla="*/ 0 w 145"/>
                <a:gd name="T23" fmla="*/ 0 h 135"/>
                <a:gd name="T24" fmla="*/ 0 w 145"/>
                <a:gd name="T25" fmla="*/ 0 h 1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5"/>
                <a:gd name="T40" fmla="*/ 0 h 135"/>
                <a:gd name="T41" fmla="*/ 145 w 145"/>
                <a:gd name="T42" fmla="*/ 135 h 13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5" h="135">
                  <a:moveTo>
                    <a:pt x="27" y="8"/>
                  </a:moveTo>
                  <a:lnTo>
                    <a:pt x="56" y="53"/>
                  </a:lnTo>
                  <a:lnTo>
                    <a:pt x="95" y="91"/>
                  </a:lnTo>
                  <a:lnTo>
                    <a:pt x="135" y="108"/>
                  </a:lnTo>
                  <a:lnTo>
                    <a:pt x="145" y="126"/>
                  </a:lnTo>
                  <a:lnTo>
                    <a:pt x="139" y="135"/>
                  </a:lnTo>
                  <a:lnTo>
                    <a:pt x="128" y="135"/>
                  </a:lnTo>
                  <a:lnTo>
                    <a:pt x="76" y="120"/>
                  </a:lnTo>
                  <a:lnTo>
                    <a:pt x="33" y="74"/>
                  </a:lnTo>
                  <a:lnTo>
                    <a:pt x="0" y="19"/>
                  </a:lnTo>
                  <a:lnTo>
                    <a:pt x="8" y="0"/>
                  </a:lnTo>
                  <a:lnTo>
                    <a:pt x="27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9" name="Freeform 115"/>
            <p:cNvSpPr>
              <a:spLocks/>
            </p:cNvSpPr>
            <p:nvPr/>
          </p:nvSpPr>
          <p:spPr bwMode="auto">
            <a:xfrm>
              <a:off x="2857" y="2193"/>
              <a:ext cx="74" cy="47"/>
            </a:xfrm>
            <a:custGeom>
              <a:avLst/>
              <a:gdLst>
                <a:gd name="T0" fmla="*/ 0 w 149"/>
                <a:gd name="T1" fmla="*/ 1 h 94"/>
                <a:gd name="T2" fmla="*/ 0 w 149"/>
                <a:gd name="T3" fmla="*/ 1 h 94"/>
                <a:gd name="T4" fmla="*/ 0 w 149"/>
                <a:gd name="T5" fmla="*/ 1 h 94"/>
                <a:gd name="T6" fmla="*/ 0 w 149"/>
                <a:gd name="T7" fmla="*/ 0 h 94"/>
                <a:gd name="T8" fmla="*/ 0 w 149"/>
                <a:gd name="T9" fmla="*/ 1 h 94"/>
                <a:gd name="T10" fmla="*/ 0 w 149"/>
                <a:gd name="T11" fmla="*/ 1 h 94"/>
                <a:gd name="T12" fmla="*/ 0 w 149"/>
                <a:gd name="T13" fmla="*/ 1 h 94"/>
                <a:gd name="T14" fmla="*/ 0 w 149"/>
                <a:gd name="T15" fmla="*/ 1 h 94"/>
                <a:gd name="T16" fmla="*/ 0 w 149"/>
                <a:gd name="T17" fmla="*/ 1 h 94"/>
                <a:gd name="T18" fmla="*/ 0 w 149"/>
                <a:gd name="T19" fmla="*/ 1 h 94"/>
                <a:gd name="T20" fmla="*/ 0 w 149"/>
                <a:gd name="T21" fmla="*/ 1 h 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9"/>
                <a:gd name="T34" fmla="*/ 0 h 94"/>
                <a:gd name="T35" fmla="*/ 149 w 149"/>
                <a:gd name="T36" fmla="*/ 94 h 9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9" h="94">
                  <a:moveTo>
                    <a:pt x="4" y="71"/>
                  </a:moveTo>
                  <a:lnTo>
                    <a:pt x="36" y="33"/>
                  </a:lnTo>
                  <a:lnTo>
                    <a:pt x="82" y="14"/>
                  </a:lnTo>
                  <a:lnTo>
                    <a:pt x="132" y="0"/>
                  </a:lnTo>
                  <a:lnTo>
                    <a:pt x="149" y="10"/>
                  </a:lnTo>
                  <a:lnTo>
                    <a:pt x="139" y="29"/>
                  </a:lnTo>
                  <a:lnTo>
                    <a:pt x="63" y="71"/>
                  </a:lnTo>
                  <a:lnTo>
                    <a:pt x="19" y="94"/>
                  </a:lnTo>
                  <a:lnTo>
                    <a:pt x="0" y="90"/>
                  </a:lnTo>
                  <a:lnTo>
                    <a:pt x="4" y="7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0" name="Freeform 116"/>
            <p:cNvSpPr>
              <a:spLocks/>
            </p:cNvSpPr>
            <p:nvPr/>
          </p:nvSpPr>
          <p:spPr bwMode="auto">
            <a:xfrm>
              <a:off x="2640" y="2036"/>
              <a:ext cx="414" cy="458"/>
            </a:xfrm>
            <a:custGeom>
              <a:avLst/>
              <a:gdLst>
                <a:gd name="T0" fmla="*/ 1 w 829"/>
                <a:gd name="T1" fmla="*/ 1 h 914"/>
                <a:gd name="T2" fmla="*/ 1 w 829"/>
                <a:gd name="T3" fmla="*/ 1 h 914"/>
                <a:gd name="T4" fmla="*/ 1 w 829"/>
                <a:gd name="T5" fmla="*/ 1 h 914"/>
                <a:gd name="T6" fmla="*/ 1 w 829"/>
                <a:gd name="T7" fmla="*/ 1 h 914"/>
                <a:gd name="T8" fmla="*/ 1 w 829"/>
                <a:gd name="T9" fmla="*/ 1 h 914"/>
                <a:gd name="T10" fmla="*/ 1 w 829"/>
                <a:gd name="T11" fmla="*/ 1 h 914"/>
                <a:gd name="T12" fmla="*/ 1 w 829"/>
                <a:gd name="T13" fmla="*/ 1 h 914"/>
                <a:gd name="T14" fmla="*/ 1 w 829"/>
                <a:gd name="T15" fmla="*/ 1 h 914"/>
                <a:gd name="T16" fmla="*/ 1 w 829"/>
                <a:gd name="T17" fmla="*/ 1 h 914"/>
                <a:gd name="T18" fmla="*/ 1 w 829"/>
                <a:gd name="T19" fmla="*/ 1 h 914"/>
                <a:gd name="T20" fmla="*/ 0 w 829"/>
                <a:gd name="T21" fmla="*/ 1 h 914"/>
                <a:gd name="T22" fmla="*/ 0 w 829"/>
                <a:gd name="T23" fmla="*/ 2 h 914"/>
                <a:gd name="T24" fmla="*/ 0 w 829"/>
                <a:gd name="T25" fmla="*/ 2 h 914"/>
                <a:gd name="T26" fmla="*/ 0 w 829"/>
                <a:gd name="T27" fmla="*/ 2 h 914"/>
                <a:gd name="T28" fmla="*/ 0 w 829"/>
                <a:gd name="T29" fmla="*/ 2 h 914"/>
                <a:gd name="T30" fmla="*/ 0 w 829"/>
                <a:gd name="T31" fmla="*/ 2 h 914"/>
                <a:gd name="T32" fmla="*/ 0 w 829"/>
                <a:gd name="T33" fmla="*/ 2 h 914"/>
                <a:gd name="T34" fmla="*/ 0 w 829"/>
                <a:gd name="T35" fmla="*/ 2 h 914"/>
                <a:gd name="T36" fmla="*/ 0 w 829"/>
                <a:gd name="T37" fmla="*/ 2 h 914"/>
                <a:gd name="T38" fmla="*/ 0 w 829"/>
                <a:gd name="T39" fmla="*/ 2 h 914"/>
                <a:gd name="T40" fmla="*/ 0 w 829"/>
                <a:gd name="T41" fmla="*/ 2 h 914"/>
                <a:gd name="T42" fmla="*/ 0 w 829"/>
                <a:gd name="T43" fmla="*/ 2 h 914"/>
                <a:gd name="T44" fmla="*/ 0 w 829"/>
                <a:gd name="T45" fmla="*/ 2 h 914"/>
                <a:gd name="T46" fmla="*/ 0 w 829"/>
                <a:gd name="T47" fmla="*/ 2 h 914"/>
                <a:gd name="T48" fmla="*/ 0 w 829"/>
                <a:gd name="T49" fmla="*/ 2 h 914"/>
                <a:gd name="T50" fmla="*/ 0 w 829"/>
                <a:gd name="T51" fmla="*/ 2 h 914"/>
                <a:gd name="T52" fmla="*/ 0 w 829"/>
                <a:gd name="T53" fmla="*/ 2 h 914"/>
                <a:gd name="T54" fmla="*/ 0 w 829"/>
                <a:gd name="T55" fmla="*/ 2 h 914"/>
                <a:gd name="T56" fmla="*/ 0 w 829"/>
                <a:gd name="T57" fmla="*/ 2 h 914"/>
                <a:gd name="T58" fmla="*/ 0 w 829"/>
                <a:gd name="T59" fmla="*/ 2 h 914"/>
                <a:gd name="T60" fmla="*/ 0 w 829"/>
                <a:gd name="T61" fmla="*/ 2 h 914"/>
                <a:gd name="T62" fmla="*/ 0 w 829"/>
                <a:gd name="T63" fmla="*/ 2 h 914"/>
                <a:gd name="T64" fmla="*/ 0 w 829"/>
                <a:gd name="T65" fmla="*/ 2 h 914"/>
                <a:gd name="T66" fmla="*/ 0 w 829"/>
                <a:gd name="T67" fmla="*/ 2 h 914"/>
                <a:gd name="T68" fmla="*/ 0 w 829"/>
                <a:gd name="T69" fmla="*/ 1 h 914"/>
                <a:gd name="T70" fmla="*/ 0 w 829"/>
                <a:gd name="T71" fmla="*/ 1 h 914"/>
                <a:gd name="T72" fmla="*/ 0 w 829"/>
                <a:gd name="T73" fmla="*/ 1 h 914"/>
                <a:gd name="T74" fmla="*/ 0 w 829"/>
                <a:gd name="T75" fmla="*/ 1 h 914"/>
                <a:gd name="T76" fmla="*/ 1 w 829"/>
                <a:gd name="T77" fmla="*/ 1 h 914"/>
                <a:gd name="T78" fmla="*/ 1 w 829"/>
                <a:gd name="T79" fmla="*/ 1 h 914"/>
                <a:gd name="T80" fmla="*/ 1 w 829"/>
                <a:gd name="T81" fmla="*/ 1 h 914"/>
                <a:gd name="T82" fmla="*/ 1 w 829"/>
                <a:gd name="T83" fmla="*/ 1 h 914"/>
                <a:gd name="T84" fmla="*/ 1 w 829"/>
                <a:gd name="T85" fmla="*/ 1 h 914"/>
                <a:gd name="T86" fmla="*/ 1 w 829"/>
                <a:gd name="T87" fmla="*/ 1 h 914"/>
                <a:gd name="T88" fmla="*/ 1 w 829"/>
                <a:gd name="T89" fmla="*/ 1 h 914"/>
                <a:gd name="T90" fmla="*/ 1 w 829"/>
                <a:gd name="T91" fmla="*/ 1 h 914"/>
                <a:gd name="T92" fmla="*/ 1 w 829"/>
                <a:gd name="T93" fmla="*/ 1 h 914"/>
                <a:gd name="T94" fmla="*/ 1 w 829"/>
                <a:gd name="T95" fmla="*/ 1 h 914"/>
                <a:gd name="T96" fmla="*/ 1 w 829"/>
                <a:gd name="T97" fmla="*/ 0 h 914"/>
                <a:gd name="T98" fmla="*/ 1 w 829"/>
                <a:gd name="T99" fmla="*/ 1 h 914"/>
                <a:gd name="T100" fmla="*/ 1 w 829"/>
                <a:gd name="T101" fmla="*/ 1 h 91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29"/>
                <a:gd name="T154" fmla="*/ 0 h 914"/>
                <a:gd name="T155" fmla="*/ 829 w 829"/>
                <a:gd name="T156" fmla="*/ 914 h 91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29" h="914">
                  <a:moveTo>
                    <a:pt x="829" y="19"/>
                  </a:moveTo>
                  <a:lnTo>
                    <a:pt x="787" y="95"/>
                  </a:lnTo>
                  <a:lnTo>
                    <a:pt x="749" y="161"/>
                  </a:lnTo>
                  <a:lnTo>
                    <a:pt x="730" y="194"/>
                  </a:lnTo>
                  <a:lnTo>
                    <a:pt x="707" y="226"/>
                  </a:lnTo>
                  <a:lnTo>
                    <a:pt x="684" y="260"/>
                  </a:lnTo>
                  <a:lnTo>
                    <a:pt x="656" y="294"/>
                  </a:lnTo>
                  <a:lnTo>
                    <a:pt x="612" y="344"/>
                  </a:lnTo>
                  <a:lnTo>
                    <a:pt x="568" y="393"/>
                  </a:lnTo>
                  <a:lnTo>
                    <a:pt x="525" y="439"/>
                  </a:lnTo>
                  <a:lnTo>
                    <a:pt x="481" y="488"/>
                  </a:lnTo>
                  <a:lnTo>
                    <a:pt x="435" y="524"/>
                  </a:lnTo>
                  <a:lnTo>
                    <a:pt x="394" y="559"/>
                  </a:lnTo>
                  <a:lnTo>
                    <a:pt x="354" y="591"/>
                  </a:lnTo>
                  <a:lnTo>
                    <a:pt x="316" y="623"/>
                  </a:lnTo>
                  <a:lnTo>
                    <a:pt x="280" y="656"/>
                  </a:lnTo>
                  <a:lnTo>
                    <a:pt x="243" y="692"/>
                  </a:lnTo>
                  <a:lnTo>
                    <a:pt x="204" y="734"/>
                  </a:lnTo>
                  <a:lnTo>
                    <a:pt x="164" y="779"/>
                  </a:lnTo>
                  <a:lnTo>
                    <a:pt x="131" y="815"/>
                  </a:lnTo>
                  <a:lnTo>
                    <a:pt x="103" y="844"/>
                  </a:lnTo>
                  <a:lnTo>
                    <a:pt x="46" y="903"/>
                  </a:lnTo>
                  <a:lnTo>
                    <a:pt x="23" y="914"/>
                  </a:lnTo>
                  <a:lnTo>
                    <a:pt x="2" y="907"/>
                  </a:lnTo>
                  <a:lnTo>
                    <a:pt x="0" y="863"/>
                  </a:lnTo>
                  <a:lnTo>
                    <a:pt x="31" y="831"/>
                  </a:lnTo>
                  <a:lnTo>
                    <a:pt x="55" y="802"/>
                  </a:lnTo>
                  <a:lnTo>
                    <a:pt x="82" y="773"/>
                  </a:lnTo>
                  <a:lnTo>
                    <a:pt x="112" y="737"/>
                  </a:lnTo>
                  <a:lnTo>
                    <a:pt x="154" y="690"/>
                  </a:lnTo>
                  <a:lnTo>
                    <a:pt x="194" y="648"/>
                  </a:lnTo>
                  <a:lnTo>
                    <a:pt x="232" y="610"/>
                  </a:lnTo>
                  <a:lnTo>
                    <a:pt x="270" y="578"/>
                  </a:lnTo>
                  <a:lnTo>
                    <a:pt x="306" y="543"/>
                  </a:lnTo>
                  <a:lnTo>
                    <a:pt x="348" y="511"/>
                  </a:lnTo>
                  <a:lnTo>
                    <a:pt x="390" y="477"/>
                  </a:lnTo>
                  <a:lnTo>
                    <a:pt x="435" y="439"/>
                  </a:lnTo>
                  <a:lnTo>
                    <a:pt x="479" y="391"/>
                  </a:lnTo>
                  <a:lnTo>
                    <a:pt x="523" y="348"/>
                  </a:lnTo>
                  <a:lnTo>
                    <a:pt x="568" y="304"/>
                  </a:lnTo>
                  <a:lnTo>
                    <a:pt x="616" y="262"/>
                  </a:lnTo>
                  <a:lnTo>
                    <a:pt x="643" y="228"/>
                  </a:lnTo>
                  <a:lnTo>
                    <a:pt x="669" y="198"/>
                  </a:lnTo>
                  <a:lnTo>
                    <a:pt x="694" y="167"/>
                  </a:lnTo>
                  <a:lnTo>
                    <a:pt x="717" y="139"/>
                  </a:lnTo>
                  <a:lnTo>
                    <a:pt x="738" y="108"/>
                  </a:lnTo>
                  <a:lnTo>
                    <a:pt x="760" y="78"/>
                  </a:lnTo>
                  <a:lnTo>
                    <a:pt x="804" y="6"/>
                  </a:lnTo>
                  <a:lnTo>
                    <a:pt x="823" y="0"/>
                  </a:lnTo>
                  <a:lnTo>
                    <a:pt x="829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1" name="Freeform 117"/>
            <p:cNvSpPr>
              <a:spLocks/>
            </p:cNvSpPr>
            <p:nvPr/>
          </p:nvSpPr>
          <p:spPr bwMode="auto">
            <a:xfrm>
              <a:off x="3046" y="1990"/>
              <a:ext cx="416" cy="65"/>
            </a:xfrm>
            <a:custGeom>
              <a:avLst/>
              <a:gdLst>
                <a:gd name="T0" fmla="*/ 1 w 830"/>
                <a:gd name="T1" fmla="*/ 0 h 131"/>
                <a:gd name="T2" fmla="*/ 1 w 830"/>
                <a:gd name="T3" fmla="*/ 0 h 131"/>
                <a:gd name="T4" fmla="*/ 1 w 830"/>
                <a:gd name="T5" fmla="*/ 0 h 131"/>
                <a:gd name="T6" fmla="*/ 2 w 830"/>
                <a:gd name="T7" fmla="*/ 0 h 131"/>
                <a:gd name="T8" fmla="*/ 2 w 830"/>
                <a:gd name="T9" fmla="*/ 0 h 131"/>
                <a:gd name="T10" fmla="*/ 2 w 830"/>
                <a:gd name="T11" fmla="*/ 0 h 131"/>
                <a:gd name="T12" fmla="*/ 2 w 830"/>
                <a:gd name="T13" fmla="*/ 0 h 131"/>
                <a:gd name="T14" fmla="*/ 2 w 830"/>
                <a:gd name="T15" fmla="*/ 0 h 131"/>
                <a:gd name="T16" fmla="*/ 2 w 830"/>
                <a:gd name="T17" fmla="*/ 0 h 131"/>
                <a:gd name="T18" fmla="*/ 2 w 830"/>
                <a:gd name="T19" fmla="*/ 0 h 131"/>
                <a:gd name="T20" fmla="*/ 1 w 830"/>
                <a:gd name="T21" fmla="*/ 0 h 131"/>
                <a:gd name="T22" fmla="*/ 1 w 830"/>
                <a:gd name="T23" fmla="*/ 0 h 131"/>
                <a:gd name="T24" fmla="*/ 1 w 830"/>
                <a:gd name="T25" fmla="*/ 0 h 131"/>
                <a:gd name="T26" fmla="*/ 0 w 830"/>
                <a:gd name="T27" fmla="*/ 0 h 131"/>
                <a:gd name="T28" fmla="*/ 1 w 830"/>
                <a:gd name="T29" fmla="*/ 0 h 131"/>
                <a:gd name="T30" fmla="*/ 1 w 830"/>
                <a:gd name="T31" fmla="*/ 0 h 131"/>
                <a:gd name="T32" fmla="*/ 1 w 830"/>
                <a:gd name="T33" fmla="*/ 0 h 1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30"/>
                <a:gd name="T52" fmla="*/ 0 h 131"/>
                <a:gd name="T53" fmla="*/ 830 w 830"/>
                <a:gd name="T54" fmla="*/ 131 h 13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30" h="131">
                  <a:moveTo>
                    <a:pt x="15" y="91"/>
                  </a:moveTo>
                  <a:lnTo>
                    <a:pt x="199" y="97"/>
                  </a:lnTo>
                  <a:lnTo>
                    <a:pt x="384" y="80"/>
                  </a:lnTo>
                  <a:lnTo>
                    <a:pt x="663" y="32"/>
                  </a:lnTo>
                  <a:lnTo>
                    <a:pt x="811" y="0"/>
                  </a:lnTo>
                  <a:lnTo>
                    <a:pt x="830" y="7"/>
                  </a:lnTo>
                  <a:lnTo>
                    <a:pt x="821" y="26"/>
                  </a:lnTo>
                  <a:lnTo>
                    <a:pt x="748" y="55"/>
                  </a:lnTo>
                  <a:lnTo>
                    <a:pt x="672" y="74"/>
                  </a:lnTo>
                  <a:lnTo>
                    <a:pt x="532" y="102"/>
                  </a:lnTo>
                  <a:lnTo>
                    <a:pt x="387" y="121"/>
                  </a:lnTo>
                  <a:lnTo>
                    <a:pt x="199" y="131"/>
                  </a:lnTo>
                  <a:lnTo>
                    <a:pt x="11" y="119"/>
                  </a:lnTo>
                  <a:lnTo>
                    <a:pt x="0" y="102"/>
                  </a:lnTo>
                  <a:lnTo>
                    <a:pt x="3" y="95"/>
                  </a:lnTo>
                  <a:lnTo>
                    <a:pt x="15" y="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2" name="Freeform 118"/>
            <p:cNvSpPr>
              <a:spLocks/>
            </p:cNvSpPr>
            <p:nvPr/>
          </p:nvSpPr>
          <p:spPr bwMode="auto">
            <a:xfrm>
              <a:off x="3006" y="2032"/>
              <a:ext cx="416" cy="563"/>
            </a:xfrm>
            <a:custGeom>
              <a:avLst/>
              <a:gdLst>
                <a:gd name="T0" fmla="*/ 2 w 830"/>
                <a:gd name="T1" fmla="*/ 0 h 1128"/>
                <a:gd name="T2" fmla="*/ 2 w 830"/>
                <a:gd name="T3" fmla="*/ 0 h 1128"/>
                <a:gd name="T4" fmla="*/ 2 w 830"/>
                <a:gd name="T5" fmla="*/ 0 h 1128"/>
                <a:gd name="T6" fmla="*/ 2 w 830"/>
                <a:gd name="T7" fmla="*/ 0 h 1128"/>
                <a:gd name="T8" fmla="*/ 2 w 830"/>
                <a:gd name="T9" fmla="*/ 0 h 1128"/>
                <a:gd name="T10" fmla="*/ 1 w 830"/>
                <a:gd name="T11" fmla="*/ 1 h 1128"/>
                <a:gd name="T12" fmla="*/ 1 w 830"/>
                <a:gd name="T13" fmla="*/ 1 h 1128"/>
                <a:gd name="T14" fmla="*/ 1 w 830"/>
                <a:gd name="T15" fmla="*/ 1 h 1128"/>
                <a:gd name="T16" fmla="*/ 1 w 830"/>
                <a:gd name="T17" fmla="*/ 1 h 1128"/>
                <a:gd name="T18" fmla="*/ 1 w 830"/>
                <a:gd name="T19" fmla="*/ 1 h 1128"/>
                <a:gd name="T20" fmla="*/ 1 w 830"/>
                <a:gd name="T21" fmla="*/ 1 h 1128"/>
                <a:gd name="T22" fmla="*/ 1 w 830"/>
                <a:gd name="T23" fmla="*/ 2 h 1128"/>
                <a:gd name="T24" fmla="*/ 1 w 830"/>
                <a:gd name="T25" fmla="*/ 2 h 1128"/>
                <a:gd name="T26" fmla="*/ 1 w 830"/>
                <a:gd name="T27" fmla="*/ 2 h 1128"/>
                <a:gd name="T28" fmla="*/ 0 w 830"/>
                <a:gd name="T29" fmla="*/ 2 h 1128"/>
                <a:gd name="T30" fmla="*/ 1 w 830"/>
                <a:gd name="T31" fmla="*/ 1 h 1128"/>
                <a:gd name="T32" fmla="*/ 1 w 830"/>
                <a:gd name="T33" fmla="*/ 1 h 1128"/>
                <a:gd name="T34" fmla="*/ 1 w 830"/>
                <a:gd name="T35" fmla="*/ 1 h 1128"/>
                <a:gd name="T36" fmla="*/ 1 w 830"/>
                <a:gd name="T37" fmla="*/ 1 h 1128"/>
                <a:gd name="T38" fmla="*/ 1 w 830"/>
                <a:gd name="T39" fmla="*/ 1 h 1128"/>
                <a:gd name="T40" fmla="*/ 1 w 830"/>
                <a:gd name="T41" fmla="*/ 1 h 1128"/>
                <a:gd name="T42" fmla="*/ 1 w 830"/>
                <a:gd name="T43" fmla="*/ 1 h 1128"/>
                <a:gd name="T44" fmla="*/ 1 w 830"/>
                <a:gd name="T45" fmla="*/ 0 h 1128"/>
                <a:gd name="T46" fmla="*/ 2 w 830"/>
                <a:gd name="T47" fmla="*/ 0 h 1128"/>
                <a:gd name="T48" fmla="*/ 2 w 830"/>
                <a:gd name="T49" fmla="*/ 0 h 1128"/>
                <a:gd name="T50" fmla="*/ 2 w 830"/>
                <a:gd name="T51" fmla="*/ 0 h 1128"/>
                <a:gd name="T52" fmla="*/ 2 w 830"/>
                <a:gd name="T53" fmla="*/ 0 h 1128"/>
                <a:gd name="T54" fmla="*/ 2 w 830"/>
                <a:gd name="T55" fmla="*/ 0 h 1128"/>
                <a:gd name="T56" fmla="*/ 2 w 830"/>
                <a:gd name="T57" fmla="*/ 0 h 1128"/>
                <a:gd name="T58" fmla="*/ 2 w 830"/>
                <a:gd name="T59" fmla="*/ 0 h 1128"/>
                <a:gd name="T60" fmla="*/ 2 w 830"/>
                <a:gd name="T61" fmla="*/ 0 h 1128"/>
                <a:gd name="T62" fmla="*/ 2 w 830"/>
                <a:gd name="T63" fmla="*/ 0 h 11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30"/>
                <a:gd name="T97" fmla="*/ 0 h 1128"/>
                <a:gd name="T98" fmla="*/ 830 w 830"/>
                <a:gd name="T99" fmla="*/ 1128 h 112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30" h="1128">
                  <a:moveTo>
                    <a:pt x="830" y="19"/>
                  </a:moveTo>
                  <a:lnTo>
                    <a:pt x="804" y="65"/>
                  </a:lnTo>
                  <a:lnTo>
                    <a:pt x="777" y="103"/>
                  </a:lnTo>
                  <a:lnTo>
                    <a:pt x="752" y="139"/>
                  </a:lnTo>
                  <a:lnTo>
                    <a:pt x="724" y="181"/>
                  </a:lnTo>
                  <a:lnTo>
                    <a:pt x="701" y="215"/>
                  </a:lnTo>
                  <a:lnTo>
                    <a:pt x="680" y="249"/>
                  </a:lnTo>
                  <a:lnTo>
                    <a:pt x="642" y="314"/>
                  </a:lnTo>
                  <a:lnTo>
                    <a:pt x="608" y="375"/>
                  </a:lnTo>
                  <a:lnTo>
                    <a:pt x="576" y="436"/>
                  </a:lnTo>
                  <a:lnTo>
                    <a:pt x="541" y="495"/>
                  </a:lnTo>
                  <a:lnTo>
                    <a:pt x="505" y="555"/>
                  </a:lnTo>
                  <a:lnTo>
                    <a:pt x="484" y="586"/>
                  </a:lnTo>
                  <a:lnTo>
                    <a:pt x="462" y="616"/>
                  </a:lnTo>
                  <a:lnTo>
                    <a:pt x="437" y="649"/>
                  </a:lnTo>
                  <a:lnTo>
                    <a:pt x="410" y="683"/>
                  </a:lnTo>
                  <a:lnTo>
                    <a:pt x="376" y="732"/>
                  </a:lnTo>
                  <a:lnTo>
                    <a:pt x="344" y="778"/>
                  </a:lnTo>
                  <a:lnTo>
                    <a:pt x="313" y="820"/>
                  </a:lnTo>
                  <a:lnTo>
                    <a:pt x="283" y="858"/>
                  </a:lnTo>
                  <a:lnTo>
                    <a:pt x="253" y="898"/>
                  </a:lnTo>
                  <a:lnTo>
                    <a:pt x="220" y="937"/>
                  </a:lnTo>
                  <a:lnTo>
                    <a:pt x="186" y="981"/>
                  </a:lnTo>
                  <a:lnTo>
                    <a:pt x="150" y="1029"/>
                  </a:lnTo>
                  <a:lnTo>
                    <a:pt x="118" y="1057"/>
                  </a:lnTo>
                  <a:lnTo>
                    <a:pt x="85" y="1078"/>
                  </a:lnTo>
                  <a:lnTo>
                    <a:pt x="53" y="1101"/>
                  </a:lnTo>
                  <a:lnTo>
                    <a:pt x="21" y="1128"/>
                  </a:lnTo>
                  <a:lnTo>
                    <a:pt x="0" y="1126"/>
                  </a:lnTo>
                  <a:lnTo>
                    <a:pt x="0" y="1107"/>
                  </a:lnTo>
                  <a:lnTo>
                    <a:pt x="49" y="1046"/>
                  </a:lnTo>
                  <a:lnTo>
                    <a:pt x="70" y="1013"/>
                  </a:lnTo>
                  <a:lnTo>
                    <a:pt x="97" y="983"/>
                  </a:lnTo>
                  <a:lnTo>
                    <a:pt x="133" y="936"/>
                  </a:lnTo>
                  <a:lnTo>
                    <a:pt x="167" y="892"/>
                  </a:lnTo>
                  <a:lnTo>
                    <a:pt x="197" y="852"/>
                  </a:lnTo>
                  <a:lnTo>
                    <a:pt x="228" y="814"/>
                  </a:lnTo>
                  <a:lnTo>
                    <a:pt x="258" y="776"/>
                  </a:lnTo>
                  <a:lnTo>
                    <a:pt x="289" y="734"/>
                  </a:lnTo>
                  <a:lnTo>
                    <a:pt x="321" y="690"/>
                  </a:lnTo>
                  <a:lnTo>
                    <a:pt x="355" y="641"/>
                  </a:lnTo>
                  <a:lnTo>
                    <a:pt x="382" y="607"/>
                  </a:lnTo>
                  <a:lnTo>
                    <a:pt x="406" y="576"/>
                  </a:lnTo>
                  <a:lnTo>
                    <a:pt x="431" y="546"/>
                  </a:lnTo>
                  <a:lnTo>
                    <a:pt x="452" y="517"/>
                  </a:lnTo>
                  <a:lnTo>
                    <a:pt x="475" y="489"/>
                  </a:lnTo>
                  <a:lnTo>
                    <a:pt x="496" y="460"/>
                  </a:lnTo>
                  <a:lnTo>
                    <a:pt x="515" y="434"/>
                  </a:lnTo>
                  <a:lnTo>
                    <a:pt x="536" y="405"/>
                  </a:lnTo>
                  <a:lnTo>
                    <a:pt x="555" y="379"/>
                  </a:lnTo>
                  <a:lnTo>
                    <a:pt x="574" y="350"/>
                  </a:lnTo>
                  <a:lnTo>
                    <a:pt x="595" y="322"/>
                  </a:lnTo>
                  <a:lnTo>
                    <a:pt x="614" y="293"/>
                  </a:lnTo>
                  <a:lnTo>
                    <a:pt x="635" y="263"/>
                  </a:lnTo>
                  <a:lnTo>
                    <a:pt x="655" y="232"/>
                  </a:lnTo>
                  <a:lnTo>
                    <a:pt x="678" y="200"/>
                  </a:lnTo>
                  <a:lnTo>
                    <a:pt x="701" y="164"/>
                  </a:lnTo>
                  <a:lnTo>
                    <a:pt x="728" y="124"/>
                  </a:lnTo>
                  <a:lnTo>
                    <a:pt x="754" y="88"/>
                  </a:lnTo>
                  <a:lnTo>
                    <a:pt x="779" y="50"/>
                  </a:lnTo>
                  <a:lnTo>
                    <a:pt x="806" y="4"/>
                  </a:lnTo>
                  <a:lnTo>
                    <a:pt x="827" y="0"/>
                  </a:lnTo>
                  <a:lnTo>
                    <a:pt x="830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3" name="Freeform 119"/>
            <p:cNvSpPr>
              <a:spLocks/>
            </p:cNvSpPr>
            <p:nvPr/>
          </p:nvSpPr>
          <p:spPr bwMode="auto">
            <a:xfrm>
              <a:off x="3408" y="1926"/>
              <a:ext cx="36" cy="90"/>
            </a:xfrm>
            <a:custGeom>
              <a:avLst/>
              <a:gdLst>
                <a:gd name="T0" fmla="*/ 1 w 72"/>
                <a:gd name="T1" fmla="*/ 1 h 179"/>
                <a:gd name="T2" fmla="*/ 1 w 72"/>
                <a:gd name="T3" fmla="*/ 1 h 179"/>
                <a:gd name="T4" fmla="*/ 0 w 72"/>
                <a:gd name="T5" fmla="*/ 1 h 179"/>
                <a:gd name="T6" fmla="*/ 1 w 72"/>
                <a:gd name="T7" fmla="*/ 1 h 179"/>
                <a:gd name="T8" fmla="*/ 1 w 72"/>
                <a:gd name="T9" fmla="*/ 0 h 179"/>
                <a:gd name="T10" fmla="*/ 1 w 72"/>
                <a:gd name="T11" fmla="*/ 1 h 179"/>
                <a:gd name="T12" fmla="*/ 1 w 72"/>
                <a:gd name="T13" fmla="*/ 1 h 179"/>
                <a:gd name="T14" fmla="*/ 1 w 72"/>
                <a:gd name="T15" fmla="*/ 1 h 179"/>
                <a:gd name="T16" fmla="*/ 1 w 72"/>
                <a:gd name="T17" fmla="*/ 1 h 179"/>
                <a:gd name="T18" fmla="*/ 1 w 72"/>
                <a:gd name="T19" fmla="*/ 1 h 179"/>
                <a:gd name="T20" fmla="*/ 1 w 72"/>
                <a:gd name="T21" fmla="*/ 1 h 179"/>
                <a:gd name="T22" fmla="*/ 1 w 72"/>
                <a:gd name="T23" fmla="*/ 1 h 179"/>
                <a:gd name="T24" fmla="*/ 1 w 72"/>
                <a:gd name="T25" fmla="*/ 1 h 1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179"/>
                <a:gd name="T41" fmla="*/ 72 w 72"/>
                <a:gd name="T42" fmla="*/ 179 h 17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179">
                  <a:moveTo>
                    <a:pt x="11" y="166"/>
                  </a:moveTo>
                  <a:lnTo>
                    <a:pt x="7" y="93"/>
                  </a:lnTo>
                  <a:lnTo>
                    <a:pt x="0" y="33"/>
                  </a:lnTo>
                  <a:lnTo>
                    <a:pt x="5" y="10"/>
                  </a:lnTo>
                  <a:lnTo>
                    <a:pt x="23" y="0"/>
                  </a:lnTo>
                  <a:lnTo>
                    <a:pt x="43" y="4"/>
                  </a:lnTo>
                  <a:lnTo>
                    <a:pt x="55" y="23"/>
                  </a:lnTo>
                  <a:lnTo>
                    <a:pt x="72" y="90"/>
                  </a:lnTo>
                  <a:lnTo>
                    <a:pt x="68" y="145"/>
                  </a:lnTo>
                  <a:lnTo>
                    <a:pt x="38" y="173"/>
                  </a:lnTo>
                  <a:lnTo>
                    <a:pt x="21" y="179"/>
                  </a:lnTo>
                  <a:lnTo>
                    <a:pt x="11" y="1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4" name="Freeform 120"/>
            <p:cNvSpPr>
              <a:spLocks/>
            </p:cNvSpPr>
            <p:nvPr/>
          </p:nvSpPr>
          <p:spPr bwMode="auto">
            <a:xfrm>
              <a:off x="3515" y="1932"/>
              <a:ext cx="28" cy="224"/>
            </a:xfrm>
            <a:custGeom>
              <a:avLst/>
              <a:gdLst>
                <a:gd name="T0" fmla="*/ 0 w 57"/>
                <a:gd name="T1" fmla="*/ 1 h 448"/>
                <a:gd name="T2" fmla="*/ 0 w 57"/>
                <a:gd name="T3" fmla="*/ 1 h 448"/>
                <a:gd name="T4" fmla="*/ 0 w 57"/>
                <a:gd name="T5" fmla="*/ 1 h 448"/>
                <a:gd name="T6" fmla="*/ 0 w 57"/>
                <a:gd name="T7" fmla="*/ 1 h 448"/>
                <a:gd name="T8" fmla="*/ 0 w 57"/>
                <a:gd name="T9" fmla="*/ 1 h 448"/>
                <a:gd name="T10" fmla="*/ 0 w 57"/>
                <a:gd name="T11" fmla="*/ 1 h 448"/>
                <a:gd name="T12" fmla="*/ 0 w 57"/>
                <a:gd name="T13" fmla="*/ 1 h 448"/>
                <a:gd name="T14" fmla="*/ 0 w 57"/>
                <a:gd name="T15" fmla="*/ 1 h 448"/>
                <a:gd name="T16" fmla="*/ 0 w 57"/>
                <a:gd name="T17" fmla="*/ 0 h 448"/>
                <a:gd name="T18" fmla="*/ 0 w 57"/>
                <a:gd name="T19" fmla="*/ 1 h 448"/>
                <a:gd name="T20" fmla="*/ 0 w 57"/>
                <a:gd name="T21" fmla="*/ 1 h 4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7"/>
                <a:gd name="T34" fmla="*/ 0 h 448"/>
                <a:gd name="T35" fmla="*/ 57 w 57"/>
                <a:gd name="T36" fmla="*/ 448 h 4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7" h="448">
                  <a:moveTo>
                    <a:pt x="57" y="15"/>
                  </a:moveTo>
                  <a:lnTo>
                    <a:pt x="51" y="253"/>
                  </a:lnTo>
                  <a:lnTo>
                    <a:pt x="38" y="433"/>
                  </a:lnTo>
                  <a:lnTo>
                    <a:pt x="34" y="445"/>
                  </a:lnTo>
                  <a:lnTo>
                    <a:pt x="26" y="448"/>
                  </a:lnTo>
                  <a:lnTo>
                    <a:pt x="9" y="439"/>
                  </a:lnTo>
                  <a:lnTo>
                    <a:pt x="0" y="247"/>
                  </a:lnTo>
                  <a:lnTo>
                    <a:pt x="28" y="11"/>
                  </a:lnTo>
                  <a:lnTo>
                    <a:pt x="43" y="0"/>
                  </a:lnTo>
                  <a:lnTo>
                    <a:pt x="57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5" name="Freeform 121"/>
            <p:cNvSpPr>
              <a:spLocks/>
            </p:cNvSpPr>
            <p:nvPr/>
          </p:nvSpPr>
          <p:spPr bwMode="auto">
            <a:xfrm>
              <a:off x="3555" y="1940"/>
              <a:ext cx="34" cy="317"/>
            </a:xfrm>
            <a:custGeom>
              <a:avLst/>
              <a:gdLst>
                <a:gd name="T0" fmla="*/ 0 w 69"/>
                <a:gd name="T1" fmla="*/ 1 h 633"/>
                <a:gd name="T2" fmla="*/ 0 w 69"/>
                <a:gd name="T3" fmla="*/ 1 h 633"/>
                <a:gd name="T4" fmla="*/ 0 w 69"/>
                <a:gd name="T5" fmla="*/ 1 h 633"/>
                <a:gd name="T6" fmla="*/ 0 w 69"/>
                <a:gd name="T7" fmla="*/ 1 h 633"/>
                <a:gd name="T8" fmla="*/ 0 w 69"/>
                <a:gd name="T9" fmla="*/ 1 h 633"/>
                <a:gd name="T10" fmla="*/ 0 w 69"/>
                <a:gd name="T11" fmla="*/ 2 h 633"/>
                <a:gd name="T12" fmla="*/ 0 w 69"/>
                <a:gd name="T13" fmla="*/ 2 h 633"/>
                <a:gd name="T14" fmla="*/ 0 w 69"/>
                <a:gd name="T15" fmla="*/ 2 h 633"/>
                <a:gd name="T16" fmla="*/ 0 w 69"/>
                <a:gd name="T17" fmla="*/ 2 h 633"/>
                <a:gd name="T18" fmla="*/ 0 w 69"/>
                <a:gd name="T19" fmla="*/ 1 h 633"/>
                <a:gd name="T20" fmla="*/ 0 w 69"/>
                <a:gd name="T21" fmla="*/ 1 h 633"/>
                <a:gd name="T22" fmla="*/ 0 w 69"/>
                <a:gd name="T23" fmla="*/ 1 h 633"/>
                <a:gd name="T24" fmla="*/ 0 w 69"/>
                <a:gd name="T25" fmla="*/ 1 h 633"/>
                <a:gd name="T26" fmla="*/ 0 w 69"/>
                <a:gd name="T27" fmla="*/ 1 h 633"/>
                <a:gd name="T28" fmla="*/ 0 w 69"/>
                <a:gd name="T29" fmla="*/ 1 h 633"/>
                <a:gd name="T30" fmla="*/ 0 w 69"/>
                <a:gd name="T31" fmla="*/ 0 h 633"/>
                <a:gd name="T32" fmla="*/ 0 w 69"/>
                <a:gd name="T33" fmla="*/ 1 h 633"/>
                <a:gd name="T34" fmla="*/ 0 w 69"/>
                <a:gd name="T35" fmla="*/ 1 h 63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9"/>
                <a:gd name="T55" fmla="*/ 0 h 633"/>
                <a:gd name="T56" fmla="*/ 69 w 69"/>
                <a:gd name="T57" fmla="*/ 633 h 63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9" h="633">
                  <a:moveTo>
                    <a:pt x="59" y="17"/>
                  </a:moveTo>
                  <a:lnTo>
                    <a:pt x="50" y="154"/>
                  </a:lnTo>
                  <a:lnTo>
                    <a:pt x="57" y="291"/>
                  </a:lnTo>
                  <a:lnTo>
                    <a:pt x="69" y="378"/>
                  </a:lnTo>
                  <a:lnTo>
                    <a:pt x="57" y="500"/>
                  </a:lnTo>
                  <a:lnTo>
                    <a:pt x="31" y="621"/>
                  </a:lnTo>
                  <a:lnTo>
                    <a:pt x="25" y="631"/>
                  </a:lnTo>
                  <a:lnTo>
                    <a:pt x="14" y="633"/>
                  </a:lnTo>
                  <a:lnTo>
                    <a:pt x="4" y="616"/>
                  </a:lnTo>
                  <a:lnTo>
                    <a:pt x="16" y="498"/>
                  </a:lnTo>
                  <a:lnTo>
                    <a:pt x="12" y="382"/>
                  </a:lnTo>
                  <a:lnTo>
                    <a:pt x="0" y="294"/>
                  </a:lnTo>
                  <a:lnTo>
                    <a:pt x="6" y="154"/>
                  </a:lnTo>
                  <a:lnTo>
                    <a:pt x="33" y="11"/>
                  </a:lnTo>
                  <a:lnTo>
                    <a:pt x="38" y="2"/>
                  </a:lnTo>
                  <a:lnTo>
                    <a:pt x="48" y="0"/>
                  </a:lnTo>
                  <a:lnTo>
                    <a:pt x="59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6" name="Freeform 122"/>
            <p:cNvSpPr>
              <a:spLocks/>
            </p:cNvSpPr>
            <p:nvPr/>
          </p:nvSpPr>
          <p:spPr bwMode="auto">
            <a:xfrm>
              <a:off x="3463" y="2017"/>
              <a:ext cx="274" cy="533"/>
            </a:xfrm>
            <a:custGeom>
              <a:avLst/>
              <a:gdLst>
                <a:gd name="T0" fmla="*/ 0 w 549"/>
                <a:gd name="T1" fmla="*/ 1 h 1064"/>
                <a:gd name="T2" fmla="*/ 0 w 549"/>
                <a:gd name="T3" fmla="*/ 1 h 1064"/>
                <a:gd name="T4" fmla="*/ 0 w 549"/>
                <a:gd name="T5" fmla="*/ 1 h 1064"/>
                <a:gd name="T6" fmla="*/ 0 w 549"/>
                <a:gd name="T7" fmla="*/ 1 h 1064"/>
                <a:gd name="T8" fmla="*/ 0 w 549"/>
                <a:gd name="T9" fmla="*/ 1 h 1064"/>
                <a:gd name="T10" fmla="*/ 0 w 549"/>
                <a:gd name="T11" fmla="*/ 1 h 1064"/>
                <a:gd name="T12" fmla="*/ 0 w 549"/>
                <a:gd name="T13" fmla="*/ 1 h 1064"/>
                <a:gd name="T14" fmla="*/ 0 w 549"/>
                <a:gd name="T15" fmla="*/ 2 h 1064"/>
                <a:gd name="T16" fmla="*/ 0 w 549"/>
                <a:gd name="T17" fmla="*/ 2 h 1064"/>
                <a:gd name="T18" fmla="*/ 0 w 549"/>
                <a:gd name="T19" fmla="*/ 2 h 1064"/>
                <a:gd name="T20" fmla="*/ 0 w 549"/>
                <a:gd name="T21" fmla="*/ 2 h 1064"/>
                <a:gd name="T22" fmla="*/ 0 w 549"/>
                <a:gd name="T23" fmla="*/ 2 h 1064"/>
                <a:gd name="T24" fmla="*/ 0 w 549"/>
                <a:gd name="T25" fmla="*/ 2 h 1064"/>
                <a:gd name="T26" fmla="*/ 0 w 549"/>
                <a:gd name="T27" fmla="*/ 2 h 1064"/>
                <a:gd name="T28" fmla="*/ 0 w 549"/>
                <a:gd name="T29" fmla="*/ 2 h 1064"/>
                <a:gd name="T30" fmla="*/ 0 w 549"/>
                <a:gd name="T31" fmla="*/ 2 h 1064"/>
                <a:gd name="T32" fmla="*/ 0 w 549"/>
                <a:gd name="T33" fmla="*/ 2 h 1064"/>
                <a:gd name="T34" fmla="*/ 0 w 549"/>
                <a:gd name="T35" fmla="*/ 2 h 1064"/>
                <a:gd name="T36" fmla="*/ 1 w 549"/>
                <a:gd name="T37" fmla="*/ 2 h 1064"/>
                <a:gd name="T38" fmla="*/ 1 w 549"/>
                <a:gd name="T39" fmla="*/ 2 h 1064"/>
                <a:gd name="T40" fmla="*/ 1 w 549"/>
                <a:gd name="T41" fmla="*/ 3 h 1064"/>
                <a:gd name="T42" fmla="*/ 1 w 549"/>
                <a:gd name="T43" fmla="*/ 3 h 1064"/>
                <a:gd name="T44" fmla="*/ 1 w 549"/>
                <a:gd name="T45" fmla="*/ 3 h 1064"/>
                <a:gd name="T46" fmla="*/ 0 w 549"/>
                <a:gd name="T47" fmla="*/ 2 h 1064"/>
                <a:gd name="T48" fmla="*/ 0 w 549"/>
                <a:gd name="T49" fmla="*/ 2 h 1064"/>
                <a:gd name="T50" fmla="*/ 0 w 549"/>
                <a:gd name="T51" fmla="*/ 2 h 1064"/>
                <a:gd name="T52" fmla="*/ 0 w 549"/>
                <a:gd name="T53" fmla="*/ 2 h 1064"/>
                <a:gd name="T54" fmla="*/ 0 w 549"/>
                <a:gd name="T55" fmla="*/ 2 h 1064"/>
                <a:gd name="T56" fmla="*/ 0 w 549"/>
                <a:gd name="T57" fmla="*/ 2 h 1064"/>
                <a:gd name="T58" fmla="*/ 0 w 549"/>
                <a:gd name="T59" fmla="*/ 2 h 1064"/>
                <a:gd name="T60" fmla="*/ 0 w 549"/>
                <a:gd name="T61" fmla="*/ 2 h 1064"/>
                <a:gd name="T62" fmla="*/ 0 w 549"/>
                <a:gd name="T63" fmla="*/ 2 h 1064"/>
                <a:gd name="T64" fmla="*/ 0 w 549"/>
                <a:gd name="T65" fmla="*/ 1 h 1064"/>
                <a:gd name="T66" fmla="*/ 0 w 549"/>
                <a:gd name="T67" fmla="*/ 1 h 1064"/>
                <a:gd name="T68" fmla="*/ 0 w 549"/>
                <a:gd name="T69" fmla="*/ 1 h 1064"/>
                <a:gd name="T70" fmla="*/ 0 w 549"/>
                <a:gd name="T71" fmla="*/ 1 h 1064"/>
                <a:gd name="T72" fmla="*/ 0 w 549"/>
                <a:gd name="T73" fmla="*/ 1 h 1064"/>
                <a:gd name="T74" fmla="*/ 0 w 549"/>
                <a:gd name="T75" fmla="*/ 1 h 1064"/>
                <a:gd name="T76" fmla="*/ 0 w 549"/>
                <a:gd name="T77" fmla="*/ 0 h 1064"/>
                <a:gd name="T78" fmla="*/ 0 w 549"/>
                <a:gd name="T79" fmla="*/ 1 h 1064"/>
                <a:gd name="T80" fmla="*/ 0 w 549"/>
                <a:gd name="T81" fmla="*/ 1 h 10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49"/>
                <a:gd name="T124" fmla="*/ 0 h 1064"/>
                <a:gd name="T125" fmla="*/ 549 w 549"/>
                <a:gd name="T126" fmla="*/ 1064 h 106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49" h="1064">
                  <a:moveTo>
                    <a:pt x="27" y="11"/>
                  </a:moveTo>
                  <a:lnTo>
                    <a:pt x="48" y="91"/>
                  </a:lnTo>
                  <a:lnTo>
                    <a:pt x="65" y="125"/>
                  </a:lnTo>
                  <a:lnTo>
                    <a:pt x="84" y="163"/>
                  </a:lnTo>
                  <a:lnTo>
                    <a:pt x="173" y="346"/>
                  </a:lnTo>
                  <a:lnTo>
                    <a:pt x="217" y="464"/>
                  </a:lnTo>
                  <a:lnTo>
                    <a:pt x="236" y="502"/>
                  </a:lnTo>
                  <a:lnTo>
                    <a:pt x="255" y="538"/>
                  </a:lnTo>
                  <a:lnTo>
                    <a:pt x="293" y="604"/>
                  </a:lnTo>
                  <a:lnTo>
                    <a:pt x="331" y="667"/>
                  </a:lnTo>
                  <a:lnTo>
                    <a:pt x="350" y="696"/>
                  </a:lnTo>
                  <a:lnTo>
                    <a:pt x="369" y="724"/>
                  </a:lnTo>
                  <a:lnTo>
                    <a:pt x="390" y="753"/>
                  </a:lnTo>
                  <a:lnTo>
                    <a:pt x="409" y="783"/>
                  </a:lnTo>
                  <a:lnTo>
                    <a:pt x="430" y="811"/>
                  </a:lnTo>
                  <a:lnTo>
                    <a:pt x="449" y="842"/>
                  </a:lnTo>
                  <a:lnTo>
                    <a:pt x="469" y="872"/>
                  </a:lnTo>
                  <a:lnTo>
                    <a:pt x="492" y="905"/>
                  </a:lnTo>
                  <a:lnTo>
                    <a:pt x="513" y="937"/>
                  </a:lnTo>
                  <a:lnTo>
                    <a:pt x="536" y="973"/>
                  </a:lnTo>
                  <a:lnTo>
                    <a:pt x="549" y="1041"/>
                  </a:lnTo>
                  <a:lnTo>
                    <a:pt x="542" y="1064"/>
                  </a:lnTo>
                  <a:lnTo>
                    <a:pt x="519" y="1057"/>
                  </a:lnTo>
                  <a:lnTo>
                    <a:pt x="466" y="1013"/>
                  </a:lnTo>
                  <a:lnTo>
                    <a:pt x="422" y="943"/>
                  </a:lnTo>
                  <a:lnTo>
                    <a:pt x="384" y="876"/>
                  </a:lnTo>
                  <a:lnTo>
                    <a:pt x="348" y="815"/>
                  </a:lnTo>
                  <a:lnTo>
                    <a:pt x="314" y="754"/>
                  </a:lnTo>
                  <a:lnTo>
                    <a:pt x="281" y="694"/>
                  </a:lnTo>
                  <a:lnTo>
                    <a:pt x="247" y="629"/>
                  </a:lnTo>
                  <a:lnTo>
                    <a:pt x="211" y="561"/>
                  </a:lnTo>
                  <a:lnTo>
                    <a:pt x="192" y="523"/>
                  </a:lnTo>
                  <a:lnTo>
                    <a:pt x="173" y="485"/>
                  </a:lnTo>
                  <a:lnTo>
                    <a:pt x="131" y="365"/>
                  </a:lnTo>
                  <a:lnTo>
                    <a:pt x="97" y="268"/>
                  </a:lnTo>
                  <a:lnTo>
                    <a:pt x="84" y="224"/>
                  </a:lnTo>
                  <a:lnTo>
                    <a:pt x="59" y="177"/>
                  </a:lnTo>
                  <a:lnTo>
                    <a:pt x="0" y="15"/>
                  </a:lnTo>
                  <a:lnTo>
                    <a:pt x="11" y="0"/>
                  </a:lnTo>
                  <a:lnTo>
                    <a:pt x="27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7" name="Freeform 123"/>
            <p:cNvSpPr>
              <a:spLocks/>
            </p:cNvSpPr>
            <p:nvPr/>
          </p:nvSpPr>
          <p:spPr bwMode="auto">
            <a:xfrm>
              <a:off x="3041" y="2095"/>
              <a:ext cx="412" cy="634"/>
            </a:xfrm>
            <a:custGeom>
              <a:avLst/>
              <a:gdLst>
                <a:gd name="T0" fmla="*/ 1 w 825"/>
                <a:gd name="T1" fmla="*/ 1 h 1268"/>
                <a:gd name="T2" fmla="*/ 1 w 825"/>
                <a:gd name="T3" fmla="*/ 1 h 1268"/>
                <a:gd name="T4" fmla="*/ 1 w 825"/>
                <a:gd name="T5" fmla="*/ 1 h 1268"/>
                <a:gd name="T6" fmla="*/ 1 w 825"/>
                <a:gd name="T7" fmla="*/ 1 h 1268"/>
                <a:gd name="T8" fmla="*/ 1 w 825"/>
                <a:gd name="T9" fmla="*/ 1 h 1268"/>
                <a:gd name="T10" fmla="*/ 1 w 825"/>
                <a:gd name="T11" fmla="*/ 1 h 1268"/>
                <a:gd name="T12" fmla="*/ 1 w 825"/>
                <a:gd name="T13" fmla="*/ 1 h 1268"/>
                <a:gd name="T14" fmla="*/ 1 w 825"/>
                <a:gd name="T15" fmla="*/ 1 h 1268"/>
                <a:gd name="T16" fmla="*/ 1 w 825"/>
                <a:gd name="T17" fmla="*/ 1 h 1268"/>
                <a:gd name="T18" fmla="*/ 1 w 825"/>
                <a:gd name="T19" fmla="*/ 1 h 1268"/>
                <a:gd name="T20" fmla="*/ 1 w 825"/>
                <a:gd name="T21" fmla="*/ 1 h 1268"/>
                <a:gd name="T22" fmla="*/ 1 w 825"/>
                <a:gd name="T23" fmla="*/ 1 h 1268"/>
                <a:gd name="T24" fmla="*/ 1 w 825"/>
                <a:gd name="T25" fmla="*/ 1 h 1268"/>
                <a:gd name="T26" fmla="*/ 0 w 825"/>
                <a:gd name="T27" fmla="*/ 1 h 1268"/>
                <a:gd name="T28" fmla="*/ 0 w 825"/>
                <a:gd name="T29" fmla="*/ 1 h 1268"/>
                <a:gd name="T30" fmla="*/ 0 w 825"/>
                <a:gd name="T31" fmla="*/ 1 h 1268"/>
                <a:gd name="T32" fmla="*/ 0 w 825"/>
                <a:gd name="T33" fmla="*/ 1 h 1268"/>
                <a:gd name="T34" fmla="*/ 0 w 825"/>
                <a:gd name="T35" fmla="*/ 1 h 1268"/>
                <a:gd name="T36" fmla="*/ 0 w 825"/>
                <a:gd name="T37" fmla="*/ 1 h 1268"/>
                <a:gd name="T38" fmla="*/ 0 w 825"/>
                <a:gd name="T39" fmla="*/ 1 h 1268"/>
                <a:gd name="T40" fmla="*/ 0 w 825"/>
                <a:gd name="T41" fmla="*/ 1 h 1268"/>
                <a:gd name="T42" fmla="*/ 0 w 825"/>
                <a:gd name="T43" fmla="*/ 1 h 1268"/>
                <a:gd name="T44" fmla="*/ 0 w 825"/>
                <a:gd name="T45" fmla="*/ 1 h 1268"/>
                <a:gd name="T46" fmla="*/ 0 w 825"/>
                <a:gd name="T47" fmla="*/ 2 h 1268"/>
                <a:gd name="T48" fmla="*/ 0 w 825"/>
                <a:gd name="T49" fmla="*/ 2 h 1268"/>
                <a:gd name="T50" fmla="*/ 0 w 825"/>
                <a:gd name="T51" fmla="*/ 2 h 1268"/>
                <a:gd name="T52" fmla="*/ 0 w 825"/>
                <a:gd name="T53" fmla="*/ 2 h 1268"/>
                <a:gd name="T54" fmla="*/ 0 w 825"/>
                <a:gd name="T55" fmla="*/ 2 h 1268"/>
                <a:gd name="T56" fmla="*/ 0 w 825"/>
                <a:gd name="T57" fmla="*/ 2 h 1268"/>
                <a:gd name="T58" fmla="*/ 0 w 825"/>
                <a:gd name="T59" fmla="*/ 2 h 1268"/>
                <a:gd name="T60" fmla="*/ 0 w 825"/>
                <a:gd name="T61" fmla="*/ 2 h 1268"/>
                <a:gd name="T62" fmla="*/ 0 w 825"/>
                <a:gd name="T63" fmla="*/ 2 h 1268"/>
                <a:gd name="T64" fmla="*/ 0 w 825"/>
                <a:gd name="T65" fmla="*/ 2 h 1268"/>
                <a:gd name="T66" fmla="*/ 0 w 825"/>
                <a:gd name="T67" fmla="*/ 2 h 1268"/>
                <a:gd name="T68" fmla="*/ 0 w 825"/>
                <a:gd name="T69" fmla="*/ 2 h 1268"/>
                <a:gd name="T70" fmla="*/ 0 w 825"/>
                <a:gd name="T71" fmla="*/ 2 h 1268"/>
                <a:gd name="T72" fmla="*/ 0 w 825"/>
                <a:gd name="T73" fmla="*/ 1 h 1268"/>
                <a:gd name="T74" fmla="*/ 0 w 825"/>
                <a:gd name="T75" fmla="*/ 1 h 1268"/>
                <a:gd name="T76" fmla="*/ 0 w 825"/>
                <a:gd name="T77" fmla="*/ 1 h 1268"/>
                <a:gd name="T78" fmla="*/ 0 w 825"/>
                <a:gd name="T79" fmla="*/ 1 h 1268"/>
                <a:gd name="T80" fmla="*/ 0 w 825"/>
                <a:gd name="T81" fmla="*/ 1 h 1268"/>
                <a:gd name="T82" fmla="*/ 0 w 825"/>
                <a:gd name="T83" fmla="*/ 1 h 1268"/>
                <a:gd name="T84" fmla="*/ 0 w 825"/>
                <a:gd name="T85" fmla="*/ 1 h 1268"/>
                <a:gd name="T86" fmla="*/ 0 w 825"/>
                <a:gd name="T87" fmla="*/ 1 h 1268"/>
                <a:gd name="T88" fmla="*/ 0 w 825"/>
                <a:gd name="T89" fmla="*/ 1 h 1268"/>
                <a:gd name="T90" fmla="*/ 0 w 825"/>
                <a:gd name="T91" fmla="*/ 1 h 1268"/>
                <a:gd name="T92" fmla="*/ 0 w 825"/>
                <a:gd name="T93" fmla="*/ 1 h 1268"/>
                <a:gd name="T94" fmla="*/ 0 w 825"/>
                <a:gd name="T95" fmla="*/ 1 h 1268"/>
                <a:gd name="T96" fmla="*/ 1 w 825"/>
                <a:gd name="T97" fmla="*/ 1 h 1268"/>
                <a:gd name="T98" fmla="*/ 1 w 825"/>
                <a:gd name="T99" fmla="*/ 1 h 1268"/>
                <a:gd name="T100" fmla="*/ 1 w 825"/>
                <a:gd name="T101" fmla="*/ 1 h 1268"/>
                <a:gd name="T102" fmla="*/ 1 w 825"/>
                <a:gd name="T103" fmla="*/ 1 h 1268"/>
                <a:gd name="T104" fmla="*/ 1 w 825"/>
                <a:gd name="T105" fmla="*/ 1 h 1268"/>
                <a:gd name="T106" fmla="*/ 1 w 825"/>
                <a:gd name="T107" fmla="*/ 1 h 1268"/>
                <a:gd name="T108" fmla="*/ 1 w 825"/>
                <a:gd name="T109" fmla="*/ 1 h 1268"/>
                <a:gd name="T110" fmla="*/ 1 w 825"/>
                <a:gd name="T111" fmla="*/ 1 h 1268"/>
                <a:gd name="T112" fmla="*/ 1 w 825"/>
                <a:gd name="T113" fmla="*/ 1 h 1268"/>
                <a:gd name="T114" fmla="*/ 1 w 825"/>
                <a:gd name="T115" fmla="*/ 1 h 1268"/>
                <a:gd name="T116" fmla="*/ 1 w 825"/>
                <a:gd name="T117" fmla="*/ 0 h 1268"/>
                <a:gd name="T118" fmla="*/ 1 w 825"/>
                <a:gd name="T119" fmla="*/ 1 h 1268"/>
                <a:gd name="T120" fmla="*/ 1 w 825"/>
                <a:gd name="T121" fmla="*/ 1 h 1268"/>
                <a:gd name="T122" fmla="*/ 1 w 825"/>
                <a:gd name="T123" fmla="*/ 1 h 126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25"/>
                <a:gd name="T187" fmla="*/ 0 h 1268"/>
                <a:gd name="T188" fmla="*/ 825 w 825"/>
                <a:gd name="T189" fmla="*/ 1268 h 126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25" h="1268">
                  <a:moveTo>
                    <a:pt x="821" y="23"/>
                  </a:moveTo>
                  <a:lnTo>
                    <a:pt x="776" y="80"/>
                  </a:lnTo>
                  <a:lnTo>
                    <a:pt x="749" y="154"/>
                  </a:lnTo>
                  <a:lnTo>
                    <a:pt x="730" y="197"/>
                  </a:lnTo>
                  <a:lnTo>
                    <a:pt x="711" y="239"/>
                  </a:lnTo>
                  <a:lnTo>
                    <a:pt x="694" y="277"/>
                  </a:lnTo>
                  <a:lnTo>
                    <a:pt x="677" y="313"/>
                  </a:lnTo>
                  <a:lnTo>
                    <a:pt x="658" y="349"/>
                  </a:lnTo>
                  <a:lnTo>
                    <a:pt x="639" y="386"/>
                  </a:lnTo>
                  <a:lnTo>
                    <a:pt x="616" y="424"/>
                  </a:lnTo>
                  <a:lnTo>
                    <a:pt x="591" y="463"/>
                  </a:lnTo>
                  <a:lnTo>
                    <a:pt x="559" y="517"/>
                  </a:lnTo>
                  <a:lnTo>
                    <a:pt x="529" y="564"/>
                  </a:lnTo>
                  <a:lnTo>
                    <a:pt x="500" y="608"/>
                  </a:lnTo>
                  <a:lnTo>
                    <a:pt x="473" y="652"/>
                  </a:lnTo>
                  <a:lnTo>
                    <a:pt x="447" y="693"/>
                  </a:lnTo>
                  <a:lnTo>
                    <a:pt x="418" y="737"/>
                  </a:lnTo>
                  <a:lnTo>
                    <a:pt x="386" y="783"/>
                  </a:lnTo>
                  <a:lnTo>
                    <a:pt x="350" y="832"/>
                  </a:lnTo>
                  <a:lnTo>
                    <a:pt x="323" y="872"/>
                  </a:lnTo>
                  <a:lnTo>
                    <a:pt x="300" y="908"/>
                  </a:lnTo>
                  <a:lnTo>
                    <a:pt x="278" y="944"/>
                  </a:lnTo>
                  <a:lnTo>
                    <a:pt x="251" y="986"/>
                  </a:lnTo>
                  <a:lnTo>
                    <a:pt x="219" y="1030"/>
                  </a:lnTo>
                  <a:lnTo>
                    <a:pt x="190" y="1070"/>
                  </a:lnTo>
                  <a:lnTo>
                    <a:pt x="137" y="1155"/>
                  </a:lnTo>
                  <a:lnTo>
                    <a:pt x="110" y="1186"/>
                  </a:lnTo>
                  <a:lnTo>
                    <a:pt x="80" y="1212"/>
                  </a:lnTo>
                  <a:lnTo>
                    <a:pt x="21" y="1266"/>
                  </a:lnTo>
                  <a:lnTo>
                    <a:pt x="0" y="1268"/>
                  </a:lnTo>
                  <a:lnTo>
                    <a:pt x="0" y="1249"/>
                  </a:lnTo>
                  <a:lnTo>
                    <a:pt x="36" y="1182"/>
                  </a:lnTo>
                  <a:lnTo>
                    <a:pt x="50" y="1148"/>
                  </a:lnTo>
                  <a:lnTo>
                    <a:pt x="69" y="1114"/>
                  </a:lnTo>
                  <a:lnTo>
                    <a:pt x="97" y="1066"/>
                  </a:lnTo>
                  <a:lnTo>
                    <a:pt x="126" y="1026"/>
                  </a:lnTo>
                  <a:lnTo>
                    <a:pt x="156" y="988"/>
                  </a:lnTo>
                  <a:lnTo>
                    <a:pt x="190" y="943"/>
                  </a:lnTo>
                  <a:lnTo>
                    <a:pt x="217" y="901"/>
                  </a:lnTo>
                  <a:lnTo>
                    <a:pt x="240" y="865"/>
                  </a:lnTo>
                  <a:lnTo>
                    <a:pt x="262" y="828"/>
                  </a:lnTo>
                  <a:lnTo>
                    <a:pt x="289" y="789"/>
                  </a:lnTo>
                  <a:lnTo>
                    <a:pt x="325" y="739"/>
                  </a:lnTo>
                  <a:lnTo>
                    <a:pt x="359" y="695"/>
                  </a:lnTo>
                  <a:lnTo>
                    <a:pt x="390" y="655"/>
                  </a:lnTo>
                  <a:lnTo>
                    <a:pt x="420" y="616"/>
                  </a:lnTo>
                  <a:lnTo>
                    <a:pt x="451" y="576"/>
                  </a:lnTo>
                  <a:lnTo>
                    <a:pt x="483" y="534"/>
                  </a:lnTo>
                  <a:lnTo>
                    <a:pt x="513" y="488"/>
                  </a:lnTo>
                  <a:lnTo>
                    <a:pt x="548" y="437"/>
                  </a:lnTo>
                  <a:lnTo>
                    <a:pt x="572" y="397"/>
                  </a:lnTo>
                  <a:lnTo>
                    <a:pt x="597" y="361"/>
                  </a:lnTo>
                  <a:lnTo>
                    <a:pt x="620" y="327"/>
                  </a:lnTo>
                  <a:lnTo>
                    <a:pt x="641" y="294"/>
                  </a:lnTo>
                  <a:lnTo>
                    <a:pt x="682" y="226"/>
                  </a:lnTo>
                  <a:lnTo>
                    <a:pt x="722" y="142"/>
                  </a:lnTo>
                  <a:lnTo>
                    <a:pt x="753" y="61"/>
                  </a:lnTo>
                  <a:lnTo>
                    <a:pt x="774" y="28"/>
                  </a:lnTo>
                  <a:lnTo>
                    <a:pt x="806" y="0"/>
                  </a:lnTo>
                  <a:lnTo>
                    <a:pt x="825" y="3"/>
                  </a:lnTo>
                  <a:lnTo>
                    <a:pt x="821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8" name="Freeform 124"/>
            <p:cNvSpPr>
              <a:spLocks/>
            </p:cNvSpPr>
            <p:nvPr/>
          </p:nvSpPr>
          <p:spPr bwMode="auto">
            <a:xfrm>
              <a:off x="3439" y="2097"/>
              <a:ext cx="229" cy="478"/>
            </a:xfrm>
            <a:custGeom>
              <a:avLst/>
              <a:gdLst>
                <a:gd name="T0" fmla="*/ 1 w 458"/>
                <a:gd name="T1" fmla="*/ 0 h 957"/>
                <a:gd name="T2" fmla="*/ 1 w 458"/>
                <a:gd name="T3" fmla="*/ 0 h 957"/>
                <a:gd name="T4" fmla="*/ 1 w 458"/>
                <a:gd name="T5" fmla="*/ 0 h 957"/>
                <a:gd name="T6" fmla="*/ 1 w 458"/>
                <a:gd name="T7" fmla="*/ 0 h 957"/>
                <a:gd name="T8" fmla="*/ 1 w 458"/>
                <a:gd name="T9" fmla="*/ 0 h 957"/>
                <a:gd name="T10" fmla="*/ 1 w 458"/>
                <a:gd name="T11" fmla="*/ 0 h 957"/>
                <a:gd name="T12" fmla="*/ 1 w 458"/>
                <a:gd name="T13" fmla="*/ 0 h 957"/>
                <a:gd name="T14" fmla="*/ 1 w 458"/>
                <a:gd name="T15" fmla="*/ 0 h 957"/>
                <a:gd name="T16" fmla="*/ 1 w 458"/>
                <a:gd name="T17" fmla="*/ 1 h 957"/>
                <a:gd name="T18" fmla="*/ 1 w 458"/>
                <a:gd name="T19" fmla="*/ 1 h 957"/>
                <a:gd name="T20" fmla="*/ 1 w 458"/>
                <a:gd name="T21" fmla="*/ 1 h 957"/>
                <a:gd name="T22" fmla="*/ 1 w 458"/>
                <a:gd name="T23" fmla="*/ 1 h 957"/>
                <a:gd name="T24" fmla="*/ 1 w 458"/>
                <a:gd name="T25" fmla="*/ 1 h 957"/>
                <a:gd name="T26" fmla="*/ 1 w 458"/>
                <a:gd name="T27" fmla="*/ 1 h 957"/>
                <a:gd name="T28" fmla="*/ 1 w 458"/>
                <a:gd name="T29" fmla="*/ 1 h 957"/>
                <a:gd name="T30" fmla="*/ 1 w 458"/>
                <a:gd name="T31" fmla="*/ 1 h 957"/>
                <a:gd name="T32" fmla="*/ 1 w 458"/>
                <a:gd name="T33" fmla="*/ 1 h 957"/>
                <a:gd name="T34" fmla="*/ 1 w 458"/>
                <a:gd name="T35" fmla="*/ 1 h 957"/>
                <a:gd name="T36" fmla="*/ 1 w 458"/>
                <a:gd name="T37" fmla="*/ 1 h 957"/>
                <a:gd name="T38" fmla="*/ 1 w 458"/>
                <a:gd name="T39" fmla="*/ 1 h 957"/>
                <a:gd name="T40" fmla="*/ 1 w 458"/>
                <a:gd name="T41" fmla="*/ 1 h 957"/>
                <a:gd name="T42" fmla="*/ 1 w 458"/>
                <a:gd name="T43" fmla="*/ 1 h 957"/>
                <a:gd name="T44" fmla="*/ 1 w 458"/>
                <a:gd name="T45" fmla="*/ 1 h 957"/>
                <a:gd name="T46" fmla="*/ 1 w 458"/>
                <a:gd name="T47" fmla="*/ 1 h 957"/>
                <a:gd name="T48" fmla="*/ 1 w 458"/>
                <a:gd name="T49" fmla="*/ 1 h 957"/>
                <a:gd name="T50" fmla="*/ 1 w 458"/>
                <a:gd name="T51" fmla="*/ 1 h 957"/>
                <a:gd name="T52" fmla="*/ 1 w 458"/>
                <a:gd name="T53" fmla="*/ 0 h 957"/>
                <a:gd name="T54" fmla="*/ 1 w 458"/>
                <a:gd name="T55" fmla="*/ 0 h 957"/>
                <a:gd name="T56" fmla="*/ 1 w 458"/>
                <a:gd name="T57" fmla="*/ 0 h 957"/>
                <a:gd name="T58" fmla="*/ 1 w 458"/>
                <a:gd name="T59" fmla="*/ 0 h 957"/>
                <a:gd name="T60" fmla="*/ 1 w 458"/>
                <a:gd name="T61" fmla="*/ 0 h 957"/>
                <a:gd name="T62" fmla="*/ 0 w 458"/>
                <a:gd name="T63" fmla="*/ 0 h 957"/>
                <a:gd name="T64" fmla="*/ 1 w 458"/>
                <a:gd name="T65" fmla="*/ 0 h 957"/>
                <a:gd name="T66" fmla="*/ 1 w 458"/>
                <a:gd name="T67" fmla="*/ 0 h 957"/>
                <a:gd name="T68" fmla="*/ 1 w 458"/>
                <a:gd name="T69" fmla="*/ 0 h 95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58"/>
                <a:gd name="T106" fmla="*/ 0 h 957"/>
                <a:gd name="T107" fmla="*/ 458 w 458"/>
                <a:gd name="T108" fmla="*/ 957 h 95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58" h="957">
                  <a:moveTo>
                    <a:pt x="28" y="12"/>
                  </a:moveTo>
                  <a:lnTo>
                    <a:pt x="43" y="59"/>
                  </a:lnTo>
                  <a:lnTo>
                    <a:pt x="60" y="105"/>
                  </a:lnTo>
                  <a:lnTo>
                    <a:pt x="89" y="200"/>
                  </a:lnTo>
                  <a:lnTo>
                    <a:pt x="119" y="303"/>
                  </a:lnTo>
                  <a:lnTo>
                    <a:pt x="136" y="346"/>
                  </a:lnTo>
                  <a:lnTo>
                    <a:pt x="161" y="398"/>
                  </a:lnTo>
                  <a:lnTo>
                    <a:pt x="193" y="466"/>
                  </a:lnTo>
                  <a:lnTo>
                    <a:pt x="224" y="525"/>
                  </a:lnTo>
                  <a:lnTo>
                    <a:pt x="256" y="584"/>
                  </a:lnTo>
                  <a:lnTo>
                    <a:pt x="296" y="652"/>
                  </a:lnTo>
                  <a:lnTo>
                    <a:pt x="317" y="685"/>
                  </a:lnTo>
                  <a:lnTo>
                    <a:pt x="336" y="713"/>
                  </a:lnTo>
                  <a:lnTo>
                    <a:pt x="376" y="776"/>
                  </a:lnTo>
                  <a:lnTo>
                    <a:pt x="412" y="841"/>
                  </a:lnTo>
                  <a:lnTo>
                    <a:pt x="450" y="905"/>
                  </a:lnTo>
                  <a:lnTo>
                    <a:pt x="458" y="938"/>
                  </a:lnTo>
                  <a:lnTo>
                    <a:pt x="452" y="957"/>
                  </a:lnTo>
                  <a:lnTo>
                    <a:pt x="433" y="953"/>
                  </a:lnTo>
                  <a:lnTo>
                    <a:pt x="406" y="932"/>
                  </a:lnTo>
                  <a:lnTo>
                    <a:pt x="368" y="867"/>
                  </a:lnTo>
                  <a:lnTo>
                    <a:pt x="330" y="801"/>
                  </a:lnTo>
                  <a:lnTo>
                    <a:pt x="296" y="736"/>
                  </a:lnTo>
                  <a:lnTo>
                    <a:pt x="264" y="671"/>
                  </a:lnTo>
                  <a:lnTo>
                    <a:pt x="226" y="603"/>
                  </a:lnTo>
                  <a:lnTo>
                    <a:pt x="195" y="540"/>
                  </a:lnTo>
                  <a:lnTo>
                    <a:pt x="167" y="480"/>
                  </a:lnTo>
                  <a:lnTo>
                    <a:pt x="134" y="409"/>
                  </a:lnTo>
                  <a:lnTo>
                    <a:pt x="106" y="354"/>
                  </a:lnTo>
                  <a:lnTo>
                    <a:pt x="79" y="303"/>
                  </a:lnTo>
                  <a:lnTo>
                    <a:pt x="38" y="191"/>
                  </a:lnTo>
                  <a:lnTo>
                    <a:pt x="0" y="18"/>
                  </a:lnTo>
                  <a:lnTo>
                    <a:pt x="9" y="0"/>
                  </a:lnTo>
                  <a:lnTo>
                    <a:pt x="28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9" name="Freeform 125"/>
            <p:cNvSpPr>
              <a:spLocks/>
            </p:cNvSpPr>
            <p:nvPr/>
          </p:nvSpPr>
          <p:spPr bwMode="auto">
            <a:xfrm>
              <a:off x="3402" y="2184"/>
              <a:ext cx="141" cy="390"/>
            </a:xfrm>
            <a:custGeom>
              <a:avLst/>
              <a:gdLst>
                <a:gd name="T0" fmla="*/ 0 w 284"/>
                <a:gd name="T1" fmla="*/ 0 h 782"/>
                <a:gd name="T2" fmla="*/ 0 w 284"/>
                <a:gd name="T3" fmla="*/ 0 h 782"/>
                <a:gd name="T4" fmla="*/ 0 w 284"/>
                <a:gd name="T5" fmla="*/ 0 h 782"/>
                <a:gd name="T6" fmla="*/ 0 w 284"/>
                <a:gd name="T7" fmla="*/ 0 h 782"/>
                <a:gd name="T8" fmla="*/ 0 w 284"/>
                <a:gd name="T9" fmla="*/ 0 h 782"/>
                <a:gd name="T10" fmla="*/ 0 w 284"/>
                <a:gd name="T11" fmla="*/ 0 h 782"/>
                <a:gd name="T12" fmla="*/ 0 w 284"/>
                <a:gd name="T13" fmla="*/ 0 h 782"/>
                <a:gd name="T14" fmla="*/ 0 w 284"/>
                <a:gd name="T15" fmla="*/ 1 h 782"/>
                <a:gd name="T16" fmla="*/ 0 w 284"/>
                <a:gd name="T17" fmla="*/ 1 h 782"/>
                <a:gd name="T18" fmla="*/ 0 w 284"/>
                <a:gd name="T19" fmla="*/ 1 h 782"/>
                <a:gd name="T20" fmla="*/ 0 w 284"/>
                <a:gd name="T21" fmla="*/ 1 h 782"/>
                <a:gd name="T22" fmla="*/ 0 w 284"/>
                <a:gd name="T23" fmla="*/ 1 h 782"/>
                <a:gd name="T24" fmla="*/ 0 w 284"/>
                <a:gd name="T25" fmla="*/ 1 h 782"/>
                <a:gd name="T26" fmla="*/ 0 w 284"/>
                <a:gd name="T27" fmla="*/ 1 h 782"/>
                <a:gd name="T28" fmla="*/ 0 w 284"/>
                <a:gd name="T29" fmla="*/ 1 h 782"/>
                <a:gd name="T30" fmla="*/ 0 w 284"/>
                <a:gd name="T31" fmla="*/ 1 h 782"/>
                <a:gd name="T32" fmla="*/ 0 w 284"/>
                <a:gd name="T33" fmla="*/ 0 h 782"/>
                <a:gd name="T34" fmla="*/ 0 w 284"/>
                <a:gd name="T35" fmla="*/ 0 h 782"/>
                <a:gd name="T36" fmla="*/ 0 w 284"/>
                <a:gd name="T37" fmla="*/ 0 h 782"/>
                <a:gd name="T38" fmla="*/ 0 w 284"/>
                <a:gd name="T39" fmla="*/ 0 h 782"/>
                <a:gd name="T40" fmla="*/ 0 w 284"/>
                <a:gd name="T41" fmla="*/ 0 h 782"/>
                <a:gd name="T42" fmla="*/ 0 w 284"/>
                <a:gd name="T43" fmla="*/ 0 h 782"/>
                <a:gd name="T44" fmla="*/ 0 w 284"/>
                <a:gd name="T45" fmla="*/ 0 h 782"/>
                <a:gd name="T46" fmla="*/ 0 w 284"/>
                <a:gd name="T47" fmla="*/ 0 h 782"/>
                <a:gd name="T48" fmla="*/ 0 w 284"/>
                <a:gd name="T49" fmla="*/ 0 h 782"/>
                <a:gd name="T50" fmla="*/ 0 w 284"/>
                <a:gd name="T51" fmla="*/ 0 h 78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84"/>
                <a:gd name="T79" fmla="*/ 0 h 782"/>
                <a:gd name="T80" fmla="*/ 284 w 284"/>
                <a:gd name="T81" fmla="*/ 782 h 78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84" h="782">
                  <a:moveTo>
                    <a:pt x="23" y="4"/>
                  </a:moveTo>
                  <a:lnTo>
                    <a:pt x="78" y="92"/>
                  </a:lnTo>
                  <a:lnTo>
                    <a:pt x="113" y="175"/>
                  </a:lnTo>
                  <a:lnTo>
                    <a:pt x="143" y="265"/>
                  </a:lnTo>
                  <a:lnTo>
                    <a:pt x="158" y="314"/>
                  </a:lnTo>
                  <a:lnTo>
                    <a:pt x="177" y="369"/>
                  </a:lnTo>
                  <a:lnTo>
                    <a:pt x="198" y="460"/>
                  </a:lnTo>
                  <a:lnTo>
                    <a:pt x="219" y="538"/>
                  </a:lnTo>
                  <a:lnTo>
                    <a:pt x="230" y="576"/>
                  </a:lnTo>
                  <a:lnTo>
                    <a:pt x="284" y="763"/>
                  </a:lnTo>
                  <a:lnTo>
                    <a:pt x="278" y="782"/>
                  </a:lnTo>
                  <a:lnTo>
                    <a:pt x="259" y="776"/>
                  </a:lnTo>
                  <a:lnTo>
                    <a:pt x="232" y="728"/>
                  </a:lnTo>
                  <a:lnTo>
                    <a:pt x="206" y="689"/>
                  </a:lnTo>
                  <a:lnTo>
                    <a:pt x="158" y="597"/>
                  </a:lnTo>
                  <a:lnTo>
                    <a:pt x="151" y="557"/>
                  </a:lnTo>
                  <a:lnTo>
                    <a:pt x="124" y="474"/>
                  </a:lnTo>
                  <a:lnTo>
                    <a:pt x="105" y="386"/>
                  </a:lnTo>
                  <a:lnTo>
                    <a:pt x="78" y="284"/>
                  </a:lnTo>
                  <a:lnTo>
                    <a:pt x="65" y="192"/>
                  </a:lnTo>
                  <a:lnTo>
                    <a:pt x="46" y="107"/>
                  </a:lnTo>
                  <a:lnTo>
                    <a:pt x="29" y="65"/>
                  </a:lnTo>
                  <a:lnTo>
                    <a:pt x="0" y="19"/>
                  </a:lnTo>
                  <a:lnTo>
                    <a:pt x="4" y="0"/>
                  </a:lnTo>
                  <a:lnTo>
                    <a:pt x="23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0" name="Freeform 126"/>
            <p:cNvSpPr>
              <a:spLocks/>
            </p:cNvSpPr>
            <p:nvPr/>
          </p:nvSpPr>
          <p:spPr bwMode="auto">
            <a:xfrm>
              <a:off x="3541" y="2591"/>
              <a:ext cx="121" cy="59"/>
            </a:xfrm>
            <a:custGeom>
              <a:avLst/>
              <a:gdLst>
                <a:gd name="T0" fmla="*/ 1 w 241"/>
                <a:gd name="T1" fmla="*/ 0 h 120"/>
                <a:gd name="T2" fmla="*/ 1 w 241"/>
                <a:gd name="T3" fmla="*/ 0 h 120"/>
                <a:gd name="T4" fmla="*/ 1 w 241"/>
                <a:gd name="T5" fmla="*/ 0 h 120"/>
                <a:gd name="T6" fmla="*/ 1 w 241"/>
                <a:gd name="T7" fmla="*/ 0 h 120"/>
                <a:gd name="T8" fmla="*/ 1 w 241"/>
                <a:gd name="T9" fmla="*/ 0 h 120"/>
                <a:gd name="T10" fmla="*/ 1 w 241"/>
                <a:gd name="T11" fmla="*/ 0 h 120"/>
                <a:gd name="T12" fmla="*/ 1 w 241"/>
                <a:gd name="T13" fmla="*/ 0 h 120"/>
                <a:gd name="T14" fmla="*/ 1 w 241"/>
                <a:gd name="T15" fmla="*/ 0 h 120"/>
                <a:gd name="T16" fmla="*/ 1 w 241"/>
                <a:gd name="T17" fmla="*/ 0 h 120"/>
                <a:gd name="T18" fmla="*/ 1 w 241"/>
                <a:gd name="T19" fmla="*/ 0 h 120"/>
                <a:gd name="T20" fmla="*/ 0 w 241"/>
                <a:gd name="T21" fmla="*/ 0 h 120"/>
                <a:gd name="T22" fmla="*/ 1 w 241"/>
                <a:gd name="T23" fmla="*/ 0 h 120"/>
                <a:gd name="T24" fmla="*/ 1 w 241"/>
                <a:gd name="T25" fmla="*/ 0 h 120"/>
                <a:gd name="T26" fmla="*/ 1 w 241"/>
                <a:gd name="T27" fmla="*/ 0 h 12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41"/>
                <a:gd name="T43" fmla="*/ 0 h 120"/>
                <a:gd name="T44" fmla="*/ 241 w 241"/>
                <a:gd name="T45" fmla="*/ 120 h 12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41" h="120">
                  <a:moveTo>
                    <a:pt x="26" y="0"/>
                  </a:moveTo>
                  <a:lnTo>
                    <a:pt x="106" y="29"/>
                  </a:lnTo>
                  <a:lnTo>
                    <a:pt x="169" y="63"/>
                  </a:lnTo>
                  <a:lnTo>
                    <a:pt x="197" y="80"/>
                  </a:lnTo>
                  <a:lnTo>
                    <a:pt x="232" y="93"/>
                  </a:lnTo>
                  <a:lnTo>
                    <a:pt x="241" y="110"/>
                  </a:lnTo>
                  <a:lnTo>
                    <a:pt x="235" y="120"/>
                  </a:lnTo>
                  <a:lnTo>
                    <a:pt x="224" y="120"/>
                  </a:lnTo>
                  <a:lnTo>
                    <a:pt x="83" y="80"/>
                  </a:lnTo>
                  <a:lnTo>
                    <a:pt x="9" y="38"/>
                  </a:lnTo>
                  <a:lnTo>
                    <a:pt x="0" y="10"/>
                  </a:lnTo>
                  <a:lnTo>
                    <a:pt x="9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1" name="Freeform 127"/>
            <p:cNvSpPr>
              <a:spLocks/>
            </p:cNvSpPr>
            <p:nvPr/>
          </p:nvSpPr>
          <p:spPr bwMode="auto">
            <a:xfrm>
              <a:off x="3689" y="2566"/>
              <a:ext cx="51" cy="64"/>
            </a:xfrm>
            <a:custGeom>
              <a:avLst/>
              <a:gdLst>
                <a:gd name="T0" fmla="*/ 0 w 103"/>
                <a:gd name="T1" fmla="*/ 0 h 129"/>
                <a:gd name="T2" fmla="*/ 0 w 103"/>
                <a:gd name="T3" fmla="*/ 0 h 129"/>
                <a:gd name="T4" fmla="*/ 0 w 103"/>
                <a:gd name="T5" fmla="*/ 0 h 129"/>
                <a:gd name="T6" fmla="*/ 0 w 103"/>
                <a:gd name="T7" fmla="*/ 0 h 129"/>
                <a:gd name="T8" fmla="*/ 0 w 103"/>
                <a:gd name="T9" fmla="*/ 0 h 129"/>
                <a:gd name="T10" fmla="*/ 0 w 103"/>
                <a:gd name="T11" fmla="*/ 0 h 129"/>
                <a:gd name="T12" fmla="*/ 0 w 103"/>
                <a:gd name="T13" fmla="*/ 0 h 129"/>
                <a:gd name="T14" fmla="*/ 0 w 103"/>
                <a:gd name="T15" fmla="*/ 0 h 129"/>
                <a:gd name="T16" fmla="*/ 0 w 103"/>
                <a:gd name="T17" fmla="*/ 0 h 129"/>
                <a:gd name="T18" fmla="*/ 0 w 103"/>
                <a:gd name="T19" fmla="*/ 0 h 1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3"/>
                <a:gd name="T31" fmla="*/ 0 h 129"/>
                <a:gd name="T32" fmla="*/ 103 w 103"/>
                <a:gd name="T33" fmla="*/ 129 h 1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3" h="129">
                  <a:moveTo>
                    <a:pt x="103" y="21"/>
                  </a:moveTo>
                  <a:lnTo>
                    <a:pt x="57" y="104"/>
                  </a:lnTo>
                  <a:lnTo>
                    <a:pt x="23" y="127"/>
                  </a:lnTo>
                  <a:lnTo>
                    <a:pt x="4" y="129"/>
                  </a:lnTo>
                  <a:lnTo>
                    <a:pt x="0" y="112"/>
                  </a:lnTo>
                  <a:lnTo>
                    <a:pt x="10" y="68"/>
                  </a:lnTo>
                  <a:lnTo>
                    <a:pt x="76" y="5"/>
                  </a:lnTo>
                  <a:lnTo>
                    <a:pt x="97" y="0"/>
                  </a:lnTo>
                  <a:lnTo>
                    <a:pt x="103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2" name="Freeform 128"/>
            <p:cNvSpPr>
              <a:spLocks/>
            </p:cNvSpPr>
            <p:nvPr/>
          </p:nvSpPr>
          <p:spPr bwMode="auto">
            <a:xfrm>
              <a:off x="3405" y="1829"/>
              <a:ext cx="230" cy="70"/>
            </a:xfrm>
            <a:custGeom>
              <a:avLst/>
              <a:gdLst>
                <a:gd name="T0" fmla="*/ 1 w 458"/>
                <a:gd name="T1" fmla="*/ 1 h 139"/>
                <a:gd name="T2" fmla="*/ 1 w 458"/>
                <a:gd name="T3" fmla="*/ 0 h 139"/>
                <a:gd name="T4" fmla="*/ 1 w 458"/>
                <a:gd name="T5" fmla="*/ 1 h 139"/>
                <a:gd name="T6" fmla="*/ 1 w 458"/>
                <a:gd name="T7" fmla="*/ 1 h 139"/>
                <a:gd name="T8" fmla="*/ 1 w 458"/>
                <a:gd name="T9" fmla="*/ 1 h 139"/>
                <a:gd name="T10" fmla="*/ 1 w 458"/>
                <a:gd name="T11" fmla="*/ 1 h 139"/>
                <a:gd name="T12" fmla="*/ 1 w 458"/>
                <a:gd name="T13" fmla="*/ 1 h 139"/>
                <a:gd name="T14" fmla="*/ 1 w 458"/>
                <a:gd name="T15" fmla="*/ 1 h 139"/>
                <a:gd name="T16" fmla="*/ 1 w 458"/>
                <a:gd name="T17" fmla="*/ 1 h 139"/>
                <a:gd name="T18" fmla="*/ 1 w 458"/>
                <a:gd name="T19" fmla="*/ 1 h 139"/>
                <a:gd name="T20" fmla="*/ 1 w 458"/>
                <a:gd name="T21" fmla="*/ 1 h 139"/>
                <a:gd name="T22" fmla="*/ 1 w 458"/>
                <a:gd name="T23" fmla="*/ 1 h 139"/>
                <a:gd name="T24" fmla="*/ 1 w 458"/>
                <a:gd name="T25" fmla="*/ 1 h 139"/>
                <a:gd name="T26" fmla="*/ 1 w 458"/>
                <a:gd name="T27" fmla="*/ 1 h 139"/>
                <a:gd name="T28" fmla="*/ 1 w 458"/>
                <a:gd name="T29" fmla="*/ 1 h 139"/>
                <a:gd name="T30" fmla="*/ 0 w 458"/>
                <a:gd name="T31" fmla="*/ 1 h 139"/>
                <a:gd name="T32" fmla="*/ 1 w 458"/>
                <a:gd name="T33" fmla="*/ 1 h 139"/>
                <a:gd name="T34" fmla="*/ 1 w 458"/>
                <a:gd name="T35" fmla="*/ 1 h 1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8"/>
                <a:gd name="T55" fmla="*/ 0 h 139"/>
                <a:gd name="T56" fmla="*/ 458 w 458"/>
                <a:gd name="T57" fmla="*/ 139 h 1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8" h="139">
                  <a:moveTo>
                    <a:pt x="11" y="19"/>
                  </a:moveTo>
                  <a:lnTo>
                    <a:pt x="139" y="0"/>
                  </a:lnTo>
                  <a:lnTo>
                    <a:pt x="262" y="8"/>
                  </a:lnTo>
                  <a:lnTo>
                    <a:pt x="435" y="76"/>
                  </a:lnTo>
                  <a:lnTo>
                    <a:pt x="454" y="94"/>
                  </a:lnTo>
                  <a:lnTo>
                    <a:pt x="458" y="130"/>
                  </a:lnTo>
                  <a:lnTo>
                    <a:pt x="443" y="139"/>
                  </a:lnTo>
                  <a:lnTo>
                    <a:pt x="422" y="135"/>
                  </a:lnTo>
                  <a:lnTo>
                    <a:pt x="403" y="124"/>
                  </a:lnTo>
                  <a:lnTo>
                    <a:pt x="367" y="97"/>
                  </a:lnTo>
                  <a:lnTo>
                    <a:pt x="333" y="73"/>
                  </a:lnTo>
                  <a:lnTo>
                    <a:pt x="298" y="52"/>
                  </a:lnTo>
                  <a:lnTo>
                    <a:pt x="257" y="35"/>
                  </a:lnTo>
                  <a:lnTo>
                    <a:pt x="137" y="29"/>
                  </a:lnTo>
                  <a:lnTo>
                    <a:pt x="15" y="48"/>
                  </a:lnTo>
                  <a:lnTo>
                    <a:pt x="0" y="35"/>
                  </a:lnTo>
                  <a:lnTo>
                    <a:pt x="11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3" name="Freeform 129"/>
            <p:cNvSpPr>
              <a:spLocks/>
            </p:cNvSpPr>
            <p:nvPr/>
          </p:nvSpPr>
          <p:spPr bwMode="auto">
            <a:xfrm>
              <a:off x="3601" y="1885"/>
              <a:ext cx="34" cy="82"/>
            </a:xfrm>
            <a:custGeom>
              <a:avLst/>
              <a:gdLst>
                <a:gd name="T0" fmla="*/ 1 w 66"/>
                <a:gd name="T1" fmla="*/ 1 h 163"/>
                <a:gd name="T2" fmla="*/ 1 w 66"/>
                <a:gd name="T3" fmla="*/ 1 h 163"/>
                <a:gd name="T4" fmla="*/ 1 w 66"/>
                <a:gd name="T5" fmla="*/ 1 h 163"/>
                <a:gd name="T6" fmla="*/ 1 w 66"/>
                <a:gd name="T7" fmla="*/ 1 h 163"/>
                <a:gd name="T8" fmla="*/ 1 w 66"/>
                <a:gd name="T9" fmla="*/ 1 h 163"/>
                <a:gd name="T10" fmla="*/ 0 w 66"/>
                <a:gd name="T11" fmla="*/ 1 h 163"/>
                <a:gd name="T12" fmla="*/ 1 w 66"/>
                <a:gd name="T13" fmla="*/ 1 h 163"/>
                <a:gd name="T14" fmla="*/ 1 w 66"/>
                <a:gd name="T15" fmla="*/ 1 h 163"/>
                <a:gd name="T16" fmla="*/ 1 w 66"/>
                <a:gd name="T17" fmla="*/ 1 h 163"/>
                <a:gd name="T18" fmla="*/ 1 w 66"/>
                <a:gd name="T19" fmla="*/ 1 h 163"/>
                <a:gd name="T20" fmla="*/ 1 w 66"/>
                <a:gd name="T21" fmla="*/ 0 h 163"/>
                <a:gd name="T22" fmla="*/ 1 w 66"/>
                <a:gd name="T23" fmla="*/ 1 h 163"/>
                <a:gd name="T24" fmla="*/ 1 w 66"/>
                <a:gd name="T25" fmla="*/ 1 h 16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6"/>
                <a:gd name="T40" fmla="*/ 0 h 163"/>
                <a:gd name="T41" fmla="*/ 66 w 66"/>
                <a:gd name="T42" fmla="*/ 163 h 16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6" h="163">
                  <a:moveTo>
                    <a:pt x="66" y="17"/>
                  </a:moveTo>
                  <a:lnTo>
                    <a:pt x="60" y="95"/>
                  </a:lnTo>
                  <a:lnTo>
                    <a:pt x="32" y="150"/>
                  </a:lnTo>
                  <a:lnTo>
                    <a:pt x="24" y="161"/>
                  </a:lnTo>
                  <a:lnTo>
                    <a:pt x="13" y="163"/>
                  </a:lnTo>
                  <a:lnTo>
                    <a:pt x="0" y="142"/>
                  </a:lnTo>
                  <a:lnTo>
                    <a:pt x="5" y="79"/>
                  </a:lnTo>
                  <a:lnTo>
                    <a:pt x="22" y="45"/>
                  </a:lnTo>
                  <a:lnTo>
                    <a:pt x="38" y="11"/>
                  </a:lnTo>
                  <a:lnTo>
                    <a:pt x="45" y="2"/>
                  </a:lnTo>
                  <a:lnTo>
                    <a:pt x="55" y="0"/>
                  </a:lnTo>
                  <a:lnTo>
                    <a:pt x="66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" name="Freeform 130"/>
            <p:cNvSpPr>
              <a:spLocks/>
            </p:cNvSpPr>
            <p:nvPr/>
          </p:nvSpPr>
          <p:spPr bwMode="auto">
            <a:xfrm>
              <a:off x="3381" y="1916"/>
              <a:ext cx="235" cy="61"/>
            </a:xfrm>
            <a:custGeom>
              <a:avLst/>
              <a:gdLst>
                <a:gd name="T0" fmla="*/ 1 w 469"/>
                <a:gd name="T1" fmla="*/ 1 h 122"/>
                <a:gd name="T2" fmla="*/ 1 w 469"/>
                <a:gd name="T3" fmla="*/ 0 h 122"/>
                <a:gd name="T4" fmla="*/ 1 w 469"/>
                <a:gd name="T5" fmla="*/ 1 h 122"/>
                <a:gd name="T6" fmla="*/ 1 w 469"/>
                <a:gd name="T7" fmla="*/ 1 h 122"/>
                <a:gd name="T8" fmla="*/ 1 w 469"/>
                <a:gd name="T9" fmla="*/ 1 h 122"/>
                <a:gd name="T10" fmla="*/ 1 w 469"/>
                <a:gd name="T11" fmla="*/ 1 h 122"/>
                <a:gd name="T12" fmla="*/ 1 w 469"/>
                <a:gd name="T13" fmla="*/ 1 h 122"/>
                <a:gd name="T14" fmla="*/ 1 w 469"/>
                <a:gd name="T15" fmla="*/ 1 h 122"/>
                <a:gd name="T16" fmla="*/ 1 w 469"/>
                <a:gd name="T17" fmla="*/ 1 h 122"/>
                <a:gd name="T18" fmla="*/ 1 w 469"/>
                <a:gd name="T19" fmla="*/ 1 h 122"/>
                <a:gd name="T20" fmla="*/ 1 w 469"/>
                <a:gd name="T21" fmla="*/ 1 h 122"/>
                <a:gd name="T22" fmla="*/ 1 w 469"/>
                <a:gd name="T23" fmla="*/ 1 h 122"/>
                <a:gd name="T24" fmla="*/ 1 w 469"/>
                <a:gd name="T25" fmla="*/ 1 h 122"/>
                <a:gd name="T26" fmla="*/ 0 w 469"/>
                <a:gd name="T27" fmla="*/ 1 h 122"/>
                <a:gd name="T28" fmla="*/ 1 w 469"/>
                <a:gd name="T29" fmla="*/ 1 h 122"/>
                <a:gd name="T30" fmla="*/ 1 w 469"/>
                <a:gd name="T31" fmla="*/ 1 h 12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69"/>
                <a:gd name="T49" fmla="*/ 0 h 122"/>
                <a:gd name="T50" fmla="*/ 469 w 469"/>
                <a:gd name="T51" fmla="*/ 122 h 12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69" h="122">
                  <a:moveTo>
                    <a:pt x="11" y="14"/>
                  </a:moveTo>
                  <a:lnTo>
                    <a:pt x="140" y="0"/>
                  </a:lnTo>
                  <a:lnTo>
                    <a:pt x="269" y="4"/>
                  </a:lnTo>
                  <a:lnTo>
                    <a:pt x="442" y="50"/>
                  </a:lnTo>
                  <a:lnTo>
                    <a:pt x="467" y="69"/>
                  </a:lnTo>
                  <a:lnTo>
                    <a:pt x="469" y="97"/>
                  </a:lnTo>
                  <a:lnTo>
                    <a:pt x="454" y="120"/>
                  </a:lnTo>
                  <a:lnTo>
                    <a:pt x="423" y="122"/>
                  </a:lnTo>
                  <a:lnTo>
                    <a:pt x="342" y="90"/>
                  </a:lnTo>
                  <a:lnTo>
                    <a:pt x="306" y="71"/>
                  </a:lnTo>
                  <a:lnTo>
                    <a:pt x="260" y="56"/>
                  </a:lnTo>
                  <a:lnTo>
                    <a:pt x="136" y="40"/>
                  </a:lnTo>
                  <a:lnTo>
                    <a:pt x="15" y="42"/>
                  </a:lnTo>
                  <a:lnTo>
                    <a:pt x="0" y="29"/>
                  </a:lnTo>
                  <a:lnTo>
                    <a:pt x="1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5" name="Freeform 131"/>
            <p:cNvSpPr>
              <a:spLocks/>
            </p:cNvSpPr>
            <p:nvPr/>
          </p:nvSpPr>
          <p:spPr bwMode="auto">
            <a:xfrm>
              <a:off x="3380" y="1866"/>
              <a:ext cx="22" cy="67"/>
            </a:xfrm>
            <a:custGeom>
              <a:avLst/>
              <a:gdLst>
                <a:gd name="T0" fmla="*/ 1 w 43"/>
                <a:gd name="T1" fmla="*/ 1 h 133"/>
                <a:gd name="T2" fmla="*/ 1 w 43"/>
                <a:gd name="T3" fmla="*/ 1 h 133"/>
                <a:gd name="T4" fmla="*/ 1 w 43"/>
                <a:gd name="T5" fmla="*/ 1 h 133"/>
                <a:gd name="T6" fmla="*/ 1 w 43"/>
                <a:gd name="T7" fmla="*/ 1 h 133"/>
                <a:gd name="T8" fmla="*/ 1 w 43"/>
                <a:gd name="T9" fmla="*/ 1 h 133"/>
                <a:gd name="T10" fmla="*/ 0 w 43"/>
                <a:gd name="T11" fmla="*/ 1 h 133"/>
                <a:gd name="T12" fmla="*/ 1 w 43"/>
                <a:gd name="T13" fmla="*/ 1 h 133"/>
                <a:gd name="T14" fmla="*/ 1 w 43"/>
                <a:gd name="T15" fmla="*/ 1 h 133"/>
                <a:gd name="T16" fmla="*/ 1 w 43"/>
                <a:gd name="T17" fmla="*/ 0 h 133"/>
                <a:gd name="T18" fmla="*/ 1 w 43"/>
                <a:gd name="T19" fmla="*/ 1 h 133"/>
                <a:gd name="T20" fmla="*/ 1 w 43"/>
                <a:gd name="T21" fmla="*/ 1 h 1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3"/>
                <a:gd name="T34" fmla="*/ 0 h 133"/>
                <a:gd name="T35" fmla="*/ 43 w 43"/>
                <a:gd name="T36" fmla="*/ 133 h 13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3" h="133">
                  <a:moveTo>
                    <a:pt x="43" y="21"/>
                  </a:moveTo>
                  <a:lnTo>
                    <a:pt x="32" y="91"/>
                  </a:lnTo>
                  <a:lnTo>
                    <a:pt x="36" y="112"/>
                  </a:lnTo>
                  <a:lnTo>
                    <a:pt x="24" y="133"/>
                  </a:lnTo>
                  <a:lnTo>
                    <a:pt x="3" y="119"/>
                  </a:lnTo>
                  <a:lnTo>
                    <a:pt x="0" y="93"/>
                  </a:lnTo>
                  <a:lnTo>
                    <a:pt x="2" y="47"/>
                  </a:lnTo>
                  <a:lnTo>
                    <a:pt x="21" y="5"/>
                  </a:lnTo>
                  <a:lnTo>
                    <a:pt x="40" y="0"/>
                  </a:lnTo>
                  <a:lnTo>
                    <a:pt x="43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6" name="Freeform 132"/>
            <p:cNvSpPr>
              <a:spLocks/>
            </p:cNvSpPr>
            <p:nvPr/>
          </p:nvSpPr>
          <p:spPr bwMode="auto">
            <a:xfrm>
              <a:off x="3502" y="1861"/>
              <a:ext cx="24" cy="70"/>
            </a:xfrm>
            <a:custGeom>
              <a:avLst/>
              <a:gdLst>
                <a:gd name="T0" fmla="*/ 1 w 47"/>
                <a:gd name="T1" fmla="*/ 0 h 141"/>
                <a:gd name="T2" fmla="*/ 1 w 47"/>
                <a:gd name="T3" fmla="*/ 0 h 141"/>
                <a:gd name="T4" fmla="*/ 1 w 47"/>
                <a:gd name="T5" fmla="*/ 0 h 141"/>
                <a:gd name="T6" fmla="*/ 1 w 47"/>
                <a:gd name="T7" fmla="*/ 0 h 141"/>
                <a:gd name="T8" fmla="*/ 0 w 47"/>
                <a:gd name="T9" fmla="*/ 0 h 141"/>
                <a:gd name="T10" fmla="*/ 1 w 47"/>
                <a:gd name="T11" fmla="*/ 0 h 141"/>
                <a:gd name="T12" fmla="*/ 1 w 47"/>
                <a:gd name="T13" fmla="*/ 0 h 141"/>
                <a:gd name="T14" fmla="*/ 1 w 47"/>
                <a:gd name="T15" fmla="*/ 0 h 141"/>
                <a:gd name="T16" fmla="*/ 1 w 47"/>
                <a:gd name="T17" fmla="*/ 0 h 1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7"/>
                <a:gd name="T28" fmla="*/ 0 h 141"/>
                <a:gd name="T29" fmla="*/ 47 w 47"/>
                <a:gd name="T30" fmla="*/ 141 h 1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7" h="141">
                  <a:moveTo>
                    <a:pt x="47" y="15"/>
                  </a:moveTo>
                  <a:lnTo>
                    <a:pt x="42" y="120"/>
                  </a:lnTo>
                  <a:lnTo>
                    <a:pt x="36" y="137"/>
                  </a:lnTo>
                  <a:lnTo>
                    <a:pt x="21" y="141"/>
                  </a:lnTo>
                  <a:lnTo>
                    <a:pt x="0" y="120"/>
                  </a:lnTo>
                  <a:lnTo>
                    <a:pt x="19" y="13"/>
                  </a:lnTo>
                  <a:lnTo>
                    <a:pt x="34" y="0"/>
                  </a:lnTo>
                  <a:lnTo>
                    <a:pt x="47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7" name="Freeform 133"/>
            <p:cNvSpPr>
              <a:spLocks/>
            </p:cNvSpPr>
            <p:nvPr/>
          </p:nvSpPr>
          <p:spPr bwMode="auto">
            <a:xfrm>
              <a:off x="2635" y="2517"/>
              <a:ext cx="286" cy="84"/>
            </a:xfrm>
            <a:custGeom>
              <a:avLst/>
              <a:gdLst>
                <a:gd name="T0" fmla="*/ 1 w 572"/>
                <a:gd name="T1" fmla="*/ 0 h 167"/>
                <a:gd name="T2" fmla="*/ 1 w 572"/>
                <a:gd name="T3" fmla="*/ 1 h 167"/>
                <a:gd name="T4" fmla="*/ 1 w 572"/>
                <a:gd name="T5" fmla="*/ 1 h 167"/>
                <a:gd name="T6" fmla="*/ 1 w 572"/>
                <a:gd name="T7" fmla="*/ 1 h 167"/>
                <a:gd name="T8" fmla="*/ 1 w 572"/>
                <a:gd name="T9" fmla="*/ 1 h 167"/>
                <a:gd name="T10" fmla="*/ 1 w 572"/>
                <a:gd name="T11" fmla="*/ 1 h 167"/>
                <a:gd name="T12" fmla="*/ 1 w 572"/>
                <a:gd name="T13" fmla="*/ 1 h 167"/>
                <a:gd name="T14" fmla="*/ 1 w 572"/>
                <a:gd name="T15" fmla="*/ 1 h 167"/>
                <a:gd name="T16" fmla="*/ 1 w 572"/>
                <a:gd name="T17" fmla="*/ 1 h 167"/>
                <a:gd name="T18" fmla="*/ 1 w 572"/>
                <a:gd name="T19" fmla="*/ 1 h 167"/>
                <a:gd name="T20" fmla="*/ 1 w 572"/>
                <a:gd name="T21" fmla="*/ 1 h 167"/>
                <a:gd name="T22" fmla="*/ 1 w 572"/>
                <a:gd name="T23" fmla="*/ 1 h 167"/>
                <a:gd name="T24" fmla="*/ 1 w 572"/>
                <a:gd name="T25" fmla="*/ 1 h 167"/>
                <a:gd name="T26" fmla="*/ 1 w 572"/>
                <a:gd name="T27" fmla="*/ 1 h 167"/>
                <a:gd name="T28" fmla="*/ 1 w 572"/>
                <a:gd name="T29" fmla="*/ 1 h 167"/>
                <a:gd name="T30" fmla="*/ 0 w 572"/>
                <a:gd name="T31" fmla="*/ 1 h 167"/>
                <a:gd name="T32" fmla="*/ 1 w 572"/>
                <a:gd name="T33" fmla="*/ 1 h 167"/>
                <a:gd name="T34" fmla="*/ 1 w 572"/>
                <a:gd name="T35" fmla="*/ 0 h 167"/>
                <a:gd name="T36" fmla="*/ 1 w 572"/>
                <a:gd name="T37" fmla="*/ 0 h 16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72"/>
                <a:gd name="T58" fmla="*/ 0 h 167"/>
                <a:gd name="T59" fmla="*/ 572 w 572"/>
                <a:gd name="T60" fmla="*/ 167 h 16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72" h="167">
                  <a:moveTo>
                    <a:pt x="24" y="0"/>
                  </a:moveTo>
                  <a:lnTo>
                    <a:pt x="95" y="24"/>
                  </a:lnTo>
                  <a:lnTo>
                    <a:pt x="165" y="49"/>
                  </a:lnTo>
                  <a:lnTo>
                    <a:pt x="349" y="95"/>
                  </a:lnTo>
                  <a:lnTo>
                    <a:pt x="452" y="110"/>
                  </a:lnTo>
                  <a:lnTo>
                    <a:pt x="505" y="125"/>
                  </a:lnTo>
                  <a:lnTo>
                    <a:pt x="558" y="138"/>
                  </a:lnTo>
                  <a:lnTo>
                    <a:pt x="572" y="154"/>
                  </a:lnTo>
                  <a:lnTo>
                    <a:pt x="557" y="167"/>
                  </a:lnTo>
                  <a:lnTo>
                    <a:pt x="444" y="161"/>
                  </a:lnTo>
                  <a:lnTo>
                    <a:pt x="340" y="146"/>
                  </a:lnTo>
                  <a:lnTo>
                    <a:pt x="249" y="114"/>
                  </a:lnTo>
                  <a:lnTo>
                    <a:pt x="207" y="95"/>
                  </a:lnTo>
                  <a:lnTo>
                    <a:pt x="157" y="76"/>
                  </a:lnTo>
                  <a:lnTo>
                    <a:pt x="15" y="41"/>
                  </a:lnTo>
                  <a:lnTo>
                    <a:pt x="0" y="15"/>
                  </a:lnTo>
                  <a:lnTo>
                    <a:pt x="7" y="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8" name="Freeform 134"/>
            <p:cNvSpPr>
              <a:spLocks/>
            </p:cNvSpPr>
            <p:nvPr/>
          </p:nvSpPr>
          <p:spPr bwMode="auto">
            <a:xfrm>
              <a:off x="2620" y="2514"/>
              <a:ext cx="66" cy="81"/>
            </a:xfrm>
            <a:custGeom>
              <a:avLst/>
              <a:gdLst>
                <a:gd name="T0" fmla="*/ 0 w 133"/>
                <a:gd name="T1" fmla="*/ 1 h 162"/>
                <a:gd name="T2" fmla="*/ 0 w 133"/>
                <a:gd name="T3" fmla="*/ 1 h 162"/>
                <a:gd name="T4" fmla="*/ 0 w 133"/>
                <a:gd name="T5" fmla="*/ 1 h 162"/>
                <a:gd name="T6" fmla="*/ 0 w 133"/>
                <a:gd name="T7" fmla="*/ 1 h 162"/>
                <a:gd name="T8" fmla="*/ 0 w 133"/>
                <a:gd name="T9" fmla="*/ 1 h 162"/>
                <a:gd name="T10" fmla="*/ 0 w 133"/>
                <a:gd name="T11" fmla="*/ 1 h 162"/>
                <a:gd name="T12" fmla="*/ 0 w 133"/>
                <a:gd name="T13" fmla="*/ 1 h 162"/>
                <a:gd name="T14" fmla="*/ 0 w 133"/>
                <a:gd name="T15" fmla="*/ 1 h 162"/>
                <a:gd name="T16" fmla="*/ 0 w 133"/>
                <a:gd name="T17" fmla="*/ 1 h 162"/>
                <a:gd name="T18" fmla="*/ 0 w 133"/>
                <a:gd name="T19" fmla="*/ 0 h 162"/>
                <a:gd name="T20" fmla="*/ 0 w 133"/>
                <a:gd name="T21" fmla="*/ 1 h 162"/>
                <a:gd name="T22" fmla="*/ 0 w 133"/>
                <a:gd name="T23" fmla="*/ 1 h 16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3"/>
                <a:gd name="T37" fmla="*/ 0 h 162"/>
                <a:gd name="T38" fmla="*/ 133 w 133"/>
                <a:gd name="T39" fmla="*/ 162 h 16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3" h="162">
                  <a:moveTo>
                    <a:pt x="44" y="8"/>
                  </a:moveTo>
                  <a:lnTo>
                    <a:pt x="93" y="76"/>
                  </a:lnTo>
                  <a:lnTo>
                    <a:pt x="129" y="143"/>
                  </a:lnTo>
                  <a:lnTo>
                    <a:pt x="133" y="152"/>
                  </a:lnTo>
                  <a:lnTo>
                    <a:pt x="129" y="162"/>
                  </a:lnTo>
                  <a:lnTo>
                    <a:pt x="109" y="162"/>
                  </a:lnTo>
                  <a:lnTo>
                    <a:pt x="38" y="110"/>
                  </a:lnTo>
                  <a:lnTo>
                    <a:pt x="4" y="32"/>
                  </a:lnTo>
                  <a:lnTo>
                    <a:pt x="0" y="13"/>
                  </a:lnTo>
                  <a:lnTo>
                    <a:pt x="12" y="0"/>
                  </a:lnTo>
                  <a:lnTo>
                    <a:pt x="44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9" name="Freeform 135"/>
            <p:cNvSpPr>
              <a:spLocks/>
            </p:cNvSpPr>
            <p:nvPr/>
          </p:nvSpPr>
          <p:spPr bwMode="auto">
            <a:xfrm>
              <a:off x="2673" y="2591"/>
              <a:ext cx="338" cy="140"/>
            </a:xfrm>
            <a:custGeom>
              <a:avLst/>
              <a:gdLst>
                <a:gd name="T0" fmla="*/ 1 w 676"/>
                <a:gd name="T1" fmla="*/ 0 h 281"/>
                <a:gd name="T2" fmla="*/ 1 w 676"/>
                <a:gd name="T3" fmla="*/ 0 h 281"/>
                <a:gd name="T4" fmla="*/ 1 w 676"/>
                <a:gd name="T5" fmla="*/ 0 h 281"/>
                <a:gd name="T6" fmla="*/ 1 w 676"/>
                <a:gd name="T7" fmla="*/ 0 h 281"/>
                <a:gd name="T8" fmla="*/ 1 w 676"/>
                <a:gd name="T9" fmla="*/ 0 h 281"/>
                <a:gd name="T10" fmla="*/ 1 w 676"/>
                <a:gd name="T11" fmla="*/ 0 h 281"/>
                <a:gd name="T12" fmla="*/ 1 w 676"/>
                <a:gd name="T13" fmla="*/ 0 h 281"/>
                <a:gd name="T14" fmla="*/ 1 w 676"/>
                <a:gd name="T15" fmla="*/ 0 h 281"/>
                <a:gd name="T16" fmla="*/ 1 w 676"/>
                <a:gd name="T17" fmla="*/ 0 h 281"/>
                <a:gd name="T18" fmla="*/ 1 w 676"/>
                <a:gd name="T19" fmla="*/ 0 h 281"/>
                <a:gd name="T20" fmla="*/ 1 w 676"/>
                <a:gd name="T21" fmla="*/ 0 h 281"/>
                <a:gd name="T22" fmla="*/ 1 w 676"/>
                <a:gd name="T23" fmla="*/ 0 h 281"/>
                <a:gd name="T24" fmla="*/ 1 w 676"/>
                <a:gd name="T25" fmla="*/ 0 h 281"/>
                <a:gd name="T26" fmla="*/ 1 w 676"/>
                <a:gd name="T27" fmla="*/ 0 h 281"/>
                <a:gd name="T28" fmla="*/ 1 w 676"/>
                <a:gd name="T29" fmla="*/ 0 h 281"/>
                <a:gd name="T30" fmla="*/ 1 w 676"/>
                <a:gd name="T31" fmla="*/ 0 h 281"/>
                <a:gd name="T32" fmla="*/ 1 w 676"/>
                <a:gd name="T33" fmla="*/ 0 h 281"/>
                <a:gd name="T34" fmla="*/ 1 w 676"/>
                <a:gd name="T35" fmla="*/ 0 h 281"/>
                <a:gd name="T36" fmla="*/ 1 w 676"/>
                <a:gd name="T37" fmla="*/ 0 h 281"/>
                <a:gd name="T38" fmla="*/ 1 w 676"/>
                <a:gd name="T39" fmla="*/ 0 h 281"/>
                <a:gd name="T40" fmla="*/ 1 w 676"/>
                <a:gd name="T41" fmla="*/ 0 h 281"/>
                <a:gd name="T42" fmla="*/ 1 w 676"/>
                <a:gd name="T43" fmla="*/ 0 h 281"/>
                <a:gd name="T44" fmla="*/ 1 w 676"/>
                <a:gd name="T45" fmla="*/ 0 h 281"/>
                <a:gd name="T46" fmla="*/ 1 w 676"/>
                <a:gd name="T47" fmla="*/ 0 h 281"/>
                <a:gd name="T48" fmla="*/ 1 w 676"/>
                <a:gd name="T49" fmla="*/ 0 h 281"/>
                <a:gd name="T50" fmla="*/ 1 w 676"/>
                <a:gd name="T51" fmla="*/ 0 h 281"/>
                <a:gd name="T52" fmla="*/ 0 w 676"/>
                <a:gd name="T53" fmla="*/ 0 h 281"/>
                <a:gd name="T54" fmla="*/ 1 w 676"/>
                <a:gd name="T55" fmla="*/ 0 h 281"/>
                <a:gd name="T56" fmla="*/ 1 w 676"/>
                <a:gd name="T57" fmla="*/ 0 h 2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76"/>
                <a:gd name="T88" fmla="*/ 0 h 281"/>
                <a:gd name="T89" fmla="*/ 676 w 676"/>
                <a:gd name="T90" fmla="*/ 281 h 28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76" h="281">
                  <a:moveTo>
                    <a:pt x="13" y="0"/>
                  </a:moveTo>
                  <a:lnTo>
                    <a:pt x="83" y="19"/>
                  </a:lnTo>
                  <a:lnTo>
                    <a:pt x="114" y="36"/>
                  </a:lnTo>
                  <a:lnTo>
                    <a:pt x="148" y="53"/>
                  </a:lnTo>
                  <a:lnTo>
                    <a:pt x="192" y="70"/>
                  </a:lnTo>
                  <a:lnTo>
                    <a:pt x="232" y="84"/>
                  </a:lnTo>
                  <a:lnTo>
                    <a:pt x="308" y="108"/>
                  </a:lnTo>
                  <a:lnTo>
                    <a:pt x="382" y="133"/>
                  </a:lnTo>
                  <a:lnTo>
                    <a:pt x="465" y="167"/>
                  </a:lnTo>
                  <a:lnTo>
                    <a:pt x="517" y="186"/>
                  </a:lnTo>
                  <a:lnTo>
                    <a:pt x="560" y="202"/>
                  </a:lnTo>
                  <a:lnTo>
                    <a:pt x="663" y="224"/>
                  </a:lnTo>
                  <a:lnTo>
                    <a:pt x="676" y="255"/>
                  </a:lnTo>
                  <a:lnTo>
                    <a:pt x="672" y="274"/>
                  </a:lnTo>
                  <a:lnTo>
                    <a:pt x="661" y="281"/>
                  </a:lnTo>
                  <a:lnTo>
                    <a:pt x="555" y="243"/>
                  </a:lnTo>
                  <a:lnTo>
                    <a:pt x="507" y="219"/>
                  </a:lnTo>
                  <a:lnTo>
                    <a:pt x="454" y="192"/>
                  </a:lnTo>
                  <a:lnTo>
                    <a:pt x="412" y="175"/>
                  </a:lnTo>
                  <a:lnTo>
                    <a:pt x="372" y="160"/>
                  </a:lnTo>
                  <a:lnTo>
                    <a:pt x="296" y="135"/>
                  </a:lnTo>
                  <a:lnTo>
                    <a:pt x="222" y="110"/>
                  </a:lnTo>
                  <a:lnTo>
                    <a:pt x="138" y="80"/>
                  </a:lnTo>
                  <a:lnTo>
                    <a:pt x="78" y="48"/>
                  </a:lnTo>
                  <a:lnTo>
                    <a:pt x="49" y="34"/>
                  </a:lnTo>
                  <a:lnTo>
                    <a:pt x="13" y="29"/>
                  </a:lnTo>
                  <a:lnTo>
                    <a:pt x="0" y="1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0" name="Freeform 136"/>
            <p:cNvSpPr>
              <a:spLocks/>
            </p:cNvSpPr>
            <p:nvPr/>
          </p:nvSpPr>
          <p:spPr bwMode="auto">
            <a:xfrm>
              <a:off x="2757" y="2629"/>
              <a:ext cx="56" cy="584"/>
            </a:xfrm>
            <a:custGeom>
              <a:avLst/>
              <a:gdLst>
                <a:gd name="T0" fmla="*/ 1 w 110"/>
                <a:gd name="T1" fmla="*/ 0 h 1169"/>
                <a:gd name="T2" fmla="*/ 1 w 110"/>
                <a:gd name="T3" fmla="*/ 0 h 1169"/>
                <a:gd name="T4" fmla="*/ 1 w 110"/>
                <a:gd name="T5" fmla="*/ 1 h 1169"/>
                <a:gd name="T6" fmla="*/ 1 w 110"/>
                <a:gd name="T7" fmla="*/ 1 h 1169"/>
                <a:gd name="T8" fmla="*/ 1 w 110"/>
                <a:gd name="T9" fmla="*/ 1 h 1169"/>
                <a:gd name="T10" fmla="*/ 1 w 110"/>
                <a:gd name="T11" fmla="*/ 2 h 1169"/>
                <a:gd name="T12" fmla="*/ 1 w 110"/>
                <a:gd name="T13" fmla="*/ 2 h 1169"/>
                <a:gd name="T14" fmla="*/ 1 w 110"/>
                <a:gd name="T15" fmla="*/ 2 h 1169"/>
                <a:gd name="T16" fmla="*/ 1 w 110"/>
                <a:gd name="T17" fmla="*/ 2 h 1169"/>
                <a:gd name="T18" fmla="*/ 1 w 110"/>
                <a:gd name="T19" fmla="*/ 1 h 1169"/>
                <a:gd name="T20" fmla="*/ 1 w 110"/>
                <a:gd name="T21" fmla="*/ 1 h 1169"/>
                <a:gd name="T22" fmla="*/ 1 w 110"/>
                <a:gd name="T23" fmla="*/ 1 h 1169"/>
                <a:gd name="T24" fmla="*/ 1 w 110"/>
                <a:gd name="T25" fmla="*/ 0 h 1169"/>
                <a:gd name="T26" fmla="*/ 0 w 110"/>
                <a:gd name="T27" fmla="*/ 0 h 1169"/>
                <a:gd name="T28" fmla="*/ 1 w 110"/>
                <a:gd name="T29" fmla="*/ 0 h 1169"/>
                <a:gd name="T30" fmla="*/ 1 w 110"/>
                <a:gd name="T31" fmla="*/ 0 h 1169"/>
                <a:gd name="T32" fmla="*/ 1 w 110"/>
                <a:gd name="T33" fmla="*/ 0 h 1169"/>
                <a:gd name="T34" fmla="*/ 1 w 110"/>
                <a:gd name="T35" fmla="*/ 0 h 11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0"/>
                <a:gd name="T55" fmla="*/ 0 h 1169"/>
                <a:gd name="T56" fmla="*/ 110 w 110"/>
                <a:gd name="T57" fmla="*/ 1169 h 116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0" h="1169">
                  <a:moveTo>
                    <a:pt x="51" y="19"/>
                  </a:moveTo>
                  <a:lnTo>
                    <a:pt x="66" y="266"/>
                  </a:lnTo>
                  <a:lnTo>
                    <a:pt x="91" y="515"/>
                  </a:lnTo>
                  <a:lnTo>
                    <a:pt x="104" y="783"/>
                  </a:lnTo>
                  <a:lnTo>
                    <a:pt x="108" y="941"/>
                  </a:lnTo>
                  <a:lnTo>
                    <a:pt x="110" y="1137"/>
                  </a:lnTo>
                  <a:lnTo>
                    <a:pt x="102" y="1160"/>
                  </a:lnTo>
                  <a:lnTo>
                    <a:pt x="82" y="1169"/>
                  </a:lnTo>
                  <a:lnTo>
                    <a:pt x="49" y="1141"/>
                  </a:lnTo>
                  <a:lnTo>
                    <a:pt x="34" y="949"/>
                  </a:lnTo>
                  <a:lnTo>
                    <a:pt x="28" y="785"/>
                  </a:lnTo>
                  <a:lnTo>
                    <a:pt x="17" y="521"/>
                  </a:lnTo>
                  <a:lnTo>
                    <a:pt x="4" y="264"/>
                  </a:lnTo>
                  <a:lnTo>
                    <a:pt x="0" y="10"/>
                  </a:lnTo>
                  <a:lnTo>
                    <a:pt x="6" y="0"/>
                  </a:lnTo>
                  <a:lnTo>
                    <a:pt x="25" y="0"/>
                  </a:lnTo>
                  <a:lnTo>
                    <a:pt x="51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1" name="Freeform 137"/>
            <p:cNvSpPr>
              <a:spLocks/>
            </p:cNvSpPr>
            <p:nvPr/>
          </p:nvSpPr>
          <p:spPr bwMode="auto">
            <a:xfrm>
              <a:off x="3067" y="2661"/>
              <a:ext cx="41" cy="478"/>
            </a:xfrm>
            <a:custGeom>
              <a:avLst/>
              <a:gdLst>
                <a:gd name="T0" fmla="*/ 1 w 82"/>
                <a:gd name="T1" fmla="*/ 1 h 956"/>
                <a:gd name="T2" fmla="*/ 1 w 82"/>
                <a:gd name="T3" fmla="*/ 1 h 956"/>
                <a:gd name="T4" fmla="*/ 1 w 82"/>
                <a:gd name="T5" fmla="*/ 2 h 956"/>
                <a:gd name="T6" fmla="*/ 1 w 82"/>
                <a:gd name="T7" fmla="*/ 2 h 956"/>
                <a:gd name="T8" fmla="*/ 1 w 82"/>
                <a:gd name="T9" fmla="*/ 2 h 956"/>
                <a:gd name="T10" fmla="*/ 1 w 82"/>
                <a:gd name="T11" fmla="*/ 2 h 956"/>
                <a:gd name="T12" fmla="*/ 1 w 82"/>
                <a:gd name="T13" fmla="*/ 2 h 956"/>
                <a:gd name="T14" fmla="*/ 1 w 82"/>
                <a:gd name="T15" fmla="*/ 2 h 956"/>
                <a:gd name="T16" fmla="*/ 0 w 82"/>
                <a:gd name="T17" fmla="*/ 2 h 956"/>
                <a:gd name="T18" fmla="*/ 1 w 82"/>
                <a:gd name="T19" fmla="*/ 1 h 956"/>
                <a:gd name="T20" fmla="*/ 1 w 82"/>
                <a:gd name="T21" fmla="*/ 1 h 956"/>
                <a:gd name="T22" fmla="*/ 1 w 82"/>
                <a:gd name="T23" fmla="*/ 1 h 956"/>
                <a:gd name="T24" fmla="*/ 1 w 82"/>
                <a:gd name="T25" fmla="*/ 1 h 956"/>
                <a:gd name="T26" fmla="*/ 1 w 82"/>
                <a:gd name="T27" fmla="*/ 0 h 956"/>
                <a:gd name="T28" fmla="*/ 1 w 82"/>
                <a:gd name="T29" fmla="*/ 1 h 956"/>
                <a:gd name="T30" fmla="*/ 1 w 82"/>
                <a:gd name="T31" fmla="*/ 1 h 9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2"/>
                <a:gd name="T49" fmla="*/ 0 h 956"/>
                <a:gd name="T50" fmla="*/ 82 w 82"/>
                <a:gd name="T51" fmla="*/ 956 h 9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2" h="956">
                  <a:moveTo>
                    <a:pt x="82" y="13"/>
                  </a:moveTo>
                  <a:lnTo>
                    <a:pt x="75" y="458"/>
                  </a:lnTo>
                  <a:lnTo>
                    <a:pt x="71" y="673"/>
                  </a:lnTo>
                  <a:lnTo>
                    <a:pt x="80" y="925"/>
                  </a:lnTo>
                  <a:lnTo>
                    <a:pt x="71" y="948"/>
                  </a:lnTo>
                  <a:lnTo>
                    <a:pt x="50" y="956"/>
                  </a:lnTo>
                  <a:lnTo>
                    <a:pt x="19" y="925"/>
                  </a:lnTo>
                  <a:lnTo>
                    <a:pt x="14" y="800"/>
                  </a:lnTo>
                  <a:lnTo>
                    <a:pt x="0" y="676"/>
                  </a:lnTo>
                  <a:lnTo>
                    <a:pt x="4" y="456"/>
                  </a:lnTo>
                  <a:lnTo>
                    <a:pt x="16" y="338"/>
                  </a:lnTo>
                  <a:lnTo>
                    <a:pt x="33" y="235"/>
                  </a:lnTo>
                  <a:lnTo>
                    <a:pt x="54" y="13"/>
                  </a:lnTo>
                  <a:lnTo>
                    <a:pt x="69" y="0"/>
                  </a:lnTo>
                  <a:lnTo>
                    <a:pt x="82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2" name="Freeform 138"/>
            <p:cNvSpPr>
              <a:spLocks/>
            </p:cNvSpPr>
            <p:nvPr/>
          </p:nvSpPr>
          <p:spPr bwMode="auto">
            <a:xfrm>
              <a:off x="3519" y="2590"/>
              <a:ext cx="43" cy="629"/>
            </a:xfrm>
            <a:custGeom>
              <a:avLst/>
              <a:gdLst>
                <a:gd name="T0" fmla="*/ 0 w 88"/>
                <a:gd name="T1" fmla="*/ 1 h 1258"/>
                <a:gd name="T2" fmla="*/ 0 w 88"/>
                <a:gd name="T3" fmla="*/ 1 h 1258"/>
                <a:gd name="T4" fmla="*/ 0 w 88"/>
                <a:gd name="T5" fmla="*/ 1 h 1258"/>
                <a:gd name="T6" fmla="*/ 0 w 88"/>
                <a:gd name="T7" fmla="*/ 1 h 1258"/>
                <a:gd name="T8" fmla="*/ 0 w 88"/>
                <a:gd name="T9" fmla="*/ 1 h 1258"/>
                <a:gd name="T10" fmla="*/ 0 w 88"/>
                <a:gd name="T11" fmla="*/ 1 h 1258"/>
                <a:gd name="T12" fmla="*/ 0 w 88"/>
                <a:gd name="T13" fmla="*/ 1 h 1258"/>
                <a:gd name="T14" fmla="*/ 0 w 88"/>
                <a:gd name="T15" fmla="*/ 1 h 1258"/>
                <a:gd name="T16" fmla="*/ 0 w 88"/>
                <a:gd name="T17" fmla="*/ 1 h 1258"/>
                <a:gd name="T18" fmla="*/ 0 w 88"/>
                <a:gd name="T19" fmla="*/ 1 h 1258"/>
                <a:gd name="T20" fmla="*/ 0 w 88"/>
                <a:gd name="T21" fmla="*/ 1 h 1258"/>
                <a:gd name="T22" fmla="*/ 0 w 88"/>
                <a:gd name="T23" fmla="*/ 1 h 1258"/>
                <a:gd name="T24" fmla="*/ 0 w 88"/>
                <a:gd name="T25" fmla="*/ 1 h 1258"/>
                <a:gd name="T26" fmla="*/ 0 w 88"/>
                <a:gd name="T27" fmla="*/ 1 h 1258"/>
                <a:gd name="T28" fmla="*/ 0 w 88"/>
                <a:gd name="T29" fmla="*/ 1 h 1258"/>
                <a:gd name="T30" fmla="*/ 0 w 88"/>
                <a:gd name="T31" fmla="*/ 1 h 1258"/>
                <a:gd name="T32" fmla="*/ 0 w 88"/>
                <a:gd name="T33" fmla="*/ 1 h 1258"/>
                <a:gd name="T34" fmla="*/ 0 w 88"/>
                <a:gd name="T35" fmla="*/ 1 h 1258"/>
                <a:gd name="T36" fmla="*/ 0 w 88"/>
                <a:gd name="T37" fmla="*/ 1 h 1258"/>
                <a:gd name="T38" fmla="*/ 0 w 88"/>
                <a:gd name="T39" fmla="*/ 1 h 1258"/>
                <a:gd name="T40" fmla="*/ 0 w 88"/>
                <a:gd name="T41" fmla="*/ 1 h 1258"/>
                <a:gd name="T42" fmla="*/ 0 w 88"/>
                <a:gd name="T43" fmla="*/ 1 h 1258"/>
                <a:gd name="T44" fmla="*/ 0 w 88"/>
                <a:gd name="T45" fmla="*/ 1 h 1258"/>
                <a:gd name="T46" fmla="*/ 0 w 88"/>
                <a:gd name="T47" fmla="*/ 1 h 1258"/>
                <a:gd name="T48" fmla="*/ 0 w 88"/>
                <a:gd name="T49" fmla="*/ 1 h 1258"/>
                <a:gd name="T50" fmla="*/ 0 w 88"/>
                <a:gd name="T51" fmla="*/ 1 h 1258"/>
                <a:gd name="T52" fmla="*/ 0 w 88"/>
                <a:gd name="T53" fmla="*/ 1 h 1258"/>
                <a:gd name="T54" fmla="*/ 0 w 88"/>
                <a:gd name="T55" fmla="*/ 1 h 1258"/>
                <a:gd name="T56" fmla="*/ 0 w 88"/>
                <a:gd name="T57" fmla="*/ 1 h 1258"/>
                <a:gd name="T58" fmla="*/ 0 w 88"/>
                <a:gd name="T59" fmla="*/ 2 h 1258"/>
                <a:gd name="T60" fmla="*/ 0 w 88"/>
                <a:gd name="T61" fmla="*/ 2 h 1258"/>
                <a:gd name="T62" fmla="*/ 0 w 88"/>
                <a:gd name="T63" fmla="*/ 2 h 1258"/>
                <a:gd name="T64" fmla="*/ 0 w 88"/>
                <a:gd name="T65" fmla="*/ 2 h 1258"/>
                <a:gd name="T66" fmla="*/ 0 w 88"/>
                <a:gd name="T67" fmla="*/ 2 h 1258"/>
                <a:gd name="T68" fmla="*/ 0 w 88"/>
                <a:gd name="T69" fmla="*/ 1 h 1258"/>
                <a:gd name="T70" fmla="*/ 0 w 88"/>
                <a:gd name="T71" fmla="*/ 1 h 1258"/>
                <a:gd name="T72" fmla="*/ 0 w 88"/>
                <a:gd name="T73" fmla="*/ 1 h 1258"/>
                <a:gd name="T74" fmla="*/ 0 w 88"/>
                <a:gd name="T75" fmla="*/ 1 h 1258"/>
                <a:gd name="T76" fmla="*/ 0 w 88"/>
                <a:gd name="T77" fmla="*/ 1 h 1258"/>
                <a:gd name="T78" fmla="*/ 0 w 88"/>
                <a:gd name="T79" fmla="*/ 1 h 1258"/>
                <a:gd name="T80" fmla="*/ 0 w 88"/>
                <a:gd name="T81" fmla="*/ 1 h 1258"/>
                <a:gd name="T82" fmla="*/ 0 w 88"/>
                <a:gd name="T83" fmla="*/ 0 h 1258"/>
                <a:gd name="T84" fmla="*/ 0 w 88"/>
                <a:gd name="T85" fmla="*/ 1 h 1258"/>
                <a:gd name="T86" fmla="*/ 0 w 88"/>
                <a:gd name="T87" fmla="*/ 1 h 12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8"/>
                <a:gd name="T133" fmla="*/ 0 h 1258"/>
                <a:gd name="T134" fmla="*/ 88 w 88"/>
                <a:gd name="T135" fmla="*/ 1258 h 12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8" h="1258">
                  <a:moveTo>
                    <a:pt x="82" y="27"/>
                  </a:moveTo>
                  <a:lnTo>
                    <a:pt x="82" y="38"/>
                  </a:lnTo>
                  <a:lnTo>
                    <a:pt x="82" y="51"/>
                  </a:lnTo>
                  <a:lnTo>
                    <a:pt x="82" y="72"/>
                  </a:lnTo>
                  <a:lnTo>
                    <a:pt x="82" y="84"/>
                  </a:lnTo>
                  <a:lnTo>
                    <a:pt x="82" y="95"/>
                  </a:lnTo>
                  <a:lnTo>
                    <a:pt x="82" y="99"/>
                  </a:lnTo>
                  <a:lnTo>
                    <a:pt x="82" y="101"/>
                  </a:lnTo>
                  <a:lnTo>
                    <a:pt x="82" y="103"/>
                  </a:lnTo>
                  <a:lnTo>
                    <a:pt x="82" y="105"/>
                  </a:lnTo>
                  <a:lnTo>
                    <a:pt x="82" y="114"/>
                  </a:lnTo>
                  <a:lnTo>
                    <a:pt x="84" y="192"/>
                  </a:lnTo>
                  <a:lnTo>
                    <a:pt x="84" y="268"/>
                  </a:lnTo>
                  <a:lnTo>
                    <a:pt x="84" y="278"/>
                  </a:lnTo>
                  <a:lnTo>
                    <a:pt x="84" y="283"/>
                  </a:lnTo>
                  <a:lnTo>
                    <a:pt x="84" y="285"/>
                  </a:lnTo>
                  <a:lnTo>
                    <a:pt x="84" y="287"/>
                  </a:lnTo>
                  <a:lnTo>
                    <a:pt x="84" y="289"/>
                  </a:lnTo>
                  <a:lnTo>
                    <a:pt x="84" y="299"/>
                  </a:lnTo>
                  <a:lnTo>
                    <a:pt x="84" y="310"/>
                  </a:lnTo>
                  <a:lnTo>
                    <a:pt x="84" y="333"/>
                  </a:lnTo>
                  <a:lnTo>
                    <a:pt x="84" y="344"/>
                  </a:lnTo>
                  <a:lnTo>
                    <a:pt x="84" y="346"/>
                  </a:lnTo>
                  <a:lnTo>
                    <a:pt x="84" y="350"/>
                  </a:lnTo>
                  <a:lnTo>
                    <a:pt x="84" y="354"/>
                  </a:lnTo>
                  <a:lnTo>
                    <a:pt x="84" y="356"/>
                  </a:lnTo>
                  <a:lnTo>
                    <a:pt x="88" y="504"/>
                  </a:lnTo>
                  <a:lnTo>
                    <a:pt x="86" y="637"/>
                  </a:lnTo>
                  <a:lnTo>
                    <a:pt x="80" y="916"/>
                  </a:lnTo>
                  <a:lnTo>
                    <a:pt x="67" y="1219"/>
                  </a:lnTo>
                  <a:lnTo>
                    <a:pt x="57" y="1243"/>
                  </a:lnTo>
                  <a:lnTo>
                    <a:pt x="34" y="1258"/>
                  </a:lnTo>
                  <a:lnTo>
                    <a:pt x="12" y="1258"/>
                  </a:lnTo>
                  <a:lnTo>
                    <a:pt x="0" y="1241"/>
                  </a:lnTo>
                  <a:lnTo>
                    <a:pt x="0" y="916"/>
                  </a:lnTo>
                  <a:lnTo>
                    <a:pt x="6" y="637"/>
                  </a:lnTo>
                  <a:lnTo>
                    <a:pt x="8" y="506"/>
                  </a:lnTo>
                  <a:lnTo>
                    <a:pt x="4" y="357"/>
                  </a:lnTo>
                  <a:lnTo>
                    <a:pt x="17" y="192"/>
                  </a:lnTo>
                  <a:lnTo>
                    <a:pt x="31" y="27"/>
                  </a:lnTo>
                  <a:lnTo>
                    <a:pt x="38" y="8"/>
                  </a:lnTo>
                  <a:lnTo>
                    <a:pt x="55" y="0"/>
                  </a:lnTo>
                  <a:lnTo>
                    <a:pt x="82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3" name="Freeform 139"/>
            <p:cNvSpPr>
              <a:spLocks/>
            </p:cNvSpPr>
            <p:nvPr/>
          </p:nvSpPr>
          <p:spPr bwMode="auto">
            <a:xfrm>
              <a:off x="2853" y="3185"/>
              <a:ext cx="685" cy="48"/>
            </a:xfrm>
            <a:custGeom>
              <a:avLst/>
              <a:gdLst>
                <a:gd name="T0" fmla="*/ 1 w 1368"/>
                <a:gd name="T1" fmla="*/ 0 h 97"/>
                <a:gd name="T2" fmla="*/ 1 w 1368"/>
                <a:gd name="T3" fmla="*/ 0 h 97"/>
                <a:gd name="T4" fmla="*/ 1 w 1368"/>
                <a:gd name="T5" fmla="*/ 0 h 97"/>
                <a:gd name="T6" fmla="*/ 2 w 1368"/>
                <a:gd name="T7" fmla="*/ 0 h 97"/>
                <a:gd name="T8" fmla="*/ 2 w 1368"/>
                <a:gd name="T9" fmla="*/ 0 h 97"/>
                <a:gd name="T10" fmla="*/ 3 w 1368"/>
                <a:gd name="T11" fmla="*/ 0 h 97"/>
                <a:gd name="T12" fmla="*/ 3 w 1368"/>
                <a:gd name="T13" fmla="*/ 0 h 97"/>
                <a:gd name="T14" fmla="*/ 3 w 1368"/>
                <a:gd name="T15" fmla="*/ 0 h 97"/>
                <a:gd name="T16" fmla="*/ 3 w 1368"/>
                <a:gd name="T17" fmla="*/ 0 h 97"/>
                <a:gd name="T18" fmla="*/ 3 w 1368"/>
                <a:gd name="T19" fmla="*/ 0 h 97"/>
                <a:gd name="T20" fmla="*/ 3 w 1368"/>
                <a:gd name="T21" fmla="*/ 0 h 97"/>
                <a:gd name="T22" fmla="*/ 3 w 1368"/>
                <a:gd name="T23" fmla="*/ 0 h 97"/>
                <a:gd name="T24" fmla="*/ 3 w 1368"/>
                <a:gd name="T25" fmla="*/ 0 h 97"/>
                <a:gd name="T26" fmla="*/ 3 w 1368"/>
                <a:gd name="T27" fmla="*/ 0 h 97"/>
                <a:gd name="T28" fmla="*/ 2 w 1368"/>
                <a:gd name="T29" fmla="*/ 0 h 97"/>
                <a:gd name="T30" fmla="*/ 2 w 1368"/>
                <a:gd name="T31" fmla="*/ 0 h 97"/>
                <a:gd name="T32" fmla="*/ 1 w 1368"/>
                <a:gd name="T33" fmla="*/ 0 h 97"/>
                <a:gd name="T34" fmla="*/ 1 w 1368"/>
                <a:gd name="T35" fmla="*/ 0 h 97"/>
                <a:gd name="T36" fmla="*/ 1 w 1368"/>
                <a:gd name="T37" fmla="*/ 0 h 97"/>
                <a:gd name="T38" fmla="*/ 0 w 1368"/>
                <a:gd name="T39" fmla="*/ 0 h 97"/>
                <a:gd name="T40" fmla="*/ 1 w 1368"/>
                <a:gd name="T41" fmla="*/ 0 h 97"/>
                <a:gd name="T42" fmla="*/ 1 w 1368"/>
                <a:gd name="T43" fmla="*/ 0 h 97"/>
                <a:gd name="T44" fmla="*/ 1 w 1368"/>
                <a:gd name="T45" fmla="*/ 0 h 9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368"/>
                <a:gd name="T70" fmla="*/ 0 h 97"/>
                <a:gd name="T71" fmla="*/ 1368 w 1368"/>
                <a:gd name="T72" fmla="*/ 97 h 9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368" h="97">
                  <a:moveTo>
                    <a:pt x="21" y="23"/>
                  </a:moveTo>
                  <a:lnTo>
                    <a:pt x="159" y="32"/>
                  </a:lnTo>
                  <a:lnTo>
                    <a:pt x="500" y="38"/>
                  </a:lnTo>
                  <a:lnTo>
                    <a:pt x="838" y="25"/>
                  </a:lnTo>
                  <a:lnTo>
                    <a:pt x="998" y="15"/>
                  </a:lnTo>
                  <a:lnTo>
                    <a:pt x="1037" y="19"/>
                  </a:lnTo>
                  <a:lnTo>
                    <a:pt x="1313" y="2"/>
                  </a:lnTo>
                  <a:lnTo>
                    <a:pt x="1330" y="0"/>
                  </a:lnTo>
                  <a:lnTo>
                    <a:pt x="1359" y="10"/>
                  </a:lnTo>
                  <a:lnTo>
                    <a:pt x="1368" y="38"/>
                  </a:lnTo>
                  <a:lnTo>
                    <a:pt x="1359" y="65"/>
                  </a:lnTo>
                  <a:lnTo>
                    <a:pt x="1330" y="74"/>
                  </a:lnTo>
                  <a:lnTo>
                    <a:pt x="1313" y="72"/>
                  </a:lnTo>
                  <a:lnTo>
                    <a:pt x="1037" y="89"/>
                  </a:lnTo>
                  <a:lnTo>
                    <a:pt x="999" y="91"/>
                  </a:lnTo>
                  <a:lnTo>
                    <a:pt x="838" y="97"/>
                  </a:lnTo>
                  <a:lnTo>
                    <a:pt x="498" y="87"/>
                  </a:lnTo>
                  <a:lnTo>
                    <a:pt x="158" y="61"/>
                  </a:lnTo>
                  <a:lnTo>
                    <a:pt x="21" y="67"/>
                  </a:lnTo>
                  <a:lnTo>
                    <a:pt x="0" y="44"/>
                  </a:lnTo>
                  <a:lnTo>
                    <a:pt x="4" y="30"/>
                  </a:lnTo>
                  <a:lnTo>
                    <a:pt x="21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4" name="Freeform 140"/>
            <p:cNvSpPr>
              <a:spLocks/>
            </p:cNvSpPr>
            <p:nvPr/>
          </p:nvSpPr>
          <p:spPr bwMode="auto">
            <a:xfrm>
              <a:off x="3246" y="2831"/>
              <a:ext cx="203" cy="385"/>
            </a:xfrm>
            <a:custGeom>
              <a:avLst/>
              <a:gdLst>
                <a:gd name="T0" fmla="*/ 1 w 406"/>
                <a:gd name="T1" fmla="*/ 1 h 770"/>
                <a:gd name="T2" fmla="*/ 1 w 406"/>
                <a:gd name="T3" fmla="*/ 0 h 770"/>
                <a:gd name="T4" fmla="*/ 1 w 406"/>
                <a:gd name="T5" fmla="*/ 1 h 770"/>
                <a:gd name="T6" fmla="*/ 1 w 406"/>
                <a:gd name="T7" fmla="*/ 1 h 770"/>
                <a:gd name="T8" fmla="*/ 1 w 406"/>
                <a:gd name="T9" fmla="*/ 1 h 770"/>
                <a:gd name="T10" fmla="*/ 1 w 406"/>
                <a:gd name="T11" fmla="*/ 1 h 770"/>
                <a:gd name="T12" fmla="*/ 1 w 406"/>
                <a:gd name="T13" fmla="*/ 2 h 770"/>
                <a:gd name="T14" fmla="*/ 1 w 406"/>
                <a:gd name="T15" fmla="*/ 2 h 770"/>
                <a:gd name="T16" fmla="*/ 1 w 406"/>
                <a:gd name="T17" fmla="*/ 2 h 770"/>
                <a:gd name="T18" fmla="*/ 1 w 406"/>
                <a:gd name="T19" fmla="*/ 2 h 770"/>
                <a:gd name="T20" fmla="*/ 1 w 406"/>
                <a:gd name="T21" fmla="*/ 2 h 770"/>
                <a:gd name="T22" fmla="*/ 1 w 406"/>
                <a:gd name="T23" fmla="*/ 1 h 770"/>
                <a:gd name="T24" fmla="*/ 1 w 406"/>
                <a:gd name="T25" fmla="*/ 1 h 770"/>
                <a:gd name="T26" fmla="*/ 1 w 406"/>
                <a:gd name="T27" fmla="*/ 1 h 770"/>
                <a:gd name="T28" fmla="*/ 1 w 406"/>
                <a:gd name="T29" fmla="*/ 1 h 770"/>
                <a:gd name="T30" fmla="*/ 1 w 406"/>
                <a:gd name="T31" fmla="*/ 1 h 770"/>
                <a:gd name="T32" fmla="*/ 0 w 406"/>
                <a:gd name="T33" fmla="*/ 1 h 770"/>
                <a:gd name="T34" fmla="*/ 1 w 406"/>
                <a:gd name="T35" fmla="*/ 1 h 770"/>
                <a:gd name="T36" fmla="*/ 1 w 406"/>
                <a:gd name="T37" fmla="*/ 1 h 770"/>
                <a:gd name="T38" fmla="*/ 1 w 406"/>
                <a:gd name="T39" fmla="*/ 1 h 7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6"/>
                <a:gd name="T61" fmla="*/ 0 h 770"/>
                <a:gd name="T62" fmla="*/ 406 w 406"/>
                <a:gd name="T63" fmla="*/ 770 h 7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6" h="770">
                  <a:moveTo>
                    <a:pt x="36" y="4"/>
                  </a:moveTo>
                  <a:lnTo>
                    <a:pt x="205" y="0"/>
                  </a:lnTo>
                  <a:lnTo>
                    <a:pt x="372" y="17"/>
                  </a:lnTo>
                  <a:lnTo>
                    <a:pt x="399" y="30"/>
                  </a:lnTo>
                  <a:lnTo>
                    <a:pt x="406" y="59"/>
                  </a:lnTo>
                  <a:lnTo>
                    <a:pt x="389" y="293"/>
                  </a:lnTo>
                  <a:lnTo>
                    <a:pt x="376" y="519"/>
                  </a:lnTo>
                  <a:lnTo>
                    <a:pt x="357" y="745"/>
                  </a:lnTo>
                  <a:lnTo>
                    <a:pt x="348" y="764"/>
                  </a:lnTo>
                  <a:lnTo>
                    <a:pt x="329" y="770"/>
                  </a:lnTo>
                  <a:lnTo>
                    <a:pt x="304" y="743"/>
                  </a:lnTo>
                  <a:lnTo>
                    <a:pt x="309" y="289"/>
                  </a:lnTo>
                  <a:lnTo>
                    <a:pt x="323" y="91"/>
                  </a:lnTo>
                  <a:lnTo>
                    <a:pt x="184" y="78"/>
                  </a:lnTo>
                  <a:lnTo>
                    <a:pt x="40" y="78"/>
                  </a:lnTo>
                  <a:lnTo>
                    <a:pt x="11" y="68"/>
                  </a:lnTo>
                  <a:lnTo>
                    <a:pt x="0" y="42"/>
                  </a:lnTo>
                  <a:lnTo>
                    <a:pt x="9" y="15"/>
                  </a:lnTo>
                  <a:lnTo>
                    <a:pt x="36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5" name="Freeform 141"/>
            <p:cNvSpPr>
              <a:spLocks/>
            </p:cNvSpPr>
            <p:nvPr/>
          </p:nvSpPr>
          <p:spPr bwMode="auto">
            <a:xfrm>
              <a:off x="3282" y="2435"/>
              <a:ext cx="167" cy="227"/>
            </a:xfrm>
            <a:custGeom>
              <a:avLst/>
              <a:gdLst>
                <a:gd name="T0" fmla="*/ 1 w 334"/>
                <a:gd name="T1" fmla="*/ 0 h 455"/>
                <a:gd name="T2" fmla="*/ 1 w 334"/>
                <a:gd name="T3" fmla="*/ 0 h 455"/>
                <a:gd name="T4" fmla="*/ 1 w 334"/>
                <a:gd name="T5" fmla="*/ 0 h 455"/>
                <a:gd name="T6" fmla="*/ 1 w 334"/>
                <a:gd name="T7" fmla="*/ 0 h 455"/>
                <a:gd name="T8" fmla="*/ 1 w 334"/>
                <a:gd name="T9" fmla="*/ 0 h 455"/>
                <a:gd name="T10" fmla="*/ 1 w 334"/>
                <a:gd name="T11" fmla="*/ 0 h 455"/>
                <a:gd name="T12" fmla="*/ 1 w 334"/>
                <a:gd name="T13" fmla="*/ 0 h 455"/>
                <a:gd name="T14" fmla="*/ 1 w 334"/>
                <a:gd name="T15" fmla="*/ 0 h 455"/>
                <a:gd name="T16" fmla="*/ 1 w 334"/>
                <a:gd name="T17" fmla="*/ 0 h 455"/>
                <a:gd name="T18" fmla="*/ 1 w 334"/>
                <a:gd name="T19" fmla="*/ 0 h 455"/>
                <a:gd name="T20" fmla="*/ 1 w 334"/>
                <a:gd name="T21" fmla="*/ 0 h 455"/>
                <a:gd name="T22" fmla="*/ 1 w 334"/>
                <a:gd name="T23" fmla="*/ 0 h 455"/>
                <a:gd name="T24" fmla="*/ 1 w 334"/>
                <a:gd name="T25" fmla="*/ 0 h 455"/>
                <a:gd name="T26" fmla="*/ 1 w 334"/>
                <a:gd name="T27" fmla="*/ 0 h 455"/>
                <a:gd name="T28" fmla="*/ 1 w 334"/>
                <a:gd name="T29" fmla="*/ 0 h 455"/>
                <a:gd name="T30" fmla="*/ 1 w 334"/>
                <a:gd name="T31" fmla="*/ 0 h 455"/>
                <a:gd name="T32" fmla="*/ 1 w 334"/>
                <a:gd name="T33" fmla="*/ 0 h 455"/>
                <a:gd name="T34" fmla="*/ 1 w 334"/>
                <a:gd name="T35" fmla="*/ 0 h 455"/>
                <a:gd name="T36" fmla="*/ 0 w 334"/>
                <a:gd name="T37" fmla="*/ 0 h 455"/>
                <a:gd name="T38" fmla="*/ 1 w 334"/>
                <a:gd name="T39" fmla="*/ 0 h 455"/>
                <a:gd name="T40" fmla="*/ 1 w 334"/>
                <a:gd name="T41" fmla="*/ 0 h 45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34"/>
                <a:gd name="T64" fmla="*/ 0 h 455"/>
                <a:gd name="T65" fmla="*/ 334 w 334"/>
                <a:gd name="T66" fmla="*/ 455 h 45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34" h="455">
                  <a:moveTo>
                    <a:pt x="15" y="19"/>
                  </a:moveTo>
                  <a:lnTo>
                    <a:pt x="146" y="15"/>
                  </a:lnTo>
                  <a:lnTo>
                    <a:pt x="276" y="6"/>
                  </a:lnTo>
                  <a:lnTo>
                    <a:pt x="306" y="0"/>
                  </a:lnTo>
                  <a:lnTo>
                    <a:pt x="333" y="10"/>
                  </a:lnTo>
                  <a:lnTo>
                    <a:pt x="334" y="42"/>
                  </a:lnTo>
                  <a:lnTo>
                    <a:pt x="331" y="111"/>
                  </a:lnTo>
                  <a:lnTo>
                    <a:pt x="334" y="179"/>
                  </a:lnTo>
                  <a:lnTo>
                    <a:pt x="329" y="384"/>
                  </a:lnTo>
                  <a:lnTo>
                    <a:pt x="323" y="418"/>
                  </a:lnTo>
                  <a:lnTo>
                    <a:pt x="312" y="443"/>
                  </a:lnTo>
                  <a:lnTo>
                    <a:pt x="295" y="455"/>
                  </a:lnTo>
                  <a:lnTo>
                    <a:pt x="274" y="449"/>
                  </a:lnTo>
                  <a:lnTo>
                    <a:pt x="258" y="428"/>
                  </a:lnTo>
                  <a:lnTo>
                    <a:pt x="241" y="390"/>
                  </a:lnTo>
                  <a:lnTo>
                    <a:pt x="247" y="179"/>
                  </a:lnTo>
                  <a:lnTo>
                    <a:pt x="260" y="57"/>
                  </a:lnTo>
                  <a:lnTo>
                    <a:pt x="13" y="48"/>
                  </a:lnTo>
                  <a:lnTo>
                    <a:pt x="0" y="33"/>
                  </a:lnTo>
                  <a:lnTo>
                    <a:pt x="15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6" name="Freeform 142"/>
            <p:cNvSpPr>
              <a:spLocks/>
            </p:cNvSpPr>
            <p:nvPr/>
          </p:nvSpPr>
          <p:spPr bwMode="auto">
            <a:xfrm>
              <a:off x="3248" y="2908"/>
              <a:ext cx="34" cy="314"/>
            </a:xfrm>
            <a:custGeom>
              <a:avLst/>
              <a:gdLst>
                <a:gd name="T0" fmla="*/ 1 w 68"/>
                <a:gd name="T1" fmla="*/ 1 h 627"/>
                <a:gd name="T2" fmla="*/ 1 w 68"/>
                <a:gd name="T3" fmla="*/ 1 h 627"/>
                <a:gd name="T4" fmla="*/ 1 w 68"/>
                <a:gd name="T5" fmla="*/ 2 h 627"/>
                <a:gd name="T6" fmla="*/ 1 w 68"/>
                <a:gd name="T7" fmla="*/ 2 h 627"/>
                <a:gd name="T8" fmla="*/ 1 w 68"/>
                <a:gd name="T9" fmla="*/ 2 h 627"/>
                <a:gd name="T10" fmla="*/ 1 w 68"/>
                <a:gd name="T11" fmla="*/ 2 h 627"/>
                <a:gd name="T12" fmla="*/ 1 w 68"/>
                <a:gd name="T13" fmla="*/ 2 h 627"/>
                <a:gd name="T14" fmla="*/ 1 w 68"/>
                <a:gd name="T15" fmla="*/ 2 h 627"/>
                <a:gd name="T16" fmla="*/ 1 w 68"/>
                <a:gd name="T17" fmla="*/ 2 h 627"/>
                <a:gd name="T18" fmla="*/ 0 w 68"/>
                <a:gd name="T19" fmla="*/ 2 h 627"/>
                <a:gd name="T20" fmla="*/ 1 w 68"/>
                <a:gd name="T21" fmla="*/ 1 h 627"/>
                <a:gd name="T22" fmla="*/ 1 w 68"/>
                <a:gd name="T23" fmla="*/ 1 h 627"/>
                <a:gd name="T24" fmla="*/ 1 w 68"/>
                <a:gd name="T25" fmla="*/ 0 h 627"/>
                <a:gd name="T26" fmla="*/ 1 w 68"/>
                <a:gd name="T27" fmla="*/ 1 h 627"/>
                <a:gd name="T28" fmla="*/ 1 w 68"/>
                <a:gd name="T29" fmla="*/ 1 h 62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8"/>
                <a:gd name="T46" fmla="*/ 0 h 627"/>
                <a:gd name="T47" fmla="*/ 68 w 68"/>
                <a:gd name="T48" fmla="*/ 627 h 62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8" h="627">
                  <a:moveTo>
                    <a:pt x="49" y="13"/>
                  </a:moveTo>
                  <a:lnTo>
                    <a:pt x="53" y="268"/>
                  </a:lnTo>
                  <a:lnTo>
                    <a:pt x="64" y="523"/>
                  </a:lnTo>
                  <a:lnTo>
                    <a:pt x="64" y="561"/>
                  </a:lnTo>
                  <a:lnTo>
                    <a:pt x="68" y="593"/>
                  </a:lnTo>
                  <a:lnTo>
                    <a:pt x="57" y="620"/>
                  </a:lnTo>
                  <a:lnTo>
                    <a:pt x="34" y="627"/>
                  </a:lnTo>
                  <a:lnTo>
                    <a:pt x="1" y="593"/>
                  </a:lnTo>
                  <a:lnTo>
                    <a:pt x="3" y="561"/>
                  </a:lnTo>
                  <a:lnTo>
                    <a:pt x="0" y="523"/>
                  </a:lnTo>
                  <a:lnTo>
                    <a:pt x="5" y="268"/>
                  </a:lnTo>
                  <a:lnTo>
                    <a:pt x="20" y="13"/>
                  </a:lnTo>
                  <a:lnTo>
                    <a:pt x="36" y="0"/>
                  </a:lnTo>
                  <a:lnTo>
                    <a:pt x="49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7" name="Freeform 143"/>
            <p:cNvSpPr>
              <a:spLocks/>
            </p:cNvSpPr>
            <p:nvPr/>
          </p:nvSpPr>
          <p:spPr bwMode="auto">
            <a:xfrm>
              <a:off x="2842" y="2760"/>
              <a:ext cx="163" cy="52"/>
            </a:xfrm>
            <a:custGeom>
              <a:avLst/>
              <a:gdLst>
                <a:gd name="T0" fmla="*/ 0 w 327"/>
                <a:gd name="T1" fmla="*/ 0 h 105"/>
                <a:gd name="T2" fmla="*/ 0 w 327"/>
                <a:gd name="T3" fmla="*/ 0 h 105"/>
                <a:gd name="T4" fmla="*/ 0 w 327"/>
                <a:gd name="T5" fmla="*/ 0 h 105"/>
                <a:gd name="T6" fmla="*/ 0 w 327"/>
                <a:gd name="T7" fmla="*/ 0 h 105"/>
                <a:gd name="T8" fmla="*/ 0 w 327"/>
                <a:gd name="T9" fmla="*/ 0 h 105"/>
                <a:gd name="T10" fmla="*/ 0 w 327"/>
                <a:gd name="T11" fmla="*/ 0 h 105"/>
                <a:gd name="T12" fmla="*/ 0 w 327"/>
                <a:gd name="T13" fmla="*/ 0 h 105"/>
                <a:gd name="T14" fmla="*/ 0 w 327"/>
                <a:gd name="T15" fmla="*/ 0 h 105"/>
                <a:gd name="T16" fmla="*/ 0 w 327"/>
                <a:gd name="T17" fmla="*/ 0 h 105"/>
                <a:gd name="T18" fmla="*/ 0 w 327"/>
                <a:gd name="T19" fmla="*/ 0 h 105"/>
                <a:gd name="T20" fmla="*/ 0 w 327"/>
                <a:gd name="T21" fmla="*/ 0 h 105"/>
                <a:gd name="T22" fmla="*/ 0 w 327"/>
                <a:gd name="T23" fmla="*/ 0 h 10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7"/>
                <a:gd name="T37" fmla="*/ 0 h 105"/>
                <a:gd name="T38" fmla="*/ 327 w 327"/>
                <a:gd name="T39" fmla="*/ 105 h 10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7" h="105">
                  <a:moveTo>
                    <a:pt x="17" y="0"/>
                  </a:moveTo>
                  <a:lnTo>
                    <a:pt x="108" y="12"/>
                  </a:lnTo>
                  <a:lnTo>
                    <a:pt x="277" y="50"/>
                  </a:lnTo>
                  <a:lnTo>
                    <a:pt x="315" y="65"/>
                  </a:lnTo>
                  <a:lnTo>
                    <a:pt x="327" y="80"/>
                  </a:lnTo>
                  <a:lnTo>
                    <a:pt x="314" y="94"/>
                  </a:lnTo>
                  <a:lnTo>
                    <a:pt x="270" y="105"/>
                  </a:lnTo>
                  <a:lnTo>
                    <a:pt x="95" y="67"/>
                  </a:lnTo>
                  <a:lnTo>
                    <a:pt x="8" y="27"/>
                  </a:lnTo>
                  <a:lnTo>
                    <a:pt x="0" y="8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8" name="Freeform 144"/>
            <p:cNvSpPr>
              <a:spLocks/>
            </p:cNvSpPr>
            <p:nvPr/>
          </p:nvSpPr>
          <p:spPr bwMode="auto">
            <a:xfrm>
              <a:off x="2840" y="2764"/>
              <a:ext cx="43" cy="198"/>
            </a:xfrm>
            <a:custGeom>
              <a:avLst/>
              <a:gdLst>
                <a:gd name="T0" fmla="*/ 1 w 86"/>
                <a:gd name="T1" fmla="*/ 1 h 395"/>
                <a:gd name="T2" fmla="*/ 1 w 86"/>
                <a:gd name="T3" fmla="*/ 1 h 395"/>
                <a:gd name="T4" fmla="*/ 1 w 86"/>
                <a:gd name="T5" fmla="*/ 1 h 395"/>
                <a:gd name="T6" fmla="*/ 1 w 86"/>
                <a:gd name="T7" fmla="*/ 1 h 395"/>
                <a:gd name="T8" fmla="*/ 1 w 86"/>
                <a:gd name="T9" fmla="*/ 1 h 395"/>
                <a:gd name="T10" fmla="*/ 1 w 86"/>
                <a:gd name="T11" fmla="*/ 1 h 395"/>
                <a:gd name="T12" fmla="*/ 0 w 86"/>
                <a:gd name="T13" fmla="*/ 1 h 395"/>
                <a:gd name="T14" fmla="*/ 1 w 86"/>
                <a:gd name="T15" fmla="*/ 1 h 395"/>
                <a:gd name="T16" fmla="*/ 1 w 86"/>
                <a:gd name="T17" fmla="*/ 1 h 395"/>
                <a:gd name="T18" fmla="*/ 1 w 86"/>
                <a:gd name="T19" fmla="*/ 1 h 395"/>
                <a:gd name="T20" fmla="*/ 1 w 86"/>
                <a:gd name="T21" fmla="*/ 0 h 395"/>
                <a:gd name="T22" fmla="*/ 1 w 86"/>
                <a:gd name="T23" fmla="*/ 1 h 395"/>
                <a:gd name="T24" fmla="*/ 1 w 86"/>
                <a:gd name="T25" fmla="*/ 1 h 3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6"/>
                <a:gd name="T40" fmla="*/ 0 h 395"/>
                <a:gd name="T41" fmla="*/ 86 w 86"/>
                <a:gd name="T42" fmla="*/ 395 h 39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6" h="395">
                  <a:moveTo>
                    <a:pt x="40" y="15"/>
                  </a:moveTo>
                  <a:lnTo>
                    <a:pt x="86" y="352"/>
                  </a:lnTo>
                  <a:lnTo>
                    <a:pt x="80" y="380"/>
                  </a:lnTo>
                  <a:lnTo>
                    <a:pt x="57" y="395"/>
                  </a:lnTo>
                  <a:lnTo>
                    <a:pt x="31" y="391"/>
                  </a:lnTo>
                  <a:lnTo>
                    <a:pt x="12" y="367"/>
                  </a:lnTo>
                  <a:lnTo>
                    <a:pt x="0" y="274"/>
                  </a:lnTo>
                  <a:lnTo>
                    <a:pt x="4" y="194"/>
                  </a:lnTo>
                  <a:lnTo>
                    <a:pt x="6" y="19"/>
                  </a:lnTo>
                  <a:lnTo>
                    <a:pt x="10" y="6"/>
                  </a:lnTo>
                  <a:lnTo>
                    <a:pt x="21" y="0"/>
                  </a:lnTo>
                  <a:lnTo>
                    <a:pt x="40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9" name="Freeform 145"/>
            <p:cNvSpPr>
              <a:spLocks/>
            </p:cNvSpPr>
            <p:nvPr/>
          </p:nvSpPr>
          <p:spPr bwMode="auto">
            <a:xfrm>
              <a:off x="2001" y="2966"/>
              <a:ext cx="368" cy="194"/>
            </a:xfrm>
            <a:custGeom>
              <a:avLst/>
              <a:gdLst>
                <a:gd name="T0" fmla="*/ 0 w 736"/>
                <a:gd name="T1" fmla="*/ 1 h 388"/>
                <a:gd name="T2" fmla="*/ 1 w 736"/>
                <a:gd name="T3" fmla="*/ 1 h 388"/>
                <a:gd name="T4" fmla="*/ 1 w 736"/>
                <a:gd name="T5" fmla="*/ 1 h 388"/>
                <a:gd name="T6" fmla="*/ 1 w 736"/>
                <a:gd name="T7" fmla="*/ 1 h 388"/>
                <a:gd name="T8" fmla="*/ 1 w 736"/>
                <a:gd name="T9" fmla="*/ 1 h 388"/>
                <a:gd name="T10" fmla="*/ 1 w 736"/>
                <a:gd name="T11" fmla="*/ 1 h 388"/>
                <a:gd name="T12" fmla="*/ 1 w 736"/>
                <a:gd name="T13" fmla="*/ 1 h 388"/>
                <a:gd name="T14" fmla="*/ 1 w 736"/>
                <a:gd name="T15" fmla="*/ 1 h 388"/>
                <a:gd name="T16" fmla="*/ 1 w 736"/>
                <a:gd name="T17" fmla="*/ 1 h 388"/>
                <a:gd name="T18" fmla="*/ 1 w 736"/>
                <a:gd name="T19" fmla="*/ 1 h 388"/>
                <a:gd name="T20" fmla="*/ 1 w 736"/>
                <a:gd name="T21" fmla="*/ 1 h 388"/>
                <a:gd name="T22" fmla="*/ 1 w 736"/>
                <a:gd name="T23" fmla="*/ 1 h 388"/>
                <a:gd name="T24" fmla="*/ 1 w 736"/>
                <a:gd name="T25" fmla="*/ 1 h 388"/>
                <a:gd name="T26" fmla="*/ 1 w 736"/>
                <a:gd name="T27" fmla="*/ 0 h 388"/>
                <a:gd name="T28" fmla="*/ 1 w 736"/>
                <a:gd name="T29" fmla="*/ 1 h 388"/>
                <a:gd name="T30" fmla="*/ 1 w 736"/>
                <a:gd name="T31" fmla="*/ 1 h 388"/>
                <a:gd name="T32" fmla="*/ 1 w 736"/>
                <a:gd name="T33" fmla="*/ 1 h 388"/>
                <a:gd name="T34" fmla="*/ 1 w 736"/>
                <a:gd name="T35" fmla="*/ 1 h 388"/>
                <a:gd name="T36" fmla="*/ 1 w 736"/>
                <a:gd name="T37" fmla="*/ 1 h 388"/>
                <a:gd name="T38" fmla="*/ 1 w 736"/>
                <a:gd name="T39" fmla="*/ 1 h 388"/>
                <a:gd name="T40" fmla="*/ 1 w 736"/>
                <a:gd name="T41" fmla="*/ 1 h 388"/>
                <a:gd name="T42" fmla="*/ 1 w 736"/>
                <a:gd name="T43" fmla="*/ 1 h 388"/>
                <a:gd name="T44" fmla="*/ 1 w 736"/>
                <a:gd name="T45" fmla="*/ 1 h 388"/>
                <a:gd name="T46" fmla="*/ 1 w 736"/>
                <a:gd name="T47" fmla="*/ 1 h 388"/>
                <a:gd name="T48" fmla="*/ 1 w 736"/>
                <a:gd name="T49" fmla="*/ 1 h 388"/>
                <a:gd name="T50" fmla="*/ 1 w 736"/>
                <a:gd name="T51" fmla="*/ 1 h 388"/>
                <a:gd name="T52" fmla="*/ 1 w 736"/>
                <a:gd name="T53" fmla="*/ 1 h 388"/>
                <a:gd name="T54" fmla="*/ 1 w 736"/>
                <a:gd name="T55" fmla="*/ 1 h 388"/>
                <a:gd name="T56" fmla="*/ 1 w 736"/>
                <a:gd name="T57" fmla="*/ 1 h 388"/>
                <a:gd name="T58" fmla="*/ 1 w 736"/>
                <a:gd name="T59" fmla="*/ 1 h 388"/>
                <a:gd name="T60" fmla="*/ 1 w 736"/>
                <a:gd name="T61" fmla="*/ 1 h 388"/>
                <a:gd name="T62" fmla="*/ 1 w 736"/>
                <a:gd name="T63" fmla="*/ 1 h 388"/>
                <a:gd name="T64" fmla="*/ 1 w 736"/>
                <a:gd name="T65" fmla="*/ 1 h 388"/>
                <a:gd name="T66" fmla="*/ 1 w 736"/>
                <a:gd name="T67" fmla="*/ 1 h 388"/>
                <a:gd name="T68" fmla="*/ 0 w 736"/>
                <a:gd name="T69" fmla="*/ 1 h 388"/>
                <a:gd name="T70" fmla="*/ 0 w 736"/>
                <a:gd name="T71" fmla="*/ 1 h 38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36"/>
                <a:gd name="T109" fmla="*/ 0 h 388"/>
                <a:gd name="T110" fmla="*/ 736 w 736"/>
                <a:gd name="T111" fmla="*/ 388 h 38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36" h="388">
                  <a:moveTo>
                    <a:pt x="0" y="371"/>
                  </a:moveTo>
                  <a:lnTo>
                    <a:pt x="15" y="321"/>
                  </a:lnTo>
                  <a:lnTo>
                    <a:pt x="42" y="281"/>
                  </a:lnTo>
                  <a:lnTo>
                    <a:pt x="76" y="251"/>
                  </a:lnTo>
                  <a:lnTo>
                    <a:pt x="125" y="232"/>
                  </a:lnTo>
                  <a:lnTo>
                    <a:pt x="253" y="190"/>
                  </a:lnTo>
                  <a:lnTo>
                    <a:pt x="306" y="161"/>
                  </a:lnTo>
                  <a:lnTo>
                    <a:pt x="354" y="137"/>
                  </a:lnTo>
                  <a:lnTo>
                    <a:pt x="399" y="106"/>
                  </a:lnTo>
                  <a:lnTo>
                    <a:pt x="449" y="64"/>
                  </a:lnTo>
                  <a:lnTo>
                    <a:pt x="473" y="44"/>
                  </a:lnTo>
                  <a:lnTo>
                    <a:pt x="490" y="28"/>
                  </a:lnTo>
                  <a:lnTo>
                    <a:pt x="509" y="17"/>
                  </a:lnTo>
                  <a:lnTo>
                    <a:pt x="555" y="0"/>
                  </a:lnTo>
                  <a:lnTo>
                    <a:pt x="650" y="9"/>
                  </a:lnTo>
                  <a:lnTo>
                    <a:pt x="718" y="76"/>
                  </a:lnTo>
                  <a:lnTo>
                    <a:pt x="736" y="135"/>
                  </a:lnTo>
                  <a:lnTo>
                    <a:pt x="732" y="154"/>
                  </a:lnTo>
                  <a:lnTo>
                    <a:pt x="713" y="150"/>
                  </a:lnTo>
                  <a:lnTo>
                    <a:pt x="669" y="110"/>
                  </a:lnTo>
                  <a:lnTo>
                    <a:pt x="623" y="64"/>
                  </a:lnTo>
                  <a:lnTo>
                    <a:pt x="559" y="45"/>
                  </a:lnTo>
                  <a:lnTo>
                    <a:pt x="509" y="87"/>
                  </a:lnTo>
                  <a:lnTo>
                    <a:pt x="487" y="106"/>
                  </a:lnTo>
                  <a:lnTo>
                    <a:pt x="460" y="129"/>
                  </a:lnTo>
                  <a:lnTo>
                    <a:pt x="433" y="146"/>
                  </a:lnTo>
                  <a:lnTo>
                    <a:pt x="380" y="175"/>
                  </a:lnTo>
                  <a:lnTo>
                    <a:pt x="327" y="198"/>
                  </a:lnTo>
                  <a:lnTo>
                    <a:pt x="268" y="224"/>
                  </a:lnTo>
                  <a:lnTo>
                    <a:pt x="137" y="266"/>
                  </a:lnTo>
                  <a:lnTo>
                    <a:pt x="65" y="306"/>
                  </a:lnTo>
                  <a:lnTo>
                    <a:pt x="27" y="378"/>
                  </a:lnTo>
                  <a:lnTo>
                    <a:pt x="19" y="388"/>
                  </a:lnTo>
                  <a:lnTo>
                    <a:pt x="10" y="388"/>
                  </a:lnTo>
                  <a:lnTo>
                    <a:pt x="0" y="37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0" name="Freeform 146"/>
            <p:cNvSpPr>
              <a:spLocks/>
            </p:cNvSpPr>
            <p:nvPr/>
          </p:nvSpPr>
          <p:spPr bwMode="auto">
            <a:xfrm>
              <a:off x="2378" y="2964"/>
              <a:ext cx="72" cy="69"/>
            </a:xfrm>
            <a:custGeom>
              <a:avLst/>
              <a:gdLst>
                <a:gd name="T0" fmla="*/ 1 w 144"/>
                <a:gd name="T1" fmla="*/ 0 h 139"/>
                <a:gd name="T2" fmla="*/ 1 w 144"/>
                <a:gd name="T3" fmla="*/ 0 h 139"/>
                <a:gd name="T4" fmla="*/ 1 w 144"/>
                <a:gd name="T5" fmla="*/ 0 h 139"/>
                <a:gd name="T6" fmla="*/ 1 w 144"/>
                <a:gd name="T7" fmla="*/ 0 h 139"/>
                <a:gd name="T8" fmla="*/ 1 w 144"/>
                <a:gd name="T9" fmla="*/ 0 h 139"/>
                <a:gd name="T10" fmla="*/ 1 w 144"/>
                <a:gd name="T11" fmla="*/ 0 h 139"/>
                <a:gd name="T12" fmla="*/ 1 w 144"/>
                <a:gd name="T13" fmla="*/ 0 h 139"/>
                <a:gd name="T14" fmla="*/ 1 w 144"/>
                <a:gd name="T15" fmla="*/ 0 h 139"/>
                <a:gd name="T16" fmla="*/ 1 w 144"/>
                <a:gd name="T17" fmla="*/ 0 h 139"/>
                <a:gd name="T18" fmla="*/ 1 w 144"/>
                <a:gd name="T19" fmla="*/ 0 h 139"/>
                <a:gd name="T20" fmla="*/ 1 w 144"/>
                <a:gd name="T21" fmla="*/ 0 h 139"/>
                <a:gd name="T22" fmla="*/ 0 w 144"/>
                <a:gd name="T23" fmla="*/ 0 h 139"/>
                <a:gd name="T24" fmla="*/ 1 w 144"/>
                <a:gd name="T25" fmla="*/ 0 h 139"/>
                <a:gd name="T26" fmla="*/ 1 w 144"/>
                <a:gd name="T27" fmla="*/ 0 h 13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4"/>
                <a:gd name="T43" fmla="*/ 0 h 139"/>
                <a:gd name="T44" fmla="*/ 144 w 144"/>
                <a:gd name="T45" fmla="*/ 139 h 13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4" h="139">
                  <a:moveTo>
                    <a:pt x="11" y="110"/>
                  </a:moveTo>
                  <a:lnTo>
                    <a:pt x="49" y="89"/>
                  </a:lnTo>
                  <a:lnTo>
                    <a:pt x="77" y="57"/>
                  </a:lnTo>
                  <a:lnTo>
                    <a:pt x="110" y="15"/>
                  </a:lnTo>
                  <a:lnTo>
                    <a:pt x="129" y="0"/>
                  </a:lnTo>
                  <a:lnTo>
                    <a:pt x="144" y="17"/>
                  </a:lnTo>
                  <a:lnTo>
                    <a:pt x="127" y="49"/>
                  </a:lnTo>
                  <a:lnTo>
                    <a:pt x="100" y="76"/>
                  </a:lnTo>
                  <a:lnTo>
                    <a:pt x="64" y="114"/>
                  </a:lnTo>
                  <a:lnTo>
                    <a:pt x="43" y="127"/>
                  </a:lnTo>
                  <a:lnTo>
                    <a:pt x="17" y="139"/>
                  </a:lnTo>
                  <a:lnTo>
                    <a:pt x="0" y="127"/>
                  </a:lnTo>
                  <a:lnTo>
                    <a:pt x="11" y="1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1" name="Freeform 147"/>
            <p:cNvSpPr>
              <a:spLocks/>
            </p:cNvSpPr>
            <p:nvPr/>
          </p:nvSpPr>
          <p:spPr bwMode="auto">
            <a:xfrm>
              <a:off x="2441" y="2972"/>
              <a:ext cx="70" cy="138"/>
            </a:xfrm>
            <a:custGeom>
              <a:avLst/>
              <a:gdLst>
                <a:gd name="T0" fmla="*/ 0 w 141"/>
                <a:gd name="T1" fmla="*/ 0 h 278"/>
                <a:gd name="T2" fmla="*/ 0 w 141"/>
                <a:gd name="T3" fmla="*/ 0 h 278"/>
                <a:gd name="T4" fmla="*/ 0 w 141"/>
                <a:gd name="T5" fmla="*/ 0 h 278"/>
                <a:gd name="T6" fmla="*/ 0 w 141"/>
                <a:gd name="T7" fmla="*/ 0 h 278"/>
                <a:gd name="T8" fmla="*/ 0 w 141"/>
                <a:gd name="T9" fmla="*/ 0 h 278"/>
                <a:gd name="T10" fmla="*/ 0 w 141"/>
                <a:gd name="T11" fmla="*/ 0 h 278"/>
                <a:gd name="T12" fmla="*/ 0 w 141"/>
                <a:gd name="T13" fmla="*/ 0 h 278"/>
                <a:gd name="T14" fmla="*/ 0 w 141"/>
                <a:gd name="T15" fmla="*/ 0 h 278"/>
                <a:gd name="T16" fmla="*/ 0 w 141"/>
                <a:gd name="T17" fmla="*/ 0 h 278"/>
                <a:gd name="T18" fmla="*/ 0 w 141"/>
                <a:gd name="T19" fmla="*/ 0 h 278"/>
                <a:gd name="T20" fmla="*/ 0 w 141"/>
                <a:gd name="T21" fmla="*/ 0 h 278"/>
                <a:gd name="T22" fmla="*/ 0 w 141"/>
                <a:gd name="T23" fmla="*/ 0 h 278"/>
                <a:gd name="T24" fmla="*/ 0 w 141"/>
                <a:gd name="T25" fmla="*/ 0 h 27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1"/>
                <a:gd name="T40" fmla="*/ 0 h 278"/>
                <a:gd name="T41" fmla="*/ 141 w 141"/>
                <a:gd name="T42" fmla="*/ 278 h 27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1" h="278">
                  <a:moveTo>
                    <a:pt x="19" y="0"/>
                  </a:moveTo>
                  <a:lnTo>
                    <a:pt x="122" y="88"/>
                  </a:lnTo>
                  <a:lnTo>
                    <a:pt x="141" y="190"/>
                  </a:lnTo>
                  <a:lnTo>
                    <a:pt x="135" y="263"/>
                  </a:lnTo>
                  <a:lnTo>
                    <a:pt x="122" y="278"/>
                  </a:lnTo>
                  <a:lnTo>
                    <a:pt x="106" y="264"/>
                  </a:lnTo>
                  <a:lnTo>
                    <a:pt x="85" y="194"/>
                  </a:lnTo>
                  <a:lnTo>
                    <a:pt x="72" y="112"/>
                  </a:lnTo>
                  <a:lnTo>
                    <a:pt x="42" y="63"/>
                  </a:lnTo>
                  <a:lnTo>
                    <a:pt x="4" y="25"/>
                  </a:lnTo>
                  <a:lnTo>
                    <a:pt x="0" y="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2" name="Freeform 148"/>
            <p:cNvSpPr>
              <a:spLocks/>
            </p:cNvSpPr>
            <p:nvPr/>
          </p:nvSpPr>
          <p:spPr bwMode="auto">
            <a:xfrm>
              <a:off x="2026" y="3110"/>
              <a:ext cx="376" cy="91"/>
            </a:xfrm>
            <a:custGeom>
              <a:avLst/>
              <a:gdLst>
                <a:gd name="T0" fmla="*/ 0 w 753"/>
                <a:gd name="T1" fmla="*/ 1 h 180"/>
                <a:gd name="T2" fmla="*/ 0 w 753"/>
                <a:gd name="T3" fmla="*/ 1 h 180"/>
                <a:gd name="T4" fmla="*/ 0 w 753"/>
                <a:gd name="T5" fmla="*/ 1 h 180"/>
                <a:gd name="T6" fmla="*/ 0 w 753"/>
                <a:gd name="T7" fmla="*/ 1 h 180"/>
                <a:gd name="T8" fmla="*/ 1 w 753"/>
                <a:gd name="T9" fmla="*/ 1 h 180"/>
                <a:gd name="T10" fmla="*/ 1 w 753"/>
                <a:gd name="T11" fmla="*/ 1 h 180"/>
                <a:gd name="T12" fmla="*/ 1 w 753"/>
                <a:gd name="T13" fmla="*/ 1 h 180"/>
                <a:gd name="T14" fmla="*/ 1 w 753"/>
                <a:gd name="T15" fmla="*/ 1 h 180"/>
                <a:gd name="T16" fmla="*/ 1 w 753"/>
                <a:gd name="T17" fmla="*/ 1 h 180"/>
                <a:gd name="T18" fmla="*/ 1 w 753"/>
                <a:gd name="T19" fmla="*/ 1 h 180"/>
                <a:gd name="T20" fmla="*/ 1 w 753"/>
                <a:gd name="T21" fmla="*/ 0 h 180"/>
                <a:gd name="T22" fmla="*/ 1 w 753"/>
                <a:gd name="T23" fmla="*/ 1 h 180"/>
                <a:gd name="T24" fmla="*/ 1 w 753"/>
                <a:gd name="T25" fmla="*/ 1 h 180"/>
                <a:gd name="T26" fmla="*/ 1 w 753"/>
                <a:gd name="T27" fmla="*/ 1 h 180"/>
                <a:gd name="T28" fmla="*/ 1 w 753"/>
                <a:gd name="T29" fmla="*/ 1 h 180"/>
                <a:gd name="T30" fmla="*/ 1 w 753"/>
                <a:gd name="T31" fmla="*/ 1 h 180"/>
                <a:gd name="T32" fmla="*/ 1 w 753"/>
                <a:gd name="T33" fmla="*/ 1 h 180"/>
                <a:gd name="T34" fmla="*/ 1 w 753"/>
                <a:gd name="T35" fmla="*/ 1 h 180"/>
                <a:gd name="T36" fmla="*/ 0 w 753"/>
                <a:gd name="T37" fmla="*/ 1 h 180"/>
                <a:gd name="T38" fmla="*/ 0 w 753"/>
                <a:gd name="T39" fmla="*/ 1 h 180"/>
                <a:gd name="T40" fmla="*/ 0 w 753"/>
                <a:gd name="T41" fmla="*/ 1 h 180"/>
                <a:gd name="T42" fmla="*/ 0 w 753"/>
                <a:gd name="T43" fmla="*/ 1 h 180"/>
                <a:gd name="T44" fmla="*/ 0 w 753"/>
                <a:gd name="T45" fmla="*/ 1 h 180"/>
                <a:gd name="T46" fmla="*/ 0 w 753"/>
                <a:gd name="T47" fmla="*/ 1 h 180"/>
                <a:gd name="T48" fmla="*/ 0 w 753"/>
                <a:gd name="T49" fmla="*/ 1 h 180"/>
                <a:gd name="T50" fmla="*/ 0 w 753"/>
                <a:gd name="T51" fmla="*/ 1 h 18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53"/>
                <a:gd name="T79" fmla="*/ 0 h 180"/>
                <a:gd name="T80" fmla="*/ 753 w 753"/>
                <a:gd name="T81" fmla="*/ 180 h 18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53" h="180">
                  <a:moveTo>
                    <a:pt x="18" y="116"/>
                  </a:moveTo>
                  <a:lnTo>
                    <a:pt x="130" y="129"/>
                  </a:lnTo>
                  <a:lnTo>
                    <a:pt x="240" y="123"/>
                  </a:lnTo>
                  <a:lnTo>
                    <a:pt x="379" y="127"/>
                  </a:lnTo>
                  <a:lnTo>
                    <a:pt x="517" y="116"/>
                  </a:lnTo>
                  <a:lnTo>
                    <a:pt x="569" y="101"/>
                  </a:lnTo>
                  <a:lnTo>
                    <a:pt x="614" y="70"/>
                  </a:lnTo>
                  <a:lnTo>
                    <a:pt x="650" y="40"/>
                  </a:lnTo>
                  <a:lnTo>
                    <a:pt x="669" y="26"/>
                  </a:lnTo>
                  <a:lnTo>
                    <a:pt x="688" y="13"/>
                  </a:lnTo>
                  <a:lnTo>
                    <a:pt x="738" y="0"/>
                  </a:lnTo>
                  <a:lnTo>
                    <a:pt x="753" y="11"/>
                  </a:lnTo>
                  <a:lnTo>
                    <a:pt x="742" y="26"/>
                  </a:lnTo>
                  <a:lnTo>
                    <a:pt x="696" y="47"/>
                  </a:lnTo>
                  <a:lnTo>
                    <a:pt x="666" y="83"/>
                  </a:lnTo>
                  <a:lnTo>
                    <a:pt x="635" y="127"/>
                  </a:lnTo>
                  <a:lnTo>
                    <a:pt x="593" y="161"/>
                  </a:lnTo>
                  <a:lnTo>
                    <a:pt x="531" y="180"/>
                  </a:lnTo>
                  <a:lnTo>
                    <a:pt x="386" y="180"/>
                  </a:lnTo>
                  <a:lnTo>
                    <a:pt x="240" y="167"/>
                  </a:lnTo>
                  <a:lnTo>
                    <a:pt x="124" y="165"/>
                  </a:lnTo>
                  <a:lnTo>
                    <a:pt x="10" y="142"/>
                  </a:lnTo>
                  <a:lnTo>
                    <a:pt x="0" y="123"/>
                  </a:lnTo>
                  <a:lnTo>
                    <a:pt x="6" y="116"/>
                  </a:lnTo>
                  <a:lnTo>
                    <a:pt x="18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3" name="Freeform 149"/>
            <p:cNvSpPr>
              <a:spLocks/>
            </p:cNvSpPr>
            <p:nvPr/>
          </p:nvSpPr>
          <p:spPr bwMode="auto">
            <a:xfrm>
              <a:off x="2396" y="3127"/>
              <a:ext cx="110" cy="32"/>
            </a:xfrm>
            <a:custGeom>
              <a:avLst/>
              <a:gdLst>
                <a:gd name="T0" fmla="*/ 1 w 218"/>
                <a:gd name="T1" fmla="*/ 1 h 63"/>
                <a:gd name="T2" fmla="*/ 1 w 218"/>
                <a:gd name="T3" fmla="*/ 1 h 63"/>
                <a:gd name="T4" fmla="*/ 1 w 218"/>
                <a:gd name="T5" fmla="*/ 1 h 63"/>
                <a:gd name="T6" fmla="*/ 1 w 218"/>
                <a:gd name="T7" fmla="*/ 0 h 63"/>
                <a:gd name="T8" fmla="*/ 1 w 218"/>
                <a:gd name="T9" fmla="*/ 1 h 63"/>
                <a:gd name="T10" fmla="*/ 1 w 218"/>
                <a:gd name="T11" fmla="*/ 1 h 63"/>
                <a:gd name="T12" fmla="*/ 1 w 218"/>
                <a:gd name="T13" fmla="*/ 1 h 63"/>
                <a:gd name="T14" fmla="*/ 1 w 218"/>
                <a:gd name="T15" fmla="*/ 1 h 63"/>
                <a:gd name="T16" fmla="*/ 1 w 218"/>
                <a:gd name="T17" fmla="*/ 1 h 63"/>
                <a:gd name="T18" fmla="*/ 0 w 218"/>
                <a:gd name="T19" fmla="*/ 1 h 63"/>
                <a:gd name="T20" fmla="*/ 1 w 218"/>
                <a:gd name="T21" fmla="*/ 1 h 63"/>
                <a:gd name="T22" fmla="*/ 1 w 218"/>
                <a:gd name="T23" fmla="*/ 1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8"/>
                <a:gd name="T37" fmla="*/ 0 h 63"/>
                <a:gd name="T38" fmla="*/ 218 w 218"/>
                <a:gd name="T39" fmla="*/ 63 h 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8" h="63">
                  <a:moveTo>
                    <a:pt x="13" y="34"/>
                  </a:moveTo>
                  <a:lnTo>
                    <a:pt x="106" y="17"/>
                  </a:lnTo>
                  <a:lnTo>
                    <a:pt x="178" y="4"/>
                  </a:lnTo>
                  <a:lnTo>
                    <a:pt x="199" y="0"/>
                  </a:lnTo>
                  <a:lnTo>
                    <a:pt x="218" y="8"/>
                  </a:lnTo>
                  <a:lnTo>
                    <a:pt x="211" y="25"/>
                  </a:lnTo>
                  <a:lnTo>
                    <a:pt x="190" y="40"/>
                  </a:lnTo>
                  <a:lnTo>
                    <a:pt x="112" y="55"/>
                  </a:lnTo>
                  <a:lnTo>
                    <a:pt x="17" y="63"/>
                  </a:lnTo>
                  <a:lnTo>
                    <a:pt x="0" y="49"/>
                  </a:lnTo>
                  <a:lnTo>
                    <a:pt x="13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4" name="Freeform 150"/>
            <p:cNvSpPr>
              <a:spLocks/>
            </p:cNvSpPr>
            <p:nvPr/>
          </p:nvSpPr>
          <p:spPr bwMode="auto">
            <a:xfrm>
              <a:off x="2405" y="2908"/>
              <a:ext cx="34" cy="66"/>
            </a:xfrm>
            <a:custGeom>
              <a:avLst/>
              <a:gdLst>
                <a:gd name="T0" fmla="*/ 1 w 68"/>
                <a:gd name="T1" fmla="*/ 0 h 133"/>
                <a:gd name="T2" fmla="*/ 1 w 68"/>
                <a:gd name="T3" fmla="*/ 0 h 133"/>
                <a:gd name="T4" fmla="*/ 1 w 68"/>
                <a:gd name="T5" fmla="*/ 0 h 133"/>
                <a:gd name="T6" fmla="*/ 1 w 68"/>
                <a:gd name="T7" fmla="*/ 0 h 133"/>
                <a:gd name="T8" fmla="*/ 1 w 68"/>
                <a:gd name="T9" fmla="*/ 0 h 133"/>
                <a:gd name="T10" fmla="*/ 1 w 68"/>
                <a:gd name="T11" fmla="*/ 0 h 133"/>
                <a:gd name="T12" fmla="*/ 0 w 68"/>
                <a:gd name="T13" fmla="*/ 0 h 133"/>
                <a:gd name="T14" fmla="*/ 1 w 68"/>
                <a:gd name="T15" fmla="*/ 0 h 133"/>
                <a:gd name="T16" fmla="*/ 1 w 68"/>
                <a:gd name="T17" fmla="*/ 0 h 133"/>
                <a:gd name="T18" fmla="*/ 1 w 68"/>
                <a:gd name="T19" fmla="*/ 0 h 133"/>
                <a:gd name="T20" fmla="*/ 1 w 68"/>
                <a:gd name="T21" fmla="*/ 0 h 1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8"/>
                <a:gd name="T34" fmla="*/ 0 h 133"/>
                <a:gd name="T35" fmla="*/ 68 w 68"/>
                <a:gd name="T36" fmla="*/ 133 h 13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8" h="133">
                  <a:moveTo>
                    <a:pt x="38" y="13"/>
                  </a:moveTo>
                  <a:lnTo>
                    <a:pt x="43" y="44"/>
                  </a:lnTo>
                  <a:lnTo>
                    <a:pt x="49" y="82"/>
                  </a:lnTo>
                  <a:lnTo>
                    <a:pt x="68" y="112"/>
                  </a:lnTo>
                  <a:lnTo>
                    <a:pt x="66" y="133"/>
                  </a:lnTo>
                  <a:lnTo>
                    <a:pt x="45" y="131"/>
                  </a:lnTo>
                  <a:lnTo>
                    <a:pt x="0" y="44"/>
                  </a:lnTo>
                  <a:lnTo>
                    <a:pt x="9" y="13"/>
                  </a:lnTo>
                  <a:lnTo>
                    <a:pt x="24" y="0"/>
                  </a:lnTo>
                  <a:lnTo>
                    <a:pt x="38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5" name="Freeform 151"/>
            <p:cNvSpPr>
              <a:spLocks/>
            </p:cNvSpPr>
            <p:nvPr/>
          </p:nvSpPr>
          <p:spPr bwMode="auto">
            <a:xfrm>
              <a:off x="2273" y="2923"/>
              <a:ext cx="28" cy="53"/>
            </a:xfrm>
            <a:custGeom>
              <a:avLst/>
              <a:gdLst>
                <a:gd name="T0" fmla="*/ 0 w 57"/>
                <a:gd name="T1" fmla="*/ 0 h 107"/>
                <a:gd name="T2" fmla="*/ 0 w 57"/>
                <a:gd name="T3" fmla="*/ 0 h 107"/>
                <a:gd name="T4" fmla="*/ 0 w 57"/>
                <a:gd name="T5" fmla="*/ 0 h 107"/>
                <a:gd name="T6" fmla="*/ 0 w 57"/>
                <a:gd name="T7" fmla="*/ 0 h 107"/>
                <a:gd name="T8" fmla="*/ 0 w 57"/>
                <a:gd name="T9" fmla="*/ 0 h 107"/>
                <a:gd name="T10" fmla="*/ 0 w 57"/>
                <a:gd name="T11" fmla="*/ 0 h 107"/>
                <a:gd name="T12" fmla="*/ 0 w 57"/>
                <a:gd name="T13" fmla="*/ 0 h 107"/>
                <a:gd name="T14" fmla="*/ 0 w 57"/>
                <a:gd name="T15" fmla="*/ 0 h 107"/>
                <a:gd name="T16" fmla="*/ 0 w 57"/>
                <a:gd name="T17" fmla="*/ 0 h 107"/>
                <a:gd name="T18" fmla="*/ 0 w 57"/>
                <a:gd name="T19" fmla="*/ 0 h 1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7"/>
                <a:gd name="T31" fmla="*/ 0 h 107"/>
                <a:gd name="T32" fmla="*/ 57 w 57"/>
                <a:gd name="T33" fmla="*/ 107 h 1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7" h="107">
                  <a:moveTo>
                    <a:pt x="24" y="6"/>
                  </a:moveTo>
                  <a:lnTo>
                    <a:pt x="51" y="50"/>
                  </a:lnTo>
                  <a:lnTo>
                    <a:pt x="57" y="88"/>
                  </a:lnTo>
                  <a:lnTo>
                    <a:pt x="49" y="107"/>
                  </a:lnTo>
                  <a:lnTo>
                    <a:pt x="32" y="99"/>
                  </a:lnTo>
                  <a:lnTo>
                    <a:pt x="9" y="63"/>
                  </a:lnTo>
                  <a:lnTo>
                    <a:pt x="0" y="19"/>
                  </a:lnTo>
                  <a:lnTo>
                    <a:pt x="5" y="0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6" name="Freeform 152"/>
            <p:cNvSpPr>
              <a:spLocks/>
            </p:cNvSpPr>
            <p:nvPr/>
          </p:nvSpPr>
          <p:spPr bwMode="auto">
            <a:xfrm>
              <a:off x="2202" y="2835"/>
              <a:ext cx="245" cy="39"/>
            </a:xfrm>
            <a:custGeom>
              <a:avLst/>
              <a:gdLst>
                <a:gd name="T0" fmla="*/ 1 w 490"/>
                <a:gd name="T1" fmla="*/ 1 h 77"/>
                <a:gd name="T2" fmla="*/ 1 w 490"/>
                <a:gd name="T3" fmla="*/ 0 h 77"/>
                <a:gd name="T4" fmla="*/ 1 w 490"/>
                <a:gd name="T5" fmla="*/ 1 h 77"/>
                <a:gd name="T6" fmla="*/ 1 w 490"/>
                <a:gd name="T7" fmla="*/ 1 h 77"/>
                <a:gd name="T8" fmla="*/ 1 w 490"/>
                <a:gd name="T9" fmla="*/ 1 h 77"/>
                <a:gd name="T10" fmla="*/ 1 w 490"/>
                <a:gd name="T11" fmla="*/ 1 h 77"/>
                <a:gd name="T12" fmla="*/ 1 w 490"/>
                <a:gd name="T13" fmla="*/ 1 h 77"/>
                <a:gd name="T14" fmla="*/ 1 w 490"/>
                <a:gd name="T15" fmla="*/ 1 h 77"/>
                <a:gd name="T16" fmla="*/ 1 w 490"/>
                <a:gd name="T17" fmla="*/ 1 h 77"/>
                <a:gd name="T18" fmla="*/ 1 w 490"/>
                <a:gd name="T19" fmla="*/ 1 h 77"/>
                <a:gd name="T20" fmla="*/ 1 w 490"/>
                <a:gd name="T21" fmla="*/ 1 h 77"/>
                <a:gd name="T22" fmla="*/ 1 w 490"/>
                <a:gd name="T23" fmla="*/ 1 h 77"/>
                <a:gd name="T24" fmla="*/ 0 w 490"/>
                <a:gd name="T25" fmla="*/ 1 h 77"/>
                <a:gd name="T26" fmla="*/ 1 w 490"/>
                <a:gd name="T27" fmla="*/ 1 h 77"/>
                <a:gd name="T28" fmla="*/ 1 w 490"/>
                <a:gd name="T29" fmla="*/ 1 h 7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90"/>
                <a:gd name="T46" fmla="*/ 0 h 77"/>
                <a:gd name="T47" fmla="*/ 490 w 490"/>
                <a:gd name="T48" fmla="*/ 77 h 7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90" h="77">
                  <a:moveTo>
                    <a:pt x="11" y="7"/>
                  </a:moveTo>
                  <a:lnTo>
                    <a:pt x="127" y="0"/>
                  </a:lnTo>
                  <a:lnTo>
                    <a:pt x="243" y="22"/>
                  </a:lnTo>
                  <a:lnTo>
                    <a:pt x="355" y="36"/>
                  </a:lnTo>
                  <a:lnTo>
                    <a:pt x="466" y="30"/>
                  </a:lnTo>
                  <a:lnTo>
                    <a:pt x="490" y="51"/>
                  </a:lnTo>
                  <a:lnTo>
                    <a:pt x="487" y="68"/>
                  </a:lnTo>
                  <a:lnTo>
                    <a:pt x="469" y="77"/>
                  </a:lnTo>
                  <a:lnTo>
                    <a:pt x="354" y="76"/>
                  </a:lnTo>
                  <a:lnTo>
                    <a:pt x="238" y="55"/>
                  </a:lnTo>
                  <a:lnTo>
                    <a:pt x="127" y="30"/>
                  </a:lnTo>
                  <a:lnTo>
                    <a:pt x="17" y="34"/>
                  </a:lnTo>
                  <a:lnTo>
                    <a:pt x="0" y="22"/>
                  </a:lnTo>
                  <a:lnTo>
                    <a:pt x="11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7" name="Freeform 153"/>
            <p:cNvSpPr>
              <a:spLocks/>
            </p:cNvSpPr>
            <p:nvPr/>
          </p:nvSpPr>
          <p:spPr bwMode="auto">
            <a:xfrm>
              <a:off x="2424" y="2850"/>
              <a:ext cx="48" cy="67"/>
            </a:xfrm>
            <a:custGeom>
              <a:avLst/>
              <a:gdLst>
                <a:gd name="T0" fmla="*/ 0 w 97"/>
                <a:gd name="T1" fmla="*/ 1 h 133"/>
                <a:gd name="T2" fmla="*/ 0 w 97"/>
                <a:gd name="T3" fmla="*/ 1 h 133"/>
                <a:gd name="T4" fmla="*/ 0 w 97"/>
                <a:gd name="T5" fmla="*/ 1 h 133"/>
                <a:gd name="T6" fmla="*/ 0 w 97"/>
                <a:gd name="T7" fmla="*/ 1 h 133"/>
                <a:gd name="T8" fmla="*/ 0 w 97"/>
                <a:gd name="T9" fmla="*/ 1 h 133"/>
                <a:gd name="T10" fmla="*/ 0 w 97"/>
                <a:gd name="T11" fmla="*/ 1 h 133"/>
                <a:gd name="T12" fmla="*/ 0 w 97"/>
                <a:gd name="T13" fmla="*/ 1 h 133"/>
                <a:gd name="T14" fmla="*/ 0 w 97"/>
                <a:gd name="T15" fmla="*/ 1 h 133"/>
                <a:gd name="T16" fmla="*/ 0 w 97"/>
                <a:gd name="T17" fmla="*/ 1 h 133"/>
                <a:gd name="T18" fmla="*/ 0 w 97"/>
                <a:gd name="T19" fmla="*/ 1 h 133"/>
                <a:gd name="T20" fmla="*/ 0 w 97"/>
                <a:gd name="T21" fmla="*/ 1 h 133"/>
                <a:gd name="T22" fmla="*/ 0 w 97"/>
                <a:gd name="T23" fmla="*/ 0 h 133"/>
                <a:gd name="T24" fmla="*/ 0 w 97"/>
                <a:gd name="T25" fmla="*/ 1 h 133"/>
                <a:gd name="T26" fmla="*/ 0 w 97"/>
                <a:gd name="T27" fmla="*/ 1 h 1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7"/>
                <a:gd name="T43" fmla="*/ 0 h 133"/>
                <a:gd name="T44" fmla="*/ 97 w 97"/>
                <a:gd name="T45" fmla="*/ 133 h 13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7" h="133">
                  <a:moveTo>
                    <a:pt x="40" y="9"/>
                  </a:moveTo>
                  <a:lnTo>
                    <a:pt x="64" y="27"/>
                  </a:lnTo>
                  <a:lnTo>
                    <a:pt x="76" y="61"/>
                  </a:lnTo>
                  <a:lnTo>
                    <a:pt x="93" y="95"/>
                  </a:lnTo>
                  <a:lnTo>
                    <a:pt x="97" y="118"/>
                  </a:lnTo>
                  <a:lnTo>
                    <a:pt x="85" y="133"/>
                  </a:lnTo>
                  <a:lnTo>
                    <a:pt x="45" y="125"/>
                  </a:lnTo>
                  <a:lnTo>
                    <a:pt x="38" y="68"/>
                  </a:lnTo>
                  <a:lnTo>
                    <a:pt x="4" y="40"/>
                  </a:lnTo>
                  <a:lnTo>
                    <a:pt x="0" y="23"/>
                  </a:lnTo>
                  <a:lnTo>
                    <a:pt x="13" y="8"/>
                  </a:lnTo>
                  <a:lnTo>
                    <a:pt x="30" y="0"/>
                  </a:lnTo>
                  <a:lnTo>
                    <a:pt x="4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8" name="Freeform 154"/>
            <p:cNvSpPr>
              <a:spLocks/>
            </p:cNvSpPr>
            <p:nvPr/>
          </p:nvSpPr>
          <p:spPr bwMode="auto">
            <a:xfrm>
              <a:off x="2157" y="3075"/>
              <a:ext cx="81" cy="112"/>
            </a:xfrm>
            <a:custGeom>
              <a:avLst/>
              <a:gdLst>
                <a:gd name="T0" fmla="*/ 1 w 161"/>
                <a:gd name="T1" fmla="*/ 0 h 225"/>
                <a:gd name="T2" fmla="*/ 1 w 161"/>
                <a:gd name="T3" fmla="*/ 0 h 225"/>
                <a:gd name="T4" fmla="*/ 1 w 161"/>
                <a:gd name="T5" fmla="*/ 0 h 225"/>
                <a:gd name="T6" fmla="*/ 1 w 161"/>
                <a:gd name="T7" fmla="*/ 0 h 225"/>
                <a:gd name="T8" fmla="*/ 1 w 161"/>
                <a:gd name="T9" fmla="*/ 0 h 225"/>
                <a:gd name="T10" fmla="*/ 1 w 161"/>
                <a:gd name="T11" fmla="*/ 0 h 225"/>
                <a:gd name="T12" fmla="*/ 1 w 161"/>
                <a:gd name="T13" fmla="*/ 0 h 225"/>
                <a:gd name="T14" fmla="*/ 1 w 161"/>
                <a:gd name="T15" fmla="*/ 0 h 225"/>
                <a:gd name="T16" fmla="*/ 1 w 161"/>
                <a:gd name="T17" fmla="*/ 0 h 225"/>
                <a:gd name="T18" fmla="*/ 1 w 161"/>
                <a:gd name="T19" fmla="*/ 0 h 225"/>
                <a:gd name="T20" fmla="*/ 1 w 161"/>
                <a:gd name="T21" fmla="*/ 0 h 225"/>
                <a:gd name="T22" fmla="*/ 1 w 161"/>
                <a:gd name="T23" fmla="*/ 0 h 225"/>
                <a:gd name="T24" fmla="*/ 0 w 161"/>
                <a:gd name="T25" fmla="*/ 0 h 225"/>
                <a:gd name="T26" fmla="*/ 1 w 161"/>
                <a:gd name="T27" fmla="*/ 0 h 225"/>
                <a:gd name="T28" fmla="*/ 1 w 161"/>
                <a:gd name="T29" fmla="*/ 0 h 225"/>
                <a:gd name="T30" fmla="*/ 1 w 161"/>
                <a:gd name="T31" fmla="*/ 0 h 2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61"/>
                <a:gd name="T49" fmla="*/ 0 h 225"/>
                <a:gd name="T50" fmla="*/ 161 w 161"/>
                <a:gd name="T51" fmla="*/ 225 h 22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61" h="225">
                  <a:moveTo>
                    <a:pt x="19" y="0"/>
                  </a:moveTo>
                  <a:lnTo>
                    <a:pt x="99" y="37"/>
                  </a:lnTo>
                  <a:lnTo>
                    <a:pt x="146" y="105"/>
                  </a:lnTo>
                  <a:lnTo>
                    <a:pt x="161" y="181"/>
                  </a:lnTo>
                  <a:lnTo>
                    <a:pt x="148" y="213"/>
                  </a:lnTo>
                  <a:lnTo>
                    <a:pt x="118" y="225"/>
                  </a:lnTo>
                  <a:lnTo>
                    <a:pt x="87" y="213"/>
                  </a:lnTo>
                  <a:lnTo>
                    <a:pt x="74" y="181"/>
                  </a:lnTo>
                  <a:lnTo>
                    <a:pt x="78" y="120"/>
                  </a:lnTo>
                  <a:lnTo>
                    <a:pt x="55" y="61"/>
                  </a:lnTo>
                  <a:lnTo>
                    <a:pt x="38" y="42"/>
                  </a:lnTo>
                  <a:lnTo>
                    <a:pt x="9" y="27"/>
                  </a:lnTo>
                  <a:lnTo>
                    <a:pt x="0" y="8"/>
                  </a:lnTo>
                  <a:lnTo>
                    <a:pt x="7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9" name="Freeform 155"/>
            <p:cNvSpPr>
              <a:spLocks/>
            </p:cNvSpPr>
            <p:nvPr/>
          </p:nvSpPr>
          <p:spPr bwMode="auto">
            <a:xfrm>
              <a:off x="3066" y="1648"/>
              <a:ext cx="61" cy="46"/>
            </a:xfrm>
            <a:custGeom>
              <a:avLst/>
              <a:gdLst>
                <a:gd name="T0" fmla="*/ 1 w 121"/>
                <a:gd name="T1" fmla="*/ 0 h 94"/>
                <a:gd name="T2" fmla="*/ 1 w 121"/>
                <a:gd name="T3" fmla="*/ 0 h 94"/>
                <a:gd name="T4" fmla="*/ 1 w 121"/>
                <a:gd name="T5" fmla="*/ 0 h 94"/>
                <a:gd name="T6" fmla="*/ 1 w 121"/>
                <a:gd name="T7" fmla="*/ 0 h 94"/>
                <a:gd name="T8" fmla="*/ 1 w 121"/>
                <a:gd name="T9" fmla="*/ 0 h 94"/>
                <a:gd name="T10" fmla="*/ 1 w 121"/>
                <a:gd name="T11" fmla="*/ 0 h 94"/>
                <a:gd name="T12" fmla="*/ 1 w 121"/>
                <a:gd name="T13" fmla="*/ 0 h 94"/>
                <a:gd name="T14" fmla="*/ 1 w 121"/>
                <a:gd name="T15" fmla="*/ 0 h 94"/>
                <a:gd name="T16" fmla="*/ 0 w 121"/>
                <a:gd name="T17" fmla="*/ 0 h 94"/>
                <a:gd name="T18" fmla="*/ 1 w 121"/>
                <a:gd name="T19" fmla="*/ 0 h 94"/>
                <a:gd name="T20" fmla="*/ 1 w 121"/>
                <a:gd name="T21" fmla="*/ 0 h 94"/>
                <a:gd name="T22" fmla="*/ 1 w 121"/>
                <a:gd name="T23" fmla="*/ 0 h 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1"/>
                <a:gd name="T37" fmla="*/ 0 h 94"/>
                <a:gd name="T38" fmla="*/ 121 w 121"/>
                <a:gd name="T39" fmla="*/ 94 h 9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1" h="94">
                  <a:moveTo>
                    <a:pt x="26" y="0"/>
                  </a:moveTo>
                  <a:lnTo>
                    <a:pt x="76" y="31"/>
                  </a:lnTo>
                  <a:lnTo>
                    <a:pt x="115" y="75"/>
                  </a:lnTo>
                  <a:lnTo>
                    <a:pt x="121" y="84"/>
                  </a:lnTo>
                  <a:lnTo>
                    <a:pt x="115" y="94"/>
                  </a:lnTo>
                  <a:lnTo>
                    <a:pt x="96" y="94"/>
                  </a:lnTo>
                  <a:lnTo>
                    <a:pt x="57" y="61"/>
                  </a:lnTo>
                  <a:lnTo>
                    <a:pt x="11" y="40"/>
                  </a:lnTo>
                  <a:lnTo>
                    <a:pt x="0" y="14"/>
                  </a:lnTo>
                  <a:lnTo>
                    <a:pt x="9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0" name="Freeform 156"/>
            <p:cNvSpPr>
              <a:spLocks/>
            </p:cNvSpPr>
            <p:nvPr/>
          </p:nvSpPr>
          <p:spPr bwMode="auto">
            <a:xfrm>
              <a:off x="3169" y="1824"/>
              <a:ext cx="57" cy="112"/>
            </a:xfrm>
            <a:custGeom>
              <a:avLst/>
              <a:gdLst>
                <a:gd name="T0" fmla="*/ 1 w 114"/>
                <a:gd name="T1" fmla="*/ 1 h 224"/>
                <a:gd name="T2" fmla="*/ 1 w 114"/>
                <a:gd name="T3" fmla="*/ 1 h 224"/>
                <a:gd name="T4" fmla="*/ 1 w 114"/>
                <a:gd name="T5" fmla="*/ 1 h 224"/>
                <a:gd name="T6" fmla="*/ 1 w 114"/>
                <a:gd name="T7" fmla="*/ 1 h 224"/>
                <a:gd name="T8" fmla="*/ 1 w 114"/>
                <a:gd name="T9" fmla="*/ 1 h 224"/>
                <a:gd name="T10" fmla="*/ 1 w 114"/>
                <a:gd name="T11" fmla="*/ 1 h 224"/>
                <a:gd name="T12" fmla="*/ 1 w 114"/>
                <a:gd name="T13" fmla="*/ 1 h 224"/>
                <a:gd name="T14" fmla="*/ 1 w 114"/>
                <a:gd name="T15" fmla="*/ 1 h 224"/>
                <a:gd name="T16" fmla="*/ 1 w 114"/>
                <a:gd name="T17" fmla="*/ 1 h 224"/>
                <a:gd name="T18" fmla="*/ 0 w 114"/>
                <a:gd name="T19" fmla="*/ 1 h 224"/>
                <a:gd name="T20" fmla="*/ 1 w 114"/>
                <a:gd name="T21" fmla="*/ 0 h 224"/>
                <a:gd name="T22" fmla="*/ 1 w 114"/>
                <a:gd name="T23" fmla="*/ 1 h 224"/>
                <a:gd name="T24" fmla="*/ 1 w 114"/>
                <a:gd name="T25" fmla="*/ 1 h 2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4"/>
                <a:gd name="T40" fmla="*/ 0 h 224"/>
                <a:gd name="T41" fmla="*/ 114 w 114"/>
                <a:gd name="T42" fmla="*/ 224 h 2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4" h="224">
                  <a:moveTo>
                    <a:pt x="26" y="10"/>
                  </a:moveTo>
                  <a:lnTo>
                    <a:pt x="45" y="57"/>
                  </a:lnTo>
                  <a:lnTo>
                    <a:pt x="68" y="103"/>
                  </a:lnTo>
                  <a:lnTo>
                    <a:pt x="114" y="205"/>
                  </a:lnTo>
                  <a:lnTo>
                    <a:pt x="106" y="224"/>
                  </a:lnTo>
                  <a:lnTo>
                    <a:pt x="87" y="219"/>
                  </a:lnTo>
                  <a:lnTo>
                    <a:pt x="72" y="192"/>
                  </a:lnTo>
                  <a:lnTo>
                    <a:pt x="55" y="171"/>
                  </a:lnTo>
                  <a:lnTo>
                    <a:pt x="24" y="120"/>
                  </a:lnTo>
                  <a:lnTo>
                    <a:pt x="0" y="17"/>
                  </a:lnTo>
                  <a:lnTo>
                    <a:pt x="9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1" name="Freeform 157"/>
            <p:cNvSpPr>
              <a:spLocks/>
            </p:cNvSpPr>
            <p:nvPr/>
          </p:nvSpPr>
          <p:spPr bwMode="auto">
            <a:xfrm>
              <a:off x="2670" y="1436"/>
              <a:ext cx="90" cy="254"/>
            </a:xfrm>
            <a:custGeom>
              <a:avLst/>
              <a:gdLst>
                <a:gd name="T0" fmla="*/ 0 w 181"/>
                <a:gd name="T1" fmla="*/ 0 h 509"/>
                <a:gd name="T2" fmla="*/ 0 w 181"/>
                <a:gd name="T3" fmla="*/ 0 h 509"/>
                <a:gd name="T4" fmla="*/ 0 w 181"/>
                <a:gd name="T5" fmla="*/ 0 h 509"/>
                <a:gd name="T6" fmla="*/ 0 w 181"/>
                <a:gd name="T7" fmla="*/ 0 h 509"/>
                <a:gd name="T8" fmla="*/ 0 w 181"/>
                <a:gd name="T9" fmla="*/ 0 h 509"/>
                <a:gd name="T10" fmla="*/ 0 w 181"/>
                <a:gd name="T11" fmla="*/ 0 h 509"/>
                <a:gd name="T12" fmla="*/ 0 w 181"/>
                <a:gd name="T13" fmla="*/ 0 h 509"/>
                <a:gd name="T14" fmla="*/ 0 w 181"/>
                <a:gd name="T15" fmla="*/ 0 h 509"/>
                <a:gd name="T16" fmla="*/ 0 w 181"/>
                <a:gd name="T17" fmla="*/ 0 h 509"/>
                <a:gd name="T18" fmla="*/ 0 w 181"/>
                <a:gd name="T19" fmla="*/ 0 h 509"/>
                <a:gd name="T20" fmla="*/ 0 w 181"/>
                <a:gd name="T21" fmla="*/ 0 h 509"/>
                <a:gd name="T22" fmla="*/ 0 w 181"/>
                <a:gd name="T23" fmla="*/ 0 h 509"/>
                <a:gd name="T24" fmla="*/ 0 w 181"/>
                <a:gd name="T25" fmla="*/ 0 h 509"/>
                <a:gd name="T26" fmla="*/ 0 w 181"/>
                <a:gd name="T27" fmla="*/ 0 h 509"/>
                <a:gd name="T28" fmla="*/ 0 w 181"/>
                <a:gd name="T29" fmla="*/ 0 h 509"/>
                <a:gd name="T30" fmla="*/ 0 w 181"/>
                <a:gd name="T31" fmla="*/ 0 h 509"/>
                <a:gd name="T32" fmla="*/ 0 w 181"/>
                <a:gd name="T33" fmla="*/ 0 h 509"/>
                <a:gd name="T34" fmla="*/ 0 w 181"/>
                <a:gd name="T35" fmla="*/ 0 h 509"/>
                <a:gd name="T36" fmla="*/ 0 w 181"/>
                <a:gd name="T37" fmla="*/ 0 h 5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1"/>
                <a:gd name="T58" fmla="*/ 0 h 509"/>
                <a:gd name="T59" fmla="*/ 181 w 181"/>
                <a:gd name="T60" fmla="*/ 509 h 5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1" h="509">
                  <a:moveTo>
                    <a:pt x="27" y="15"/>
                  </a:moveTo>
                  <a:lnTo>
                    <a:pt x="32" y="51"/>
                  </a:lnTo>
                  <a:lnTo>
                    <a:pt x="46" y="81"/>
                  </a:lnTo>
                  <a:lnTo>
                    <a:pt x="65" y="110"/>
                  </a:lnTo>
                  <a:lnTo>
                    <a:pt x="87" y="142"/>
                  </a:lnTo>
                  <a:lnTo>
                    <a:pt x="163" y="290"/>
                  </a:lnTo>
                  <a:lnTo>
                    <a:pt x="175" y="391"/>
                  </a:lnTo>
                  <a:lnTo>
                    <a:pt x="181" y="496"/>
                  </a:lnTo>
                  <a:lnTo>
                    <a:pt x="167" y="509"/>
                  </a:lnTo>
                  <a:lnTo>
                    <a:pt x="152" y="496"/>
                  </a:lnTo>
                  <a:lnTo>
                    <a:pt x="133" y="397"/>
                  </a:lnTo>
                  <a:lnTo>
                    <a:pt x="122" y="300"/>
                  </a:lnTo>
                  <a:lnTo>
                    <a:pt x="97" y="224"/>
                  </a:lnTo>
                  <a:lnTo>
                    <a:pt x="84" y="192"/>
                  </a:lnTo>
                  <a:lnTo>
                    <a:pt x="63" y="157"/>
                  </a:lnTo>
                  <a:lnTo>
                    <a:pt x="0" y="13"/>
                  </a:lnTo>
                  <a:lnTo>
                    <a:pt x="13" y="0"/>
                  </a:lnTo>
                  <a:lnTo>
                    <a:pt x="27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2" name="Freeform 158"/>
            <p:cNvSpPr>
              <a:spLocks/>
            </p:cNvSpPr>
            <p:nvPr/>
          </p:nvSpPr>
          <p:spPr bwMode="auto">
            <a:xfrm>
              <a:off x="2653" y="2208"/>
              <a:ext cx="45" cy="53"/>
            </a:xfrm>
            <a:custGeom>
              <a:avLst/>
              <a:gdLst>
                <a:gd name="T0" fmla="*/ 1 w 89"/>
                <a:gd name="T1" fmla="*/ 1 h 104"/>
                <a:gd name="T2" fmla="*/ 1 w 89"/>
                <a:gd name="T3" fmla="*/ 1 h 104"/>
                <a:gd name="T4" fmla="*/ 1 w 89"/>
                <a:gd name="T5" fmla="*/ 1 h 104"/>
                <a:gd name="T6" fmla="*/ 1 w 89"/>
                <a:gd name="T7" fmla="*/ 1 h 104"/>
                <a:gd name="T8" fmla="*/ 1 w 89"/>
                <a:gd name="T9" fmla="*/ 1 h 104"/>
                <a:gd name="T10" fmla="*/ 1 w 89"/>
                <a:gd name="T11" fmla="*/ 1 h 104"/>
                <a:gd name="T12" fmla="*/ 1 w 89"/>
                <a:gd name="T13" fmla="*/ 1 h 104"/>
                <a:gd name="T14" fmla="*/ 1 w 89"/>
                <a:gd name="T15" fmla="*/ 1 h 104"/>
                <a:gd name="T16" fmla="*/ 1 w 89"/>
                <a:gd name="T17" fmla="*/ 1 h 104"/>
                <a:gd name="T18" fmla="*/ 0 w 89"/>
                <a:gd name="T19" fmla="*/ 1 h 104"/>
                <a:gd name="T20" fmla="*/ 1 w 89"/>
                <a:gd name="T21" fmla="*/ 0 h 104"/>
                <a:gd name="T22" fmla="*/ 1 w 89"/>
                <a:gd name="T23" fmla="*/ 1 h 104"/>
                <a:gd name="T24" fmla="*/ 1 w 89"/>
                <a:gd name="T25" fmla="*/ 1 h 10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04"/>
                <a:gd name="T41" fmla="*/ 89 w 89"/>
                <a:gd name="T42" fmla="*/ 104 h 10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04">
                  <a:moveTo>
                    <a:pt x="28" y="15"/>
                  </a:moveTo>
                  <a:lnTo>
                    <a:pt x="34" y="42"/>
                  </a:lnTo>
                  <a:lnTo>
                    <a:pt x="53" y="49"/>
                  </a:lnTo>
                  <a:lnTo>
                    <a:pt x="61" y="23"/>
                  </a:lnTo>
                  <a:lnTo>
                    <a:pt x="76" y="9"/>
                  </a:lnTo>
                  <a:lnTo>
                    <a:pt x="89" y="23"/>
                  </a:lnTo>
                  <a:lnTo>
                    <a:pt x="78" y="104"/>
                  </a:lnTo>
                  <a:lnTo>
                    <a:pt x="49" y="103"/>
                  </a:lnTo>
                  <a:lnTo>
                    <a:pt x="23" y="80"/>
                  </a:lnTo>
                  <a:lnTo>
                    <a:pt x="0" y="13"/>
                  </a:lnTo>
                  <a:lnTo>
                    <a:pt x="15" y="0"/>
                  </a:lnTo>
                  <a:lnTo>
                    <a:pt x="28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3" name="Freeform 159"/>
            <p:cNvSpPr>
              <a:spLocks/>
            </p:cNvSpPr>
            <p:nvPr/>
          </p:nvSpPr>
          <p:spPr bwMode="auto">
            <a:xfrm>
              <a:off x="2995" y="2618"/>
              <a:ext cx="60" cy="110"/>
            </a:xfrm>
            <a:custGeom>
              <a:avLst/>
              <a:gdLst>
                <a:gd name="T0" fmla="*/ 1 w 120"/>
                <a:gd name="T1" fmla="*/ 0 h 221"/>
                <a:gd name="T2" fmla="*/ 1 w 120"/>
                <a:gd name="T3" fmla="*/ 0 h 221"/>
                <a:gd name="T4" fmla="*/ 1 w 120"/>
                <a:gd name="T5" fmla="*/ 0 h 221"/>
                <a:gd name="T6" fmla="*/ 1 w 120"/>
                <a:gd name="T7" fmla="*/ 0 h 221"/>
                <a:gd name="T8" fmla="*/ 1 w 120"/>
                <a:gd name="T9" fmla="*/ 0 h 221"/>
                <a:gd name="T10" fmla="*/ 1 w 120"/>
                <a:gd name="T11" fmla="*/ 0 h 221"/>
                <a:gd name="T12" fmla="*/ 1 w 120"/>
                <a:gd name="T13" fmla="*/ 0 h 221"/>
                <a:gd name="T14" fmla="*/ 1 w 120"/>
                <a:gd name="T15" fmla="*/ 0 h 221"/>
                <a:gd name="T16" fmla="*/ 1 w 120"/>
                <a:gd name="T17" fmla="*/ 0 h 221"/>
                <a:gd name="T18" fmla="*/ 1 w 120"/>
                <a:gd name="T19" fmla="*/ 0 h 221"/>
                <a:gd name="T20" fmla="*/ 1 w 120"/>
                <a:gd name="T21" fmla="*/ 0 h 221"/>
                <a:gd name="T22" fmla="*/ 0 w 120"/>
                <a:gd name="T23" fmla="*/ 0 h 221"/>
                <a:gd name="T24" fmla="*/ 1 w 120"/>
                <a:gd name="T25" fmla="*/ 0 h 221"/>
                <a:gd name="T26" fmla="*/ 1 w 120"/>
                <a:gd name="T27" fmla="*/ 0 h 221"/>
                <a:gd name="T28" fmla="*/ 1 w 120"/>
                <a:gd name="T29" fmla="*/ 0 h 2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0"/>
                <a:gd name="T46" fmla="*/ 0 h 221"/>
                <a:gd name="T47" fmla="*/ 120 w 120"/>
                <a:gd name="T48" fmla="*/ 221 h 22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0" h="221">
                  <a:moveTo>
                    <a:pt x="23" y="0"/>
                  </a:moveTo>
                  <a:lnTo>
                    <a:pt x="85" y="82"/>
                  </a:lnTo>
                  <a:lnTo>
                    <a:pt x="120" y="179"/>
                  </a:lnTo>
                  <a:lnTo>
                    <a:pt x="114" y="207"/>
                  </a:lnTo>
                  <a:lnTo>
                    <a:pt x="93" y="221"/>
                  </a:lnTo>
                  <a:lnTo>
                    <a:pt x="68" y="219"/>
                  </a:lnTo>
                  <a:lnTo>
                    <a:pt x="49" y="196"/>
                  </a:lnTo>
                  <a:lnTo>
                    <a:pt x="40" y="101"/>
                  </a:lnTo>
                  <a:lnTo>
                    <a:pt x="30" y="59"/>
                  </a:lnTo>
                  <a:lnTo>
                    <a:pt x="19" y="40"/>
                  </a:lnTo>
                  <a:lnTo>
                    <a:pt x="4" y="21"/>
                  </a:lnTo>
                  <a:lnTo>
                    <a:pt x="0" y="10"/>
                  </a:lnTo>
                  <a:lnTo>
                    <a:pt x="4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4" name="Freeform 160"/>
            <p:cNvSpPr>
              <a:spLocks/>
            </p:cNvSpPr>
            <p:nvPr/>
          </p:nvSpPr>
          <p:spPr bwMode="auto">
            <a:xfrm>
              <a:off x="3285" y="2448"/>
              <a:ext cx="52" cy="101"/>
            </a:xfrm>
            <a:custGeom>
              <a:avLst/>
              <a:gdLst>
                <a:gd name="T0" fmla="*/ 1 w 104"/>
                <a:gd name="T1" fmla="*/ 1 h 201"/>
                <a:gd name="T2" fmla="*/ 1 w 104"/>
                <a:gd name="T3" fmla="*/ 1 h 201"/>
                <a:gd name="T4" fmla="*/ 1 w 104"/>
                <a:gd name="T5" fmla="*/ 1 h 201"/>
                <a:gd name="T6" fmla="*/ 1 w 104"/>
                <a:gd name="T7" fmla="*/ 1 h 201"/>
                <a:gd name="T8" fmla="*/ 0 w 104"/>
                <a:gd name="T9" fmla="*/ 1 h 201"/>
                <a:gd name="T10" fmla="*/ 1 w 104"/>
                <a:gd name="T11" fmla="*/ 1 h 201"/>
                <a:gd name="T12" fmla="*/ 1 w 104"/>
                <a:gd name="T13" fmla="*/ 0 h 201"/>
                <a:gd name="T14" fmla="*/ 1 w 104"/>
                <a:gd name="T15" fmla="*/ 1 h 201"/>
                <a:gd name="T16" fmla="*/ 1 w 104"/>
                <a:gd name="T17" fmla="*/ 1 h 2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4"/>
                <a:gd name="T28" fmla="*/ 0 h 201"/>
                <a:gd name="T29" fmla="*/ 104 w 104"/>
                <a:gd name="T30" fmla="*/ 201 h 20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4" h="201">
                  <a:moveTo>
                    <a:pt x="15" y="36"/>
                  </a:moveTo>
                  <a:lnTo>
                    <a:pt x="26" y="175"/>
                  </a:lnTo>
                  <a:lnTo>
                    <a:pt x="104" y="165"/>
                  </a:lnTo>
                  <a:lnTo>
                    <a:pt x="100" y="186"/>
                  </a:lnTo>
                  <a:lnTo>
                    <a:pt x="0" y="201"/>
                  </a:lnTo>
                  <a:lnTo>
                    <a:pt x="2" y="6"/>
                  </a:lnTo>
                  <a:lnTo>
                    <a:pt x="15" y="0"/>
                  </a:lnTo>
                  <a:lnTo>
                    <a:pt x="15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5" name="Freeform 161"/>
            <p:cNvSpPr>
              <a:spLocks/>
            </p:cNvSpPr>
            <p:nvPr/>
          </p:nvSpPr>
          <p:spPr bwMode="auto">
            <a:xfrm>
              <a:off x="3282" y="2568"/>
              <a:ext cx="71" cy="88"/>
            </a:xfrm>
            <a:custGeom>
              <a:avLst/>
              <a:gdLst>
                <a:gd name="T0" fmla="*/ 1 w 142"/>
                <a:gd name="T1" fmla="*/ 0 h 177"/>
                <a:gd name="T2" fmla="*/ 1 w 142"/>
                <a:gd name="T3" fmla="*/ 0 h 177"/>
                <a:gd name="T4" fmla="*/ 1 w 142"/>
                <a:gd name="T5" fmla="*/ 0 h 177"/>
                <a:gd name="T6" fmla="*/ 1 w 142"/>
                <a:gd name="T7" fmla="*/ 0 h 177"/>
                <a:gd name="T8" fmla="*/ 1 w 142"/>
                <a:gd name="T9" fmla="*/ 0 h 177"/>
                <a:gd name="T10" fmla="*/ 1 w 142"/>
                <a:gd name="T11" fmla="*/ 0 h 177"/>
                <a:gd name="T12" fmla="*/ 0 w 142"/>
                <a:gd name="T13" fmla="*/ 0 h 177"/>
                <a:gd name="T14" fmla="*/ 1 w 142"/>
                <a:gd name="T15" fmla="*/ 0 h 177"/>
                <a:gd name="T16" fmla="*/ 1 w 142"/>
                <a:gd name="T17" fmla="*/ 0 h 177"/>
                <a:gd name="T18" fmla="*/ 1 w 142"/>
                <a:gd name="T19" fmla="*/ 0 h 1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177"/>
                <a:gd name="T32" fmla="*/ 142 w 142"/>
                <a:gd name="T33" fmla="*/ 177 h 17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177">
                  <a:moveTo>
                    <a:pt x="21" y="2"/>
                  </a:moveTo>
                  <a:lnTo>
                    <a:pt x="32" y="147"/>
                  </a:lnTo>
                  <a:lnTo>
                    <a:pt x="101" y="147"/>
                  </a:lnTo>
                  <a:lnTo>
                    <a:pt x="137" y="109"/>
                  </a:lnTo>
                  <a:lnTo>
                    <a:pt x="142" y="168"/>
                  </a:lnTo>
                  <a:lnTo>
                    <a:pt x="17" y="177"/>
                  </a:lnTo>
                  <a:lnTo>
                    <a:pt x="0" y="164"/>
                  </a:lnTo>
                  <a:lnTo>
                    <a:pt x="4" y="0"/>
                  </a:lnTo>
                  <a:lnTo>
                    <a:pt x="21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6" name="Freeform 162"/>
            <p:cNvSpPr>
              <a:spLocks/>
            </p:cNvSpPr>
            <p:nvPr/>
          </p:nvSpPr>
          <p:spPr bwMode="auto">
            <a:xfrm>
              <a:off x="3367" y="2552"/>
              <a:ext cx="77" cy="114"/>
            </a:xfrm>
            <a:custGeom>
              <a:avLst/>
              <a:gdLst>
                <a:gd name="T0" fmla="*/ 1 w 154"/>
                <a:gd name="T1" fmla="*/ 1 h 226"/>
                <a:gd name="T2" fmla="*/ 1 w 154"/>
                <a:gd name="T3" fmla="*/ 1 h 226"/>
                <a:gd name="T4" fmla="*/ 1 w 154"/>
                <a:gd name="T5" fmla="*/ 1 h 226"/>
                <a:gd name="T6" fmla="*/ 1 w 154"/>
                <a:gd name="T7" fmla="*/ 1 h 226"/>
                <a:gd name="T8" fmla="*/ 1 w 154"/>
                <a:gd name="T9" fmla="*/ 1 h 226"/>
                <a:gd name="T10" fmla="*/ 1 w 154"/>
                <a:gd name="T11" fmla="*/ 1 h 226"/>
                <a:gd name="T12" fmla="*/ 0 w 154"/>
                <a:gd name="T13" fmla="*/ 1 h 226"/>
                <a:gd name="T14" fmla="*/ 1 w 154"/>
                <a:gd name="T15" fmla="*/ 1 h 226"/>
                <a:gd name="T16" fmla="*/ 1 w 154"/>
                <a:gd name="T17" fmla="*/ 0 h 226"/>
                <a:gd name="T18" fmla="*/ 1 w 154"/>
                <a:gd name="T19" fmla="*/ 1 h 226"/>
                <a:gd name="T20" fmla="*/ 1 w 154"/>
                <a:gd name="T21" fmla="*/ 1 h 226"/>
                <a:gd name="T22" fmla="*/ 1 w 154"/>
                <a:gd name="T23" fmla="*/ 1 h 22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4"/>
                <a:gd name="T37" fmla="*/ 0 h 226"/>
                <a:gd name="T38" fmla="*/ 154 w 154"/>
                <a:gd name="T39" fmla="*/ 226 h 22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4" h="226">
                  <a:moveTo>
                    <a:pt x="30" y="30"/>
                  </a:moveTo>
                  <a:lnTo>
                    <a:pt x="23" y="196"/>
                  </a:lnTo>
                  <a:lnTo>
                    <a:pt x="154" y="182"/>
                  </a:lnTo>
                  <a:lnTo>
                    <a:pt x="146" y="226"/>
                  </a:lnTo>
                  <a:lnTo>
                    <a:pt x="44" y="220"/>
                  </a:lnTo>
                  <a:lnTo>
                    <a:pt x="4" y="211"/>
                  </a:lnTo>
                  <a:lnTo>
                    <a:pt x="0" y="32"/>
                  </a:lnTo>
                  <a:lnTo>
                    <a:pt x="11" y="15"/>
                  </a:lnTo>
                  <a:lnTo>
                    <a:pt x="105" y="0"/>
                  </a:lnTo>
                  <a:lnTo>
                    <a:pt x="95" y="49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7" name="Freeform 163"/>
            <p:cNvSpPr>
              <a:spLocks/>
            </p:cNvSpPr>
            <p:nvPr/>
          </p:nvSpPr>
          <p:spPr bwMode="auto">
            <a:xfrm>
              <a:off x="3365" y="2452"/>
              <a:ext cx="55" cy="97"/>
            </a:xfrm>
            <a:custGeom>
              <a:avLst/>
              <a:gdLst>
                <a:gd name="T0" fmla="*/ 0 w 111"/>
                <a:gd name="T1" fmla="*/ 1 h 193"/>
                <a:gd name="T2" fmla="*/ 0 w 111"/>
                <a:gd name="T3" fmla="*/ 1 h 193"/>
                <a:gd name="T4" fmla="*/ 0 w 111"/>
                <a:gd name="T5" fmla="*/ 1 h 193"/>
                <a:gd name="T6" fmla="*/ 0 w 111"/>
                <a:gd name="T7" fmla="*/ 1 h 193"/>
                <a:gd name="T8" fmla="*/ 0 w 111"/>
                <a:gd name="T9" fmla="*/ 1 h 193"/>
                <a:gd name="T10" fmla="*/ 0 w 111"/>
                <a:gd name="T11" fmla="*/ 0 h 193"/>
                <a:gd name="T12" fmla="*/ 0 w 111"/>
                <a:gd name="T13" fmla="*/ 1 h 193"/>
                <a:gd name="T14" fmla="*/ 0 w 111"/>
                <a:gd name="T15" fmla="*/ 1 h 1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1"/>
                <a:gd name="T25" fmla="*/ 0 h 193"/>
                <a:gd name="T26" fmla="*/ 111 w 111"/>
                <a:gd name="T27" fmla="*/ 193 h 19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1" h="193">
                  <a:moveTo>
                    <a:pt x="0" y="9"/>
                  </a:moveTo>
                  <a:lnTo>
                    <a:pt x="10" y="193"/>
                  </a:lnTo>
                  <a:lnTo>
                    <a:pt x="109" y="169"/>
                  </a:lnTo>
                  <a:lnTo>
                    <a:pt x="111" y="150"/>
                  </a:lnTo>
                  <a:lnTo>
                    <a:pt x="33" y="163"/>
                  </a:lnTo>
                  <a:lnTo>
                    <a:pt x="31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8" name="Freeform 164"/>
            <p:cNvSpPr>
              <a:spLocks/>
            </p:cNvSpPr>
            <p:nvPr/>
          </p:nvSpPr>
          <p:spPr bwMode="auto">
            <a:xfrm>
              <a:off x="3327" y="2452"/>
              <a:ext cx="18" cy="85"/>
            </a:xfrm>
            <a:custGeom>
              <a:avLst/>
              <a:gdLst>
                <a:gd name="T0" fmla="*/ 1 w 36"/>
                <a:gd name="T1" fmla="*/ 0 h 171"/>
                <a:gd name="T2" fmla="*/ 0 w 36"/>
                <a:gd name="T3" fmla="*/ 0 h 171"/>
                <a:gd name="T4" fmla="*/ 1 w 36"/>
                <a:gd name="T5" fmla="*/ 0 h 171"/>
                <a:gd name="T6" fmla="*/ 1 w 36"/>
                <a:gd name="T7" fmla="*/ 0 h 171"/>
                <a:gd name="T8" fmla="*/ 1 w 36"/>
                <a:gd name="T9" fmla="*/ 0 h 171"/>
                <a:gd name="T10" fmla="*/ 1 w 36"/>
                <a:gd name="T11" fmla="*/ 0 h 1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"/>
                <a:gd name="T19" fmla="*/ 0 h 171"/>
                <a:gd name="T20" fmla="*/ 36 w 36"/>
                <a:gd name="T21" fmla="*/ 171 h 1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" h="171">
                  <a:moveTo>
                    <a:pt x="8" y="7"/>
                  </a:moveTo>
                  <a:lnTo>
                    <a:pt x="0" y="169"/>
                  </a:lnTo>
                  <a:lnTo>
                    <a:pt x="27" y="171"/>
                  </a:lnTo>
                  <a:lnTo>
                    <a:pt x="36" y="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9" name="Freeform 165"/>
            <p:cNvSpPr>
              <a:spLocks/>
            </p:cNvSpPr>
            <p:nvPr/>
          </p:nvSpPr>
          <p:spPr bwMode="auto">
            <a:xfrm>
              <a:off x="3286" y="2559"/>
              <a:ext cx="65" cy="87"/>
            </a:xfrm>
            <a:custGeom>
              <a:avLst/>
              <a:gdLst>
                <a:gd name="T0" fmla="*/ 0 w 131"/>
                <a:gd name="T1" fmla="*/ 1 h 173"/>
                <a:gd name="T2" fmla="*/ 0 w 131"/>
                <a:gd name="T3" fmla="*/ 0 h 173"/>
                <a:gd name="T4" fmla="*/ 0 w 131"/>
                <a:gd name="T5" fmla="*/ 1 h 173"/>
                <a:gd name="T6" fmla="*/ 0 w 131"/>
                <a:gd name="T7" fmla="*/ 1 h 173"/>
                <a:gd name="T8" fmla="*/ 0 w 131"/>
                <a:gd name="T9" fmla="*/ 1 h 173"/>
                <a:gd name="T10" fmla="*/ 0 w 131"/>
                <a:gd name="T11" fmla="*/ 1 h 173"/>
                <a:gd name="T12" fmla="*/ 0 w 131"/>
                <a:gd name="T13" fmla="*/ 1 h 173"/>
                <a:gd name="T14" fmla="*/ 0 w 131"/>
                <a:gd name="T15" fmla="*/ 1 h 173"/>
                <a:gd name="T16" fmla="*/ 0 w 131"/>
                <a:gd name="T17" fmla="*/ 1 h 1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1"/>
                <a:gd name="T28" fmla="*/ 0 h 173"/>
                <a:gd name="T29" fmla="*/ 131 w 131"/>
                <a:gd name="T30" fmla="*/ 173 h 1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1" h="173">
                  <a:moveTo>
                    <a:pt x="0" y="6"/>
                  </a:moveTo>
                  <a:lnTo>
                    <a:pt x="114" y="0"/>
                  </a:lnTo>
                  <a:lnTo>
                    <a:pt x="131" y="133"/>
                  </a:lnTo>
                  <a:lnTo>
                    <a:pt x="123" y="171"/>
                  </a:lnTo>
                  <a:lnTo>
                    <a:pt x="96" y="173"/>
                  </a:lnTo>
                  <a:lnTo>
                    <a:pt x="93" y="23"/>
                  </a:lnTo>
                  <a:lnTo>
                    <a:pt x="1" y="4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60" name="Freeform 166"/>
            <p:cNvSpPr>
              <a:spLocks/>
            </p:cNvSpPr>
            <p:nvPr/>
          </p:nvSpPr>
          <p:spPr bwMode="auto">
            <a:xfrm>
              <a:off x="2858" y="2793"/>
              <a:ext cx="116" cy="193"/>
            </a:xfrm>
            <a:custGeom>
              <a:avLst/>
              <a:gdLst>
                <a:gd name="T0" fmla="*/ 1 w 232"/>
                <a:gd name="T1" fmla="*/ 0 h 386"/>
                <a:gd name="T2" fmla="*/ 1 w 232"/>
                <a:gd name="T3" fmla="*/ 1 h 386"/>
                <a:gd name="T4" fmla="*/ 0 w 232"/>
                <a:gd name="T5" fmla="*/ 1 h 386"/>
                <a:gd name="T6" fmla="*/ 1 w 232"/>
                <a:gd name="T7" fmla="*/ 1 h 386"/>
                <a:gd name="T8" fmla="*/ 1 w 232"/>
                <a:gd name="T9" fmla="*/ 1 h 386"/>
                <a:gd name="T10" fmla="*/ 1 w 232"/>
                <a:gd name="T11" fmla="*/ 1 h 386"/>
                <a:gd name="T12" fmla="*/ 1 w 232"/>
                <a:gd name="T13" fmla="*/ 1 h 386"/>
                <a:gd name="T14" fmla="*/ 1 w 232"/>
                <a:gd name="T15" fmla="*/ 1 h 386"/>
                <a:gd name="T16" fmla="*/ 1 w 232"/>
                <a:gd name="T17" fmla="*/ 1 h 386"/>
                <a:gd name="T18" fmla="*/ 1 w 232"/>
                <a:gd name="T19" fmla="*/ 1 h 386"/>
                <a:gd name="T20" fmla="*/ 1 w 232"/>
                <a:gd name="T21" fmla="*/ 1 h 386"/>
                <a:gd name="T22" fmla="*/ 1 w 232"/>
                <a:gd name="T23" fmla="*/ 1 h 386"/>
                <a:gd name="T24" fmla="*/ 1 w 232"/>
                <a:gd name="T25" fmla="*/ 1 h 386"/>
                <a:gd name="T26" fmla="*/ 1 w 232"/>
                <a:gd name="T27" fmla="*/ 1 h 386"/>
                <a:gd name="T28" fmla="*/ 1 w 232"/>
                <a:gd name="T29" fmla="*/ 1 h 386"/>
                <a:gd name="T30" fmla="*/ 1 w 232"/>
                <a:gd name="T31" fmla="*/ 1 h 386"/>
                <a:gd name="T32" fmla="*/ 1 w 232"/>
                <a:gd name="T33" fmla="*/ 0 h 386"/>
                <a:gd name="T34" fmla="*/ 1 w 232"/>
                <a:gd name="T35" fmla="*/ 0 h 38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32"/>
                <a:gd name="T55" fmla="*/ 0 h 386"/>
                <a:gd name="T56" fmla="*/ 232 w 232"/>
                <a:gd name="T57" fmla="*/ 386 h 38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32" h="386">
                  <a:moveTo>
                    <a:pt x="122" y="0"/>
                  </a:moveTo>
                  <a:lnTo>
                    <a:pt x="120" y="190"/>
                  </a:lnTo>
                  <a:lnTo>
                    <a:pt x="0" y="141"/>
                  </a:lnTo>
                  <a:lnTo>
                    <a:pt x="12" y="182"/>
                  </a:lnTo>
                  <a:lnTo>
                    <a:pt x="120" y="232"/>
                  </a:lnTo>
                  <a:lnTo>
                    <a:pt x="111" y="340"/>
                  </a:lnTo>
                  <a:lnTo>
                    <a:pt x="6" y="312"/>
                  </a:lnTo>
                  <a:lnTo>
                    <a:pt x="2" y="342"/>
                  </a:lnTo>
                  <a:lnTo>
                    <a:pt x="221" y="386"/>
                  </a:lnTo>
                  <a:lnTo>
                    <a:pt x="225" y="361"/>
                  </a:lnTo>
                  <a:lnTo>
                    <a:pt x="141" y="342"/>
                  </a:lnTo>
                  <a:lnTo>
                    <a:pt x="143" y="243"/>
                  </a:lnTo>
                  <a:lnTo>
                    <a:pt x="232" y="264"/>
                  </a:lnTo>
                  <a:lnTo>
                    <a:pt x="232" y="232"/>
                  </a:lnTo>
                  <a:lnTo>
                    <a:pt x="147" y="184"/>
                  </a:lnTo>
                  <a:lnTo>
                    <a:pt x="143" y="6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61" name="Freeform 167"/>
            <p:cNvSpPr>
              <a:spLocks/>
            </p:cNvSpPr>
            <p:nvPr/>
          </p:nvSpPr>
          <p:spPr bwMode="auto">
            <a:xfrm>
              <a:off x="3291" y="3017"/>
              <a:ext cx="37" cy="72"/>
            </a:xfrm>
            <a:custGeom>
              <a:avLst/>
              <a:gdLst>
                <a:gd name="T0" fmla="*/ 0 w 74"/>
                <a:gd name="T1" fmla="*/ 1 h 143"/>
                <a:gd name="T2" fmla="*/ 1 w 74"/>
                <a:gd name="T3" fmla="*/ 1 h 143"/>
                <a:gd name="T4" fmla="*/ 1 w 74"/>
                <a:gd name="T5" fmla="*/ 1 h 143"/>
                <a:gd name="T6" fmla="*/ 1 w 74"/>
                <a:gd name="T7" fmla="*/ 0 h 143"/>
                <a:gd name="T8" fmla="*/ 1 w 74"/>
                <a:gd name="T9" fmla="*/ 1 h 143"/>
                <a:gd name="T10" fmla="*/ 1 w 74"/>
                <a:gd name="T11" fmla="*/ 1 h 143"/>
                <a:gd name="T12" fmla="*/ 1 w 74"/>
                <a:gd name="T13" fmla="*/ 1 h 143"/>
                <a:gd name="T14" fmla="*/ 1 w 74"/>
                <a:gd name="T15" fmla="*/ 1 h 143"/>
                <a:gd name="T16" fmla="*/ 1 w 74"/>
                <a:gd name="T17" fmla="*/ 1 h 143"/>
                <a:gd name="T18" fmla="*/ 0 w 74"/>
                <a:gd name="T19" fmla="*/ 1 h 143"/>
                <a:gd name="T20" fmla="*/ 0 w 74"/>
                <a:gd name="T21" fmla="*/ 1 h 143"/>
                <a:gd name="T22" fmla="*/ 0 w 74"/>
                <a:gd name="T23" fmla="*/ 1 h 1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4"/>
                <a:gd name="T37" fmla="*/ 0 h 143"/>
                <a:gd name="T38" fmla="*/ 74 w 74"/>
                <a:gd name="T39" fmla="*/ 143 h 14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4" h="143">
                  <a:moveTo>
                    <a:pt x="0" y="29"/>
                  </a:moveTo>
                  <a:lnTo>
                    <a:pt x="13" y="54"/>
                  </a:lnTo>
                  <a:lnTo>
                    <a:pt x="42" y="48"/>
                  </a:lnTo>
                  <a:lnTo>
                    <a:pt x="49" y="0"/>
                  </a:lnTo>
                  <a:lnTo>
                    <a:pt x="74" y="20"/>
                  </a:lnTo>
                  <a:lnTo>
                    <a:pt x="67" y="56"/>
                  </a:lnTo>
                  <a:lnTo>
                    <a:pt x="42" y="75"/>
                  </a:lnTo>
                  <a:lnTo>
                    <a:pt x="27" y="84"/>
                  </a:lnTo>
                  <a:lnTo>
                    <a:pt x="27" y="143"/>
                  </a:lnTo>
                  <a:lnTo>
                    <a:pt x="0" y="13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62" name="Freeform 168"/>
            <p:cNvSpPr>
              <a:spLocks/>
            </p:cNvSpPr>
            <p:nvPr/>
          </p:nvSpPr>
          <p:spPr bwMode="auto">
            <a:xfrm>
              <a:off x="3289" y="2890"/>
              <a:ext cx="101" cy="276"/>
            </a:xfrm>
            <a:custGeom>
              <a:avLst/>
              <a:gdLst>
                <a:gd name="T0" fmla="*/ 0 w 204"/>
                <a:gd name="T1" fmla="*/ 1 h 551"/>
                <a:gd name="T2" fmla="*/ 0 w 204"/>
                <a:gd name="T3" fmla="*/ 0 h 551"/>
                <a:gd name="T4" fmla="*/ 0 w 204"/>
                <a:gd name="T5" fmla="*/ 0 h 551"/>
                <a:gd name="T6" fmla="*/ 0 w 204"/>
                <a:gd name="T7" fmla="*/ 2 h 551"/>
                <a:gd name="T8" fmla="*/ 0 w 204"/>
                <a:gd name="T9" fmla="*/ 2 h 551"/>
                <a:gd name="T10" fmla="*/ 0 w 204"/>
                <a:gd name="T11" fmla="*/ 1 h 551"/>
                <a:gd name="T12" fmla="*/ 0 w 204"/>
                <a:gd name="T13" fmla="*/ 2 h 551"/>
                <a:gd name="T14" fmla="*/ 0 w 204"/>
                <a:gd name="T15" fmla="*/ 2 h 551"/>
                <a:gd name="T16" fmla="*/ 0 w 204"/>
                <a:gd name="T17" fmla="*/ 1 h 551"/>
                <a:gd name="T18" fmla="*/ 0 w 204"/>
                <a:gd name="T19" fmla="*/ 1 h 551"/>
                <a:gd name="T20" fmla="*/ 0 w 204"/>
                <a:gd name="T21" fmla="*/ 1 h 551"/>
                <a:gd name="T22" fmla="*/ 0 w 204"/>
                <a:gd name="T23" fmla="*/ 1 h 551"/>
                <a:gd name="T24" fmla="*/ 0 w 204"/>
                <a:gd name="T25" fmla="*/ 1 h 55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4"/>
                <a:gd name="T40" fmla="*/ 0 h 551"/>
                <a:gd name="T41" fmla="*/ 204 w 204"/>
                <a:gd name="T42" fmla="*/ 551 h 55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4" h="551">
                  <a:moveTo>
                    <a:pt x="0" y="218"/>
                  </a:moveTo>
                  <a:lnTo>
                    <a:pt x="0" y="0"/>
                  </a:lnTo>
                  <a:lnTo>
                    <a:pt x="204" y="0"/>
                  </a:lnTo>
                  <a:lnTo>
                    <a:pt x="186" y="551"/>
                  </a:lnTo>
                  <a:lnTo>
                    <a:pt x="10" y="551"/>
                  </a:lnTo>
                  <a:lnTo>
                    <a:pt x="14" y="422"/>
                  </a:lnTo>
                  <a:lnTo>
                    <a:pt x="31" y="519"/>
                  </a:lnTo>
                  <a:lnTo>
                    <a:pt x="156" y="524"/>
                  </a:lnTo>
                  <a:lnTo>
                    <a:pt x="169" y="38"/>
                  </a:lnTo>
                  <a:lnTo>
                    <a:pt x="29" y="30"/>
                  </a:lnTo>
                  <a:lnTo>
                    <a:pt x="25" y="216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714348" y="28572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TINDAK LANJUT HASIL ANALISIS JABATAN DAN HASIL ANALISIS BEBAN KERJA</a:t>
            </a:r>
            <a:endParaRPr lang="id-ID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5" name="Straight Arrow Connector 164"/>
          <p:cNvCxnSpPr>
            <a:stCxn id="15" idx="3"/>
            <a:endCxn id="27" idx="1"/>
          </p:cNvCxnSpPr>
          <p:nvPr/>
        </p:nvCxnSpPr>
        <p:spPr bwMode="auto">
          <a:xfrm>
            <a:off x="2876550" y="2615407"/>
            <a:ext cx="792163" cy="1588"/>
          </a:xfrm>
          <a:prstGeom prst="straightConnector1">
            <a:avLst/>
          </a:prstGeom>
          <a:solidFill>
            <a:srgbClr val="616CF9"/>
          </a:solidFill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66" name="Straight Arrow Connector 165"/>
          <p:cNvCxnSpPr>
            <a:stCxn id="27" idx="3"/>
            <a:endCxn id="16" idx="1"/>
          </p:cNvCxnSpPr>
          <p:nvPr/>
        </p:nvCxnSpPr>
        <p:spPr bwMode="auto">
          <a:xfrm flipV="1">
            <a:off x="5468938" y="2609880"/>
            <a:ext cx="947736" cy="5527"/>
          </a:xfrm>
          <a:prstGeom prst="straightConnector1">
            <a:avLst/>
          </a:prstGeom>
          <a:solidFill>
            <a:srgbClr val="616CF9"/>
          </a:solidFill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 autoUpdateAnimBg="0"/>
      <p:bldP spid="16" grpId="0" animBg="1" autoUpdateAnimBg="0"/>
      <p:bldP spid="17" grpId="0" animBg="1" autoUpdateAnimBg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Line 846"/>
          <p:cNvSpPr>
            <a:spLocks noChangeShapeType="1"/>
          </p:cNvSpPr>
          <p:nvPr/>
        </p:nvSpPr>
        <p:spPr bwMode="auto">
          <a:xfrm>
            <a:off x="5997575" y="342494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67" name="Table 1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445523"/>
              </p:ext>
            </p:extLst>
          </p:nvPr>
        </p:nvGraphicFramePr>
        <p:xfrm>
          <a:off x="838200" y="1304045"/>
          <a:ext cx="7239000" cy="5212080"/>
        </p:xfrm>
        <a:graphic>
          <a:graphicData uri="http://schemas.openxmlformats.org/drawingml/2006/table">
            <a:tbl>
              <a:tblPr/>
              <a:tblGrid>
                <a:gridCol w="2052000"/>
                <a:gridCol w="2194500"/>
                <a:gridCol w="940500"/>
                <a:gridCol w="2052000"/>
              </a:tblGrid>
              <a:tr h="2377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Tingkat/</a:t>
                      </a:r>
                      <a:endParaRPr lang="id-ID" sz="1800" b="1" i="0" u="none" strike="noStrike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b"/>
                      <a:r>
                        <a:rPr lang="en-US" sz="1800" b="1" i="0" u="none" strike="noStrike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Kelas</a:t>
                      </a:r>
                      <a:r>
                        <a:rPr lang="en-US" sz="1800" b="1" i="0" u="none" strike="noStrik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id-ID" sz="1800" b="1" i="0" u="none" strike="noStrik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</a:t>
                      </a:r>
                      <a:r>
                        <a:rPr lang="en-US" sz="1800" b="1" i="0" u="none" strike="noStrike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abatan</a:t>
                      </a:r>
                      <a:endParaRPr lang="en-US" sz="1800" b="1" i="0" u="none" strike="noStrike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Nilai</a:t>
                      </a:r>
                      <a:r>
                        <a:rPr lang="en-US" sz="1800" b="1" i="0" u="none" strike="noStrik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id-ID" sz="1800" b="1" i="0" u="none" strike="noStrik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</a:t>
                      </a:r>
                      <a:r>
                        <a:rPr lang="en-US" sz="1800" b="1" i="0" u="none" strike="noStrike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abatan</a:t>
                      </a:r>
                      <a:endParaRPr lang="en-US" sz="1800" b="1" i="0" u="none" strike="noStrike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4.055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latin typeface="Arial"/>
                        </a:rPr>
                        <a:t>    </a:t>
                      </a:r>
                      <a:r>
                        <a:rPr lang="en-US" sz="1800" b="1" i="0" u="none" strike="noStrike" dirty="0" err="1" smtClean="0">
                          <a:latin typeface="Arial"/>
                        </a:rPr>
                        <a:t>Keatas</a:t>
                      </a:r>
                      <a:endParaRPr lang="en-US" sz="1800" b="1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3.605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4.050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latin typeface="Arial"/>
                        </a:rPr>
                        <a:t>      3.155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latin typeface="Arial"/>
                        </a:rPr>
                        <a:t>     3.600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2.755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3.150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2.355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2.750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2.105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latin typeface="Arial"/>
                        </a:rPr>
                        <a:t>     2.350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1.855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2.100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1.605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1.850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1.355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1.600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1.105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1.350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   855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1.100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   655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  850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   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  650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   375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  450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   305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  370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   245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  300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        190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latin typeface="Arial"/>
                        </a:rPr>
                        <a:t> s/d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latin typeface="Arial"/>
                        </a:rPr>
                        <a:t>        240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8" name="Title 1"/>
          <p:cNvSpPr txBox="1">
            <a:spLocks/>
          </p:cNvSpPr>
          <p:nvPr/>
        </p:nvSpPr>
        <p:spPr>
          <a:xfrm>
            <a:off x="214282" y="428604"/>
            <a:ext cx="8839200" cy="785818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3600" b="1" noProof="0" dirty="0" smtClean="0">
                <a:ln w="9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rPr>
              <a:t>Tingkatan Jabatan</a:t>
            </a:r>
            <a:r>
              <a:rPr kumimoji="0" lang="en-US" sz="3600" b="1" i="0" u="none" strike="noStrike" kern="1200" cap="none" spc="0" normalizeH="0" baseline="0" noProof="0" dirty="0" smtClean="0">
                <a:ln w="9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itchFamily="34" charset="0"/>
                <a:ea typeface="+mj-ea"/>
                <a:cs typeface="+mj-cs"/>
              </a:rPr>
              <a:t> </a:t>
            </a:r>
            <a:endParaRPr kumimoji="0" lang="id-ID" sz="3600" b="1" i="0" u="none" strike="noStrike" kern="1200" cap="none" spc="0" normalizeH="0" baseline="0" noProof="0" dirty="0">
              <a:ln w="900" cmpd="sng">
                <a:solidFill>
                  <a:srgbClr val="FF0000">
                    <a:alpha val="55000"/>
                  </a:srgbClr>
                </a:solidFill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615728" y="258018"/>
            <a:ext cx="4417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Wingdings" pitchFamily="2" charset="2"/>
              <a:buChar char="§"/>
            </a:pPr>
            <a:r>
              <a:rPr lang="en-US" b="1" smtClean="0">
                <a:latin typeface="Arial Rounded MT Bold" pitchFamily="34" charset="0"/>
              </a:rPr>
              <a:t>Per</a:t>
            </a:r>
            <a:r>
              <a:rPr lang="id-ID" b="1" smtClean="0">
                <a:latin typeface="Arial Rounded MT Bold" pitchFamily="34" charset="0"/>
              </a:rPr>
              <a:t>.Menpan-RB </a:t>
            </a:r>
            <a:r>
              <a:rPr lang="en-US" b="1" smtClean="0">
                <a:latin typeface="Arial Rounded MT Bold" pitchFamily="34" charset="0"/>
              </a:rPr>
              <a:t>No. 34 </a:t>
            </a:r>
            <a:r>
              <a:rPr lang="id-ID" b="1" smtClean="0">
                <a:latin typeface="Arial Rounded MT Bold" pitchFamily="34" charset="0"/>
              </a:rPr>
              <a:t>/ </a:t>
            </a:r>
            <a:r>
              <a:rPr lang="en-US" b="1" smtClean="0">
                <a:latin typeface="Arial Rounded MT Bold" pitchFamily="34" charset="0"/>
              </a:rPr>
              <a:t>2011 </a:t>
            </a:r>
            <a:r>
              <a:rPr lang="id-ID" b="1" smtClean="0">
                <a:latin typeface="Arial Rounded MT Bold" pitchFamily="34" charset="0"/>
              </a:rPr>
              <a:t>Jo.  </a:t>
            </a:r>
            <a:r>
              <a:rPr lang="en-US" b="1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No. 3</a:t>
            </a:r>
            <a:r>
              <a:rPr lang="id-ID" b="1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9</a:t>
            </a:r>
            <a:r>
              <a:rPr lang="en-US" b="1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lang="id-ID" b="1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/ </a:t>
            </a:r>
            <a:r>
              <a:rPr lang="en-US" b="1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201</a:t>
            </a:r>
            <a:r>
              <a:rPr lang="id-ID" b="1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r>
              <a:rPr lang="en-US" b="1" smtClean="0">
                <a:latin typeface="Arial Rounded MT Bold" pitchFamily="34" charset="0"/>
              </a:rPr>
              <a:t>.</a:t>
            </a:r>
            <a:endParaRPr lang="id-ID" b="1" smtClean="0">
              <a:latin typeface="Arial Rounded MT Bold" pitchFamily="34" charset="0"/>
            </a:endParaRPr>
          </a:p>
          <a:p>
            <a:pPr marL="360363" lvl="0" indent="-360363">
              <a:buFont typeface="Wingdings" pitchFamily="2" charset="2"/>
              <a:buChar char="§"/>
            </a:pPr>
            <a:r>
              <a:rPr lang="en-US" b="1" smtClean="0">
                <a:solidFill>
                  <a:schemeClr val="tx2"/>
                </a:solidFill>
                <a:latin typeface="Arial Rounded MT Bold" pitchFamily="34" charset="0"/>
              </a:rPr>
              <a:t>Per</a:t>
            </a:r>
            <a:r>
              <a:rPr lang="id-ID" b="1" smtClean="0">
                <a:solidFill>
                  <a:schemeClr val="tx2"/>
                </a:solidFill>
                <a:latin typeface="Arial Rounded MT Bold" pitchFamily="34" charset="0"/>
              </a:rPr>
              <a:t>.Ka</a:t>
            </a:r>
            <a:r>
              <a:rPr lang="en-US" b="1" smtClean="0">
                <a:solidFill>
                  <a:schemeClr val="tx2"/>
                </a:solidFill>
                <a:latin typeface="Arial Rounded MT Bold" pitchFamily="34" charset="0"/>
              </a:rPr>
              <a:t>. BKN No</a:t>
            </a:r>
            <a:r>
              <a:rPr lang="id-ID" b="1" smtClean="0">
                <a:solidFill>
                  <a:schemeClr val="tx2"/>
                </a:solidFill>
                <a:latin typeface="Arial Rounded MT Bold" pitchFamily="34" charset="0"/>
              </a:rPr>
              <a:t>.</a:t>
            </a:r>
            <a:r>
              <a:rPr lang="en-US" b="1" smtClean="0">
                <a:solidFill>
                  <a:schemeClr val="tx2"/>
                </a:solidFill>
                <a:latin typeface="Arial Rounded MT Bold" pitchFamily="34" charset="0"/>
              </a:rPr>
              <a:t> 21 </a:t>
            </a:r>
            <a:r>
              <a:rPr lang="id-ID" b="1" smtClean="0">
                <a:solidFill>
                  <a:schemeClr val="tx2"/>
                </a:solidFill>
                <a:latin typeface="Arial Rounded MT Bold" pitchFamily="34" charset="0"/>
              </a:rPr>
              <a:t>/</a:t>
            </a:r>
            <a:r>
              <a:rPr lang="en-US" b="1" smtClean="0">
                <a:solidFill>
                  <a:schemeClr val="tx2"/>
                </a:solidFill>
                <a:latin typeface="Arial Rounded MT Bold" pitchFamily="34" charset="0"/>
              </a:rPr>
              <a:t> 2011.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25457" y="2920189"/>
            <a:ext cx="1930698" cy="3432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algn="ctr" defTabSz="770871">
              <a:spcBef>
                <a:spcPct val="50000"/>
              </a:spcBef>
            </a:pPr>
            <a:r>
              <a:rPr lang="en-US" sz="1700" b="1" dirty="0" err="1" smtClean="0">
                <a:latin typeface="Arial Black" pitchFamily="34" charset="0"/>
              </a:rPr>
              <a:t>Struktural</a:t>
            </a:r>
            <a:endParaRPr lang="en-US" sz="1700" b="1" dirty="0">
              <a:latin typeface="Arial Black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052202" y="2920189"/>
            <a:ext cx="2445551" cy="3432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algn="ctr" defTabSz="770871">
              <a:spcBef>
                <a:spcPct val="50000"/>
              </a:spcBef>
            </a:pPr>
            <a:r>
              <a:rPr lang="en-US" sz="1700" b="1" dirty="0" err="1" smtClean="0">
                <a:latin typeface="Arial Black" pitchFamily="34" charset="0"/>
              </a:rPr>
              <a:t>Fungsional</a:t>
            </a:r>
            <a:endParaRPr lang="en-US" sz="1700" b="1" dirty="0">
              <a:latin typeface="Arial Black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61992" y="3435042"/>
            <a:ext cx="514853" cy="3043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400" dirty="0">
                <a:latin typeface="Arial Black" pitchFamily="34" charset="0"/>
              </a:rPr>
              <a:t>F-1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829426" y="3499399"/>
            <a:ext cx="386140" cy="239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000" dirty="0">
                <a:latin typeface="Arial Black" pitchFamily="34" charset="0"/>
              </a:rPr>
              <a:t>F-2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342939" y="3499399"/>
            <a:ext cx="387480" cy="239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000" dirty="0">
                <a:latin typeface="Arial Black" pitchFamily="34" charset="0"/>
              </a:rPr>
              <a:t>F-3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794776" y="3499399"/>
            <a:ext cx="384799" cy="239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000" dirty="0">
                <a:latin typeface="Arial Black" pitchFamily="34" charset="0"/>
              </a:rPr>
              <a:t>F-4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6245271" y="3499399"/>
            <a:ext cx="386140" cy="239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000" dirty="0">
                <a:latin typeface="Arial Black" pitchFamily="34" charset="0"/>
              </a:rPr>
              <a:t>F-5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695768" y="3499399"/>
            <a:ext cx="386140" cy="239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000" dirty="0">
                <a:latin typeface="Arial Black" pitchFamily="34" charset="0"/>
              </a:rPr>
              <a:t>F-6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7146264" y="3499399"/>
            <a:ext cx="386140" cy="239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000" dirty="0">
                <a:latin typeface="Arial Black" pitchFamily="34" charset="0"/>
              </a:rPr>
              <a:t>F-7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7596760" y="3499399"/>
            <a:ext cx="386140" cy="239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000" dirty="0">
                <a:latin typeface="Arial Black" pitchFamily="34" charset="0"/>
              </a:rPr>
              <a:t>F-8</a:t>
            </a: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8047256" y="3499399"/>
            <a:ext cx="386140" cy="239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000" dirty="0">
                <a:latin typeface="Arial Black" pitchFamily="34" charset="0"/>
              </a:rPr>
              <a:t>F-9</a:t>
            </a: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4378930" y="3499399"/>
            <a:ext cx="386140" cy="239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000" dirty="0">
                <a:latin typeface="Arial Black" pitchFamily="34" charset="0"/>
              </a:rPr>
              <a:t>F-1</a:t>
            </a: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1141202" y="3435042"/>
            <a:ext cx="516194" cy="3043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400" dirty="0">
                <a:latin typeface="Arial Black" pitchFamily="34" charset="0"/>
              </a:rPr>
              <a:t>F-2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1720412" y="3435042"/>
            <a:ext cx="513512" cy="3043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400" dirty="0">
                <a:latin typeface="Arial Black" pitchFamily="34" charset="0"/>
              </a:rPr>
              <a:t>F-3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2299620" y="3435042"/>
            <a:ext cx="514853" cy="3043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400" dirty="0">
                <a:latin typeface="Arial Black" pitchFamily="34" charset="0"/>
              </a:rPr>
              <a:t>F-4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2878830" y="3435042"/>
            <a:ext cx="514853" cy="2933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400" dirty="0" smtClean="0">
                <a:latin typeface="Arial Black" pitchFamily="34" charset="0"/>
              </a:rPr>
              <a:t>F-5</a:t>
            </a:r>
            <a:endParaRPr lang="en-US" sz="1400" dirty="0">
              <a:latin typeface="Arial Black" pitchFamily="34" charset="0"/>
            </a:endParaRPr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 flipV="1">
            <a:off x="1388336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 flipV="1">
            <a:off x="1997736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 flipV="1">
            <a:off x="2576945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27" name="Line 24"/>
          <p:cNvSpPr>
            <a:spLocks noChangeShapeType="1"/>
          </p:cNvSpPr>
          <p:nvPr/>
        </p:nvSpPr>
        <p:spPr bwMode="auto">
          <a:xfrm flipV="1">
            <a:off x="3156155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 flipV="1">
            <a:off x="3669667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 flipV="1">
            <a:off x="4572000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 flipV="1">
            <a:off x="5022496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5537349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 flipV="1">
            <a:off x="5987845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 flipV="1">
            <a:off x="6438341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34" name="Line 31"/>
          <p:cNvSpPr>
            <a:spLocks noChangeShapeType="1"/>
          </p:cNvSpPr>
          <p:nvPr/>
        </p:nvSpPr>
        <p:spPr bwMode="auto">
          <a:xfrm flipV="1">
            <a:off x="6887497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35" name="Line 32"/>
          <p:cNvSpPr>
            <a:spLocks noChangeShapeType="1"/>
          </p:cNvSpPr>
          <p:nvPr/>
        </p:nvSpPr>
        <p:spPr bwMode="auto">
          <a:xfrm flipV="1">
            <a:off x="7339334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36" name="Line 33"/>
          <p:cNvSpPr>
            <a:spLocks noChangeShapeType="1"/>
          </p:cNvSpPr>
          <p:nvPr/>
        </p:nvSpPr>
        <p:spPr bwMode="auto">
          <a:xfrm flipV="1">
            <a:off x="7789830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37" name="Line 34"/>
          <p:cNvSpPr>
            <a:spLocks noChangeShapeType="1"/>
          </p:cNvSpPr>
          <p:nvPr/>
        </p:nvSpPr>
        <p:spPr bwMode="auto">
          <a:xfrm flipV="1">
            <a:off x="8240326" y="3756825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38" name="Line 35"/>
          <p:cNvSpPr>
            <a:spLocks noChangeShapeType="1"/>
          </p:cNvSpPr>
          <p:nvPr/>
        </p:nvSpPr>
        <p:spPr bwMode="auto">
          <a:xfrm>
            <a:off x="4200608" y="4142964"/>
            <a:ext cx="0" cy="38614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grpSp>
        <p:nvGrpSpPr>
          <p:cNvPr id="39" name="Group 36"/>
          <p:cNvGrpSpPr>
            <a:grpSpLocks/>
          </p:cNvGrpSpPr>
          <p:nvPr/>
        </p:nvGrpSpPr>
        <p:grpSpPr bwMode="auto">
          <a:xfrm>
            <a:off x="2834148" y="4578713"/>
            <a:ext cx="2831690" cy="1331377"/>
            <a:chOff x="1635" y="2496"/>
            <a:chExt cx="1968" cy="789"/>
          </a:xfrm>
        </p:grpSpPr>
        <p:sp>
          <p:nvSpPr>
            <p:cNvPr id="40" name="Text Box 37"/>
            <p:cNvSpPr txBox="1">
              <a:spLocks noChangeArrowheads="1"/>
            </p:cNvSpPr>
            <p:nvPr/>
          </p:nvSpPr>
          <p:spPr bwMode="auto">
            <a:xfrm>
              <a:off x="1728" y="2544"/>
              <a:ext cx="1776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1400" tIns="45700" rIns="91400" bIns="45700">
              <a:spAutoFit/>
            </a:bodyPr>
            <a:lstStyle/>
            <a:p>
              <a:pPr algn="ctr" defTabSz="770871">
                <a:lnSpc>
                  <a:spcPct val="70000"/>
                </a:lnSpc>
                <a:spcBef>
                  <a:spcPct val="50000"/>
                </a:spcBef>
                <a:spcAft>
                  <a:spcPct val="5000"/>
                </a:spcAft>
              </a:pPr>
              <a:r>
                <a:rPr lang="en-US" sz="1200" b="1" dirty="0">
                  <a:latin typeface="Arial Black" pitchFamily="34" charset="0"/>
                </a:rPr>
                <a:t>KLASIFIKASI JABATAN &amp; </a:t>
              </a:r>
            </a:p>
            <a:p>
              <a:pPr algn="ctr" defTabSz="770871">
                <a:lnSpc>
                  <a:spcPct val="70000"/>
                </a:lnSpc>
                <a:spcBef>
                  <a:spcPct val="50000"/>
                </a:spcBef>
                <a:spcAft>
                  <a:spcPct val="5000"/>
                </a:spcAft>
              </a:pPr>
              <a:r>
                <a:rPr lang="en-US" sz="1200" b="1" dirty="0">
                  <a:latin typeface="Arial Black" pitchFamily="34" charset="0"/>
                </a:rPr>
                <a:t>NILAI JABATAN</a:t>
              </a:r>
            </a:p>
          </p:txBody>
        </p:sp>
        <p:sp>
          <p:nvSpPr>
            <p:cNvPr id="41" name="Rectangle 38"/>
            <p:cNvSpPr>
              <a:spLocks noChangeArrowheads="1"/>
            </p:cNvSpPr>
            <p:nvPr/>
          </p:nvSpPr>
          <p:spPr bwMode="auto">
            <a:xfrm>
              <a:off x="1872" y="2496"/>
              <a:ext cx="1488" cy="38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Text Box 39"/>
            <p:cNvSpPr txBox="1">
              <a:spLocks noChangeArrowheads="1"/>
            </p:cNvSpPr>
            <p:nvPr/>
          </p:nvSpPr>
          <p:spPr bwMode="auto">
            <a:xfrm>
              <a:off x="1635" y="3072"/>
              <a:ext cx="1968" cy="2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1400" tIns="45700" rIns="91400" bIns="45700">
              <a:spAutoFit/>
            </a:bodyPr>
            <a:lstStyle/>
            <a:p>
              <a:pPr algn="ctr" defTabSz="770871">
                <a:spcBef>
                  <a:spcPct val="50000"/>
                </a:spcBef>
              </a:pPr>
              <a:r>
                <a:rPr lang="en-US" sz="1700" b="1" dirty="0">
                  <a:latin typeface="Arial Black" pitchFamily="34" charset="0"/>
                </a:rPr>
                <a:t>PERINGKAT JABATAN</a:t>
              </a:r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>
              <a:off x="2544" y="2880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Text Box 41"/>
          <p:cNvSpPr txBox="1">
            <a:spLocks noChangeArrowheads="1"/>
          </p:cNvSpPr>
          <p:nvPr/>
        </p:nvSpPr>
        <p:spPr bwMode="auto">
          <a:xfrm>
            <a:off x="553343" y="4373575"/>
            <a:ext cx="2316838" cy="192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marL="180975" indent="-180975" defTabSz="770871">
              <a:spcBef>
                <a:spcPct val="50000"/>
              </a:spcBef>
            </a:pPr>
            <a:r>
              <a:rPr lang="en-US" sz="1000" b="1" dirty="0"/>
              <a:t>1. RUANG LINGKUP &amp; DAMPAK</a:t>
            </a:r>
          </a:p>
          <a:p>
            <a:pPr marL="180975" indent="-180975" defTabSz="770871">
              <a:spcBef>
                <a:spcPct val="50000"/>
              </a:spcBef>
            </a:pPr>
            <a:r>
              <a:rPr lang="en-US" sz="1000" b="1" dirty="0"/>
              <a:t>2. </a:t>
            </a:r>
            <a:r>
              <a:rPr lang="en-US" sz="1000" b="1" dirty="0" smtClean="0"/>
              <a:t>PENGATURAN ORGANISASI</a:t>
            </a:r>
          </a:p>
          <a:p>
            <a:pPr marL="180975" indent="-180975" defTabSz="770871">
              <a:spcBef>
                <a:spcPct val="50000"/>
              </a:spcBef>
            </a:pPr>
            <a:r>
              <a:rPr lang="en-US" sz="1000" b="1" dirty="0" smtClean="0"/>
              <a:t>3. WEWENANG PENYELIAAN</a:t>
            </a:r>
            <a:endParaRPr lang="en-US" sz="1000" b="1" dirty="0"/>
          </a:p>
          <a:p>
            <a:pPr marL="180975" indent="-180975" defTabSz="770871">
              <a:spcBef>
                <a:spcPct val="50000"/>
              </a:spcBef>
            </a:pPr>
            <a:r>
              <a:rPr lang="en-US" sz="1000" b="1" dirty="0" smtClean="0"/>
              <a:t>4. SIFAT HUBUNGAN (4A) DAN TUJUAN HUBUNGAN (4B)</a:t>
            </a:r>
            <a:endParaRPr lang="en-US" sz="1000" b="1" dirty="0"/>
          </a:p>
          <a:p>
            <a:pPr marL="180975" indent="-180975" defTabSz="770871">
              <a:spcBef>
                <a:spcPct val="50000"/>
              </a:spcBef>
            </a:pPr>
            <a:r>
              <a:rPr lang="en-US" sz="1000" b="1" dirty="0" smtClean="0"/>
              <a:t>5. KESULITAN DALAM PENGARAHAN PEKERJAAN </a:t>
            </a:r>
          </a:p>
          <a:p>
            <a:pPr marL="180975" indent="-180975" defTabSz="770871">
              <a:spcBef>
                <a:spcPct val="50000"/>
              </a:spcBef>
            </a:pPr>
            <a:r>
              <a:rPr lang="en-US" sz="1000" b="1" dirty="0" smtClean="0"/>
              <a:t>6. KONDISI LAIN</a:t>
            </a:r>
            <a:endParaRPr lang="en-US" sz="1000" b="1" dirty="0"/>
          </a:p>
          <a:p>
            <a:pPr marL="288239" indent="-288239" defTabSz="770871">
              <a:spcBef>
                <a:spcPct val="50000"/>
              </a:spcBef>
              <a:buFontTx/>
              <a:buChar char="•"/>
            </a:pPr>
            <a:endParaRPr lang="en-US" sz="1000" b="1" dirty="0"/>
          </a:p>
        </p:txBody>
      </p:sp>
      <p:sp>
        <p:nvSpPr>
          <p:cNvPr id="45" name="Text Box 42"/>
          <p:cNvSpPr txBox="1">
            <a:spLocks noChangeArrowheads="1"/>
          </p:cNvSpPr>
          <p:nvPr/>
        </p:nvSpPr>
        <p:spPr bwMode="auto">
          <a:xfrm>
            <a:off x="6324600" y="4201511"/>
            <a:ext cx="2572924" cy="212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000" b="1" dirty="0"/>
              <a:t>1. PENGETAHUAN &amp; KEAHLIAN</a:t>
            </a:r>
          </a:p>
          <a:p>
            <a:pPr defTabSz="770871">
              <a:spcBef>
                <a:spcPct val="50000"/>
              </a:spcBef>
            </a:pPr>
            <a:r>
              <a:rPr lang="en-US" sz="1000" b="1" dirty="0"/>
              <a:t>2. PENGAWASAN</a:t>
            </a:r>
          </a:p>
          <a:p>
            <a:pPr defTabSz="770871">
              <a:spcBef>
                <a:spcPct val="50000"/>
              </a:spcBef>
            </a:pPr>
            <a:r>
              <a:rPr lang="en-US" sz="1000" b="1" dirty="0"/>
              <a:t>3. PEDOMAN KERJA</a:t>
            </a:r>
          </a:p>
          <a:p>
            <a:pPr defTabSz="770871">
              <a:spcBef>
                <a:spcPct val="50000"/>
              </a:spcBef>
            </a:pPr>
            <a:r>
              <a:rPr lang="en-US" sz="1000" b="1" dirty="0"/>
              <a:t>4. KOMPLEKSITAS</a:t>
            </a:r>
          </a:p>
          <a:p>
            <a:pPr defTabSz="770871">
              <a:spcBef>
                <a:spcPct val="50000"/>
              </a:spcBef>
            </a:pPr>
            <a:r>
              <a:rPr lang="en-US" sz="1000" b="1" dirty="0"/>
              <a:t>5. RUANG LINGKUP &amp; DAMPAK</a:t>
            </a:r>
          </a:p>
          <a:p>
            <a:pPr defTabSz="770871">
              <a:spcBef>
                <a:spcPct val="50000"/>
              </a:spcBef>
            </a:pPr>
            <a:r>
              <a:rPr lang="en-US" sz="1000" b="1" dirty="0"/>
              <a:t>6. HUBUNGAN INTERPERSONAL</a:t>
            </a:r>
          </a:p>
          <a:p>
            <a:pPr defTabSz="770871">
              <a:spcBef>
                <a:spcPct val="50000"/>
              </a:spcBef>
            </a:pPr>
            <a:r>
              <a:rPr lang="en-US" sz="1000" b="1" dirty="0"/>
              <a:t>7. TUJUAN HUBUNGAN</a:t>
            </a:r>
          </a:p>
          <a:p>
            <a:pPr defTabSz="770871">
              <a:spcBef>
                <a:spcPct val="50000"/>
              </a:spcBef>
            </a:pPr>
            <a:r>
              <a:rPr lang="en-US" sz="1000" b="1" dirty="0"/>
              <a:t>8. TUNTUTAN FISIK</a:t>
            </a:r>
          </a:p>
          <a:p>
            <a:pPr defTabSz="770871">
              <a:spcBef>
                <a:spcPct val="50000"/>
              </a:spcBef>
            </a:pPr>
            <a:r>
              <a:rPr lang="en-US" sz="1000" b="1" dirty="0"/>
              <a:t>9. LINGKUNGAN KERJA</a:t>
            </a:r>
          </a:p>
        </p:txBody>
      </p:sp>
      <p:sp>
        <p:nvSpPr>
          <p:cNvPr id="46" name="Text Box 43"/>
          <p:cNvSpPr txBox="1">
            <a:spLocks noChangeArrowheads="1"/>
          </p:cNvSpPr>
          <p:nvPr/>
        </p:nvSpPr>
        <p:spPr bwMode="auto">
          <a:xfrm>
            <a:off x="3124200" y="1686911"/>
            <a:ext cx="2438400" cy="339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77187" tIns="38594" rIns="77187" bIns="38594">
            <a:spAutoFit/>
          </a:bodyPr>
          <a:lstStyle/>
          <a:p>
            <a:pPr algn="ctr" defTabSz="770871">
              <a:spcBef>
                <a:spcPct val="50000"/>
              </a:spcBef>
            </a:pPr>
            <a:r>
              <a:rPr lang="en-US" sz="1700" b="1" dirty="0">
                <a:latin typeface="Arial Black" pitchFamily="34" charset="0"/>
              </a:rPr>
              <a:t>ANJAB</a:t>
            </a:r>
          </a:p>
        </p:txBody>
      </p:sp>
      <p:sp>
        <p:nvSpPr>
          <p:cNvPr id="47" name="Text Box 44"/>
          <p:cNvSpPr txBox="1">
            <a:spLocks noChangeArrowheads="1"/>
          </p:cNvSpPr>
          <p:nvPr/>
        </p:nvSpPr>
        <p:spPr bwMode="auto">
          <a:xfrm>
            <a:off x="2971800" y="2212266"/>
            <a:ext cx="2911019" cy="339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77187" tIns="38594" rIns="77187" bIns="38594">
            <a:spAutoFit/>
          </a:bodyPr>
          <a:lstStyle/>
          <a:p>
            <a:pPr algn="ctr" defTabSz="770871">
              <a:spcBef>
                <a:spcPct val="50000"/>
              </a:spcBef>
            </a:pPr>
            <a:r>
              <a:rPr lang="en-US" sz="1700" b="1" dirty="0" err="1" smtClean="0">
                <a:latin typeface="Arial Black" pitchFamily="34" charset="0"/>
              </a:rPr>
              <a:t>Evaluasi</a:t>
            </a:r>
            <a:r>
              <a:rPr lang="en-US" sz="1700" b="1" dirty="0" smtClean="0">
                <a:latin typeface="Arial Black" pitchFamily="34" charset="0"/>
              </a:rPr>
              <a:t> </a:t>
            </a:r>
            <a:r>
              <a:rPr lang="en-US" sz="1700" b="1" dirty="0" err="1" smtClean="0">
                <a:latin typeface="Arial Black" pitchFamily="34" charset="0"/>
              </a:rPr>
              <a:t>Jabatan</a:t>
            </a:r>
            <a:endParaRPr lang="en-US" sz="1700" b="1" dirty="0">
              <a:latin typeface="Arial Black" pitchFamily="34" charset="0"/>
            </a:endParaRPr>
          </a:p>
        </p:txBody>
      </p:sp>
      <p:sp>
        <p:nvSpPr>
          <p:cNvPr id="48" name="Line 45"/>
          <p:cNvSpPr>
            <a:spLocks noChangeShapeType="1"/>
          </p:cNvSpPr>
          <p:nvPr/>
        </p:nvSpPr>
        <p:spPr bwMode="auto">
          <a:xfrm>
            <a:off x="4378930" y="2019196"/>
            <a:ext cx="0" cy="19307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49" name="Line 46"/>
          <p:cNvSpPr>
            <a:spLocks noChangeShapeType="1"/>
          </p:cNvSpPr>
          <p:nvPr/>
        </p:nvSpPr>
        <p:spPr bwMode="auto">
          <a:xfrm flipV="1">
            <a:off x="685801" y="3951235"/>
            <a:ext cx="2983868" cy="457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50" name="Line 47"/>
          <p:cNvSpPr>
            <a:spLocks noChangeShapeType="1"/>
          </p:cNvSpPr>
          <p:nvPr/>
        </p:nvSpPr>
        <p:spPr bwMode="auto">
          <a:xfrm>
            <a:off x="4572000" y="3951236"/>
            <a:ext cx="366832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51" name="Line 48"/>
          <p:cNvSpPr>
            <a:spLocks noChangeShapeType="1"/>
          </p:cNvSpPr>
          <p:nvPr/>
        </p:nvSpPr>
        <p:spPr bwMode="auto">
          <a:xfrm flipV="1">
            <a:off x="2576945" y="3951235"/>
            <a:ext cx="0" cy="1917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52" name="Line 49"/>
          <p:cNvSpPr>
            <a:spLocks noChangeShapeType="1"/>
          </p:cNvSpPr>
          <p:nvPr/>
        </p:nvSpPr>
        <p:spPr bwMode="auto">
          <a:xfrm flipV="1">
            <a:off x="6438341" y="3951235"/>
            <a:ext cx="0" cy="1917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53" name="Line 50"/>
          <p:cNvSpPr>
            <a:spLocks noChangeShapeType="1"/>
          </p:cNvSpPr>
          <p:nvPr/>
        </p:nvSpPr>
        <p:spPr bwMode="auto">
          <a:xfrm>
            <a:off x="2576945" y="4142964"/>
            <a:ext cx="386139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54" name="Line 51"/>
          <p:cNvSpPr>
            <a:spLocks noChangeShapeType="1"/>
          </p:cNvSpPr>
          <p:nvPr/>
        </p:nvSpPr>
        <p:spPr bwMode="auto">
          <a:xfrm>
            <a:off x="2190806" y="2727119"/>
            <a:ext cx="0" cy="19307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55" name="Line 52"/>
          <p:cNvSpPr>
            <a:spLocks noChangeShapeType="1"/>
          </p:cNvSpPr>
          <p:nvPr/>
        </p:nvSpPr>
        <p:spPr bwMode="auto">
          <a:xfrm>
            <a:off x="7274977" y="2727119"/>
            <a:ext cx="0" cy="19307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56" name="Line 53"/>
          <p:cNvSpPr>
            <a:spLocks noChangeShapeType="1"/>
          </p:cNvSpPr>
          <p:nvPr/>
        </p:nvSpPr>
        <p:spPr bwMode="auto">
          <a:xfrm>
            <a:off x="2190806" y="2727119"/>
            <a:ext cx="508417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57" name="Line 54"/>
          <p:cNvSpPr>
            <a:spLocks noChangeShapeType="1"/>
          </p:cNvSpPr>
          <p:nvPr/>
        </p:nvSpPr>
        <p:spPr bwMode="auto">
          <a:xfrm>
            <a:off x="4378930" y="2534049"/>
            <a:ext cx="0" cy="19307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58" name="Text Box 20"/>
          <p:cNvSpPr txBox="1">
            <a:spLocks noChangeArrowheads="1"/>
          </p:cNvSpPr>
          <p:nvPr/>
        </p:nvSpPr>
        <p:spPr bwMode="auto">
          <a:xfrm>
            <a:off x="3431781" y="3426375"/>
            <a:ext cx="514853" cy="2933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77187" tIns="38594" rIns="77187" bIns="38594">
            <a:spAutoFit/>
          </a:bodyPr>
          <a:lstStyle/>
          <a:p>
            <a:pPr defTabSz="770871">
              <a:spcBef>
                <a:spcPct val="50000"/>
              </a:spcBef>
            </a:pPr>
            <a:r>
              <a:rPr lang="en-US" sz="1400" dirty="0" smtClean="0">
                <a:latin typeface="Arial Black" pitchFamily="34" charset="0"/>
              </a:rPr>
              <a:t>F-6</a:t>
            </a:r>
            <a:endParaRPr lang="en-US" sz="1400" dirty="0">
              <a:latin typeface="Arial Black" pitchFamily="34" charset="0"/>
            </a:endParaRPr>
          </a:p>
        </p:txBody>
      </p:sp>
      <p:sp>
        <p:nvSpPr>
          <p:cNvPr id="59" name="Line 21"/>
          <p:cNvSpPr>
            <a:spLocks noChangeShapeType="1"/>
          </p:cNvSpPr>
          <p:nvPr/>
        </p:nvSpPr>
        <p:spPr bwMode="auto">
          <a:xfrm flipV="1">
            <a:off x="705138" y="3790611"/>
            <a:ext cx="0" cy="1944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77221" tIns="38611" rIns="77221" bIns="38611"/>
          <a:lstStyle/>
          <a:p>
            <a:endParaRPr lang="en-US"/>
          </a:p>
        </p:txBody>
      </p:sp>
      <p:sp>
        <p:nvSpPr>
          <p:cNvPr id="60" name="Title 1"/>
          <p:cNvSpPr txBox="1">
            <a:spLocks/>
          </p:cNvSpPr>
          <p:nvPr/>
        </p:nvSpPr>
        <p:spPr>
          <a:xfrm>
            <a:off x="1752600" y="571480"/>
            <a:ext cx="5867400" cy="725487"/>
          </a:xfrm>
          <a:prstGeom prst="rect">
            <a:avLst/>
          </a:prstGeom>
        </p:spPr>
        <p:txBody>
          <a:bodyPr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Evaluasi Jabatan PNS</a:t>
            </a:r>
            <a:endParaRPr kumimoji="0" lang="id-ID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228600" y="1066800"/>
            <a:ext cx="7043738" cy="1314450"/>
          </a:xfrm>
          <a:prstGeom prst="rect">
            <a:avLst/>
          </a:prstGeom>
        </p:spPr>
        <p:txBody>
          <a:bodyPr/>
          <a:lstStyle/>
          <a:p>
            <a:pPr marL="536575" marR="0" lvl="0" indent="-446088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id-ID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Pasal 63 Ayat (2) PP Nomor 58 Tahun 2005 Tentang Pengelolaan Keuangan Daerah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33400" y="2405063"/>
            <a:ext cx="8143875" cy="308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809625" algn="l"/>
              </a:tabLst>
            </a:pPr>
            <a:r>
              <a:rPr lang="en-US" sz="2800" b="1" i="1" dirty="0" smtClean="0">
                <a:solidFill>
                  <a:prstClr val="black"/>
                </a:solidFill>
                <a:latin typeface="Book Antiqua" pitchFamily="18" charset="0"/>
                <a:cs typeface="Times New Roman" pitchFamily="18" charset="0"/>
              </a:rPr>
              <a:t>“</a:t>
            </a:r>
            <a:r>
              <a:rPr lang="id-ID" sz="2800" b="1" i="1" dirty="0" smtClean="0">
                <a:solidFill>
                  <a:prstClr val="black"/>
                </a:solidFill>
                <a:latin typeface="Book Antiqua" pitchFamily="18" charset="0"/>
                <a:cs typeface="Times New Roman" pitchFamily="18" charset="0"/>
              </a:rPr>
              <a:t>Pemerintah </a:t>
            </a:r>
            <a:r>
              <a:rPr lang="en-US" sz="2800" b="1" i="1" dirty="0" smtClean="0">
                <a:solidFill>
                  <a:prstClr val="black"/>
                </a:solidFill>
                <a:latin typeface="Book Antiqua" pitchFamily="18" charset="0"/>
                <a:cs typeface="Times New Roman" pitchFamily="18" charset="0"/>
              </a:rPr>
              <a:t>D</a:t>
            </a:r>
            <a:r>
              <a:rPr lang="id-ID" sz="2800" b="1" i="1" dirty="0" smtClean="0">
                <a:solidFill>
                  <a:prstClr val="black"/>
                </a:solidFill>
                <a:latin typeface="Book Antiqua" pitchFamily="18" charset="0"/>
                <a:cs typeface="Times New Roman" pitchFamily="18" charset="0"/>
              </a:rPr>
              <a:t>aerah </a:t>
            </a:r>
            <a:r>
              <a:rPr lang="id-ID" sz="2800" b="1" i="1" dirty="0">
                <a:solidFill>
                  <a:prstClr val="black"/>
                </a:solidFill>
                <a:latin typeface="Book Antiqua" pitchFamily="18" charset="0"/>
                <a:cs typeface="Times New Roman" pitchFamily="18" charset="0"/>
              </a:rPr>
              <a:t>dapat memberikan </a:t>
            </a:r>
            <a:r>
              <a:rPr lang="id-ID" sz="2800" b="1" i="1" dirty="0" smtClean="0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Tambahan Penghasilan</a:t>
            </a:r>
            <a:r>
              <a:rPr lang="id-ID" sz="2800" b="1" i="1" dirty="0" smtClean="0">
                <a:solidFill>
                  <a:prstClr val="black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id-ID" sz="2800" b="1" i="1" dirty="0">
                <a:solidFill>
                  <a:prstClr val="black"/>
                </a:solidFill>
                <a:latin typeface="Book Antiqua" pitchFamily="18" charset="0"/>
                <a:cs typeface="Times New Roman" pitchFamily="18" charset="0"/>
              </a:rPr>
              <a:t>kepada </a:t>
            </a:r>
            <a:r>
              <a:rPr lang="id-ID" sz="2800" b="1" i="1" dirty="0" smtClean="0">
                <a:solidFill>
                  <a:prstClr val="black"/>
                </a:solidFill>
                <a:latin typeface="Book Antiqua" pitchFamily="18" charset="0"/>
                <a:cs typeface="Times New Roman" pitchFamily="18" charset="0"/>
              </a:rPr>
              <a:t>Pegawai Negeri Sipil Daerah </a:t>
            </a:r>
            <a:r>
              <a:rPr lang="id-ID" sz="2800" b="1" i="1" dirty="0">
                <a:solidFill>
                  <a:prstClr val="black"/>
                </a:solidFill>
                <a:latin typeface="Book Antiqua" pitchFamily="18" charset="0"/>
                <a:cs typeface="Times New Roman" pitchFamily="18" charset="0"/>
              </a:rPr>
              <a:t>berdasarkan pertimbangan yang obyektif dengan memperhatikan kemampuan keuangan daerah dan memperoleh persetujuan DPRD sesuai dengan ketentuan peraturan </a:t>
            </a:r>
            <a:r>
              <a:rPr lang="id-ID" sz="2800" b="1" i="1" dirty="0" smtClean="0">
                <a:solidFill>
                  <a:prstClr val="black"/>
                </a:solidFill>
                <a:latin typeface="Book Antiqua" pitchFamily="18" charset="0"/>
                <a:cs typeface="Times New Roman" pitchFamily="18" charset="0"/>
              </a:rPr>
              <a:t>perundang-undangan</a:t>
            </a:r>
            <a:r>
              <a:rPr lang="en-US" sz="2800" b="1" i="1" dirty="0" smtClean="0">
                <a:solidFill>
                  <a:prstClr val="black"/>
                </a:solidFill>
                <a:latin typeface="Book Antiqua" pitchFamily="18" charset="0"/>
                <a:cs typeface="Times New Roman" pitchFamily="18" charset="0"/>
              </a:rPr>
              <a:t>”</a:t>
            </a:r>
            <a:endParaRPr lang="id-ID" sz="28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1688386"/>
              </p:ext>
            </p:extLst>
          </p:nvPr>
        </p:nvGraphicFramePr>
        <p:xfrm>
          <a:off x="-228600" y="1362060"/>
          <a:ext cx="9144000" cy="1685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6553200" y="596581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200" dirty="0">
              <a:solidFill>
                <a:schemeClr val="tx1">
                  <a:tint val="75000"/>
                </a:schemeClr>
              </a:solidFill>
              <a:latin typeface="+mn-lt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2733660"/>
            <a:ext cx="1828800" cy="3505200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id-ID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Tim EvJab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lvl="1" indent="-285750" fontAlgn="auto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Pengarah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571500" lvl="1" indent="-285750" fontAlgn="auto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Pelaksana</a:t>
            </a:r>
            <a:endParaRPr lang="id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Inventarisasi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Infojab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Klasifikasi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Jab.</a:t>
            </a:r>
            <a:endParaRPr lang="id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2733660"/>
            <a:ext cx="2362200" cy="350520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Penilaian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Jabatan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Penyusunan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Peta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Jabatan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Penyusunan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Informasi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Faktor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Jabatan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33452" y="2733660"/>
            <a:ext cx="1981200" cy="3505200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Validasi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Nilai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&amp;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Kelas</a:t>
            </a:r>
            <a:r>
              <a:rPr lang="id-I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Jab.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Penetapan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Hasil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Evajab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6705600" y="2733660"/>
            <a:ext cx="1981200" cy="350520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1762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Perubahan Struktur Organisasi, dll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04800" y="500042"/>
            <a:ext cx="8839200" cy="785818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4000" b="1" dirty="0" smtClean="0">
                <a:ln w="9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rPr>
              <a:t>Tahapan Pelaksanaan Evjab</a:t>
            </a:r>
            <a:endParaRPr kumimoji="0" lang="id-ID" sz="4000" b="1" i="0" u="none" strike="noStrike" kern="1200" cap="none" spc="0" normalizeH="0" baseline="0" noProof="0" dirty="0">
              <a:ln w="900" cmpd="sng">
                <a:solidFill>
                  <a:srgbClr val="FF0000">
                    <a:alpha val="55000"/>
                  </a:srgbClr>
                </a:solidFill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0517750"/>
              </p:ext>
            </p:extLst>
          </p:nvPr>
        </p:nvGraphicFramePr>
        <p:xfrm>
          <a:off x="304800" y="1214280"/>
          <a:ext cx="8001000" cy="914400"/>
        </p:xfrm>
        <a:graphic>
          <a:graphicData uri="http://schemas.openxmlformats.org/drawingml/2006/table">
            <a:tbl>
              <a:tblPr/>
              <a:tblGrid>
                <a:gridCol w="80010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LEMBAR KERJA EVALUASI JABATAN </a:t>
                      </a:r>
                      <a:r>
                        <a:rPr kumimoji="0" lang="en-US" sz="2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JABATAN</a:t>
                      </a:r>
                      <a:endParaRPr kumimoji="0" lang="en-GB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066800" y="4818830"/>
            <a:ext cx="72390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id-ID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id-ID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PENILAIAN</a:t>
            </a:r>
            <a:r>
              <a:rPr lang="id-ID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&amp; </a:t>
            </a:r>
            <a:r>
              <a:rPr lang="id-ID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PEMERINGKATAN JABATAN</a:t>
            </a:r>
            <a:endParaRPr lang="en-US" b="1" i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>
            <a:off x="4572000" y="4479305"/>
            <a:ext cx="3810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4572000" y="5324255"/>
            <a:ext cx="3810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1066800" y="2814480"/>
            <a:ext cx="72390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id-ID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PEN</a:t>
            </a: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YUSUNAN</a:t>
            </a:r>
            <a:r>
              <a:rPr lang="id-ID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id-ID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PETA JABATAN</a:t>
            </a:r>
            <a:endParaRPr lang="en-US" b="1" i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1066800" y="3622780"/>
            <a:ext cx="723900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id-ID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PENYUSUNAN INFORMASI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FAKTOR </a:t>
            </a:r>
            <a:r>
              <a:rPr lang="id-ID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JABATAN</a:t>
            </a: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</a:t>
            </a:r>
            <a:r>
              <a:rPr lang="id-ID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STRUKTURAL</a:t>
            </a:r>
            <a:r>
              <a:rPr lang="id-ID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&amp;</a:t>
            </a:r>
            <a:r>
              <a:rPr lang="id-ID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id-ID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FUNGSIONAL</a:t>
            </a: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  <a:endParaRPr lang="en-US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AutoShape 13"/>
          <p:cNvSpPr>
            <a:spLocks noChangeArrowheads="1"/>
          </p:cNvSpPr>
          <p:nvPr/>
        </p:nvSpPr>
        <p:spPr bwMode="auto">
          <a:xfrm>
            <a:off x="4572000" y="3294830"/>
            <a:ext cx="3810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143000" y="5710535"/>
            <a:ext cx="72390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id-ID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</a:t>
            </a: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id-ID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id-ID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REKAP JUMLAH PEGAWAI</a:t>
            </a:r>
            <a:endParaRPr lang="en-US" b="1" i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1104886"/>
          <a:ext cx="7696200" cy="5511647"/>
        </p:xfrm>
        <a:graphic>
          <a:graphicData uri="http://schemas.openxmlformats.org/drawingml/2006/table">
            <a:tbl>
              <a:tblPr/>
              <a:tblGrid>
                <a:gridCol w="762000"/>
                <a:gridCol w="635120"/>
                <a:gridCol w="204749"/>
                <a:gridCol w="578119"/>
                <a:gridCol w="1706212"/>
                <a:gridCol w="3810000"/>
              </a:tblGrid>
              <a:tr h="24148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KELAS JAB. 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NILAI 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JABATAN STRUKTURAL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21987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JABATAN 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Eselon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Nama Jabatan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2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81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17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4.055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4.730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Eselon I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Dirjen, Sekjen, Deputi, Sesmen di Kementerian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81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16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3.605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4.050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Sekretaris Utama, Deputi di LPNK, Staf Ahli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98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15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3.155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3.600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Eselon II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Direktur, Kepala Biro, Kepala Pusat, Kepala Balai Besar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98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14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2.755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3.150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87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13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2.355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2.750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Eselon III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Kepala Balai/UPT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12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2.105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2.350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Kepala Subdit, Kepala Bagian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11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1.855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2.100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87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10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1.605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1.850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87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9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1.355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1.600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3300"/>
                          </a:solidFill>
                          <a:latin typeface="Bookman Old Style"/>
                        </a:rPr>
                        <a:t>Eselon IV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Kepala Seksi, Kepala Sub Bagian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98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8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1.105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1.350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87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7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855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1.100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98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6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655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850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98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5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455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650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98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375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450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98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305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370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98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245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300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48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</a:t>
                      </a:r>
                    </a:p>
                  </a:txBody>
                  <a:tcPr marL="8520" marR="8520" marT="85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190</a:t>
                      </a:r>
                    </a:p>
                  </a:txBody>
                  <a:tcPr marL="8520" marR="8520" marT="8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8520" marR="8520" marT="85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240</a:t>
                      </a:r>
                    </a:p>
                  </a:txBody>
                  <a:tcPr marL="8520" marR="8520" marT="85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8520" marR="8520" marT="8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571480"/>
            <a:ext cx="3886200" cy="457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JABATAN STRUKTURAL</a:t>
            </a:r>
            <a:endParaRPr kumimoji="0" lang="en-GB" sz="2000" b="1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55006"/>
            <a:ext cx="8839200" cy="785818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3200" dirty="0" smtClean="0">
                <a:ln w="9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  <a:ea typeface="+mj-ea"/>
                <a:cs typeface="+mj-cs"/>
              </a:rPr>
              <a:t>Pola Umum Hasil Evjab (56 K/L)</a:t>
            </a:r>
            <a:endParaRPr kumimoji="0" lang="id-ID" sz="3200" b="0" i="0" u="none" strike="noStrike" kern="1200" cap="none" spc="0" normalizeH="0" baseline="0" noProof="0" dirty="0">
              <a:ln w="900" cmpd="sng">
                <a:solidFill>
                  <a:srgbClr val="FF0000">
                    <a:alpha val="55000"/>
                  </a:srgb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4838" y="500042"/>
            <a:ext cx="6253178" cy="457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2. JABATAN FUNGSIONAL TERTENTU</a:t>
            </a:r>
            <a:endParaRPr kumimoji="0" lang="en-GB" sz="2000" b="1" i="0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1" y="1143000"/>
          <a:ext cx="7696201" cy="5269672"/>
        </p:xfrm>
        <a:graphic>
          <a:graphicData uri="http://schemas.openxmlformats.org/drawingml/2006/table">
            <a:tbl>
              <a:tblPr/>
              <a:tblGrid>
                <a:gridCol w="515852"/>
                <a:gridCol w="515852"/>
                <a:gridCol w="257926"/>
                <a:gridCol w="515852"/>
                <a:gridCol w="1471117"/>
                <a:gridCol w="914400"/>
                <a:gridCol w="1143000"/>
                <a:gridCol w="1049671"/>
                <a:gridCol w="1312531"/>
              </a:tblGrid>
              <a:tr h="23847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KELAS JAB. 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3"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NILAI JABATAN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JENJANG JABATAN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d-ID" sz="1100" b="1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566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SECARA UMUM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KE</a:t>
                      </a:r>
                      <a:r>
                        <a:rPr lang="id-ID" sz="1100" b="1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KHUSUS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AN</a:t>
                      </a:r>
                      <a:endParaRPr lang="id-ID" sz="1100" b="1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id-ID" sz="1100" b="1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TINGKAT TERAMPIL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TINGKAT AHLI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5352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1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2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3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4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5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d-ID" sz="11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17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4.055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4.730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d-ID" sz="1100" b="0" i="0" u="none" strike="noStrike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16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3.605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4.050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id-ID" sz="1100" b="0" i="0" u="none" strike="noStrike" kern="1200" dirty="0">
                        <a:solidFill>
                          <a:srgbClr val="000000"/>
                        </a:solidFill>
                        <a:latin typeface="Bookman Old Style"/>
                        <a:ea typeface="+mn-ea"/>
                        <a:cs typeface="+mn-cs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060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15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3.155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3.600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Dokter Utama Specialist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C00000"/>
                          </a:solidFill>
                          <a:latin typeface="Bookman Old Style"/>
                        </a:rPr>
                        <a:t>Guru Besar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id-ID" sz="1100" b="1" i="0" u="none" strike="noStrike" kern="1200" dirty="0">
                        <a:solidFill>
                          <a:srgbClr val="000000"/>
                        </a:solidFill>
                        <a:latin typeface="Bookman Old Style"/>
                        <a:ea typeface="+mn-ea"/>
                        <a:cs typeface="+mn-cs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14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2.755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3.150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Dokter </a:t>
                      </a:r>
                      <a:r>
                        <a:rPr lang="id-ID" sz="1100" b="1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Utama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 </a:t>
                      </a:r>
                      <a:endParaRPr lang="id-ID" sz="1100" b="1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C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100" b="1" i="0" u="none" strike="noStrike" kern="1200" dirty="0" smtClean="0">
                          <a:solidFill>
                            <a:srgbClr val="000000"/>
                          </a:solidFill>
                          <a:latin typeface="Bookman Old Style"/>
                          <a:ea typeface="+mn-ea"/>
                          <a:cs typeface="+mn-cs"/>
                        </a:rPr>
                        <a:t>Assessor</a:t>
                      </a:r>
                      <a:r>
                        <a:rPr kumimoji="0" lang="en-US" sz="1100" b="1" i="0" u="none" strike="noStrike" kern="1200" baseline="0" dirty="0" smtClean="0">
                          <a:solidFill>
                            <a:srgbClr val="000000"/>
                          </a:solidFill>
                          <a:latin typeface="Bookman Old Styl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100" b="1" i="0" u="none" strike="noStrike" kern="1200" baseline="0" dirty="0" err="1" smtClean="0">
                          <a:solidFill>
                            <a:srgbClr val="000000"/>
                          </a:solidFill>
                          <a:latin typeface="Bookman Old Style"/>
                          <a:ea typeface="+mn-ea"/>
                          <a:cs typeface="+mn-cs"/>
                        </a:rPr>
                        <a:t>Utama</a:t>
                      </a:r>
                      <a:endParaRPr kumimoji="0" lang="id-ID" sz="1100" b="1" i="0" u="none" strike="noStrike" kern="1200" dirty="0">
                        <a:solidFill>
                          <a:srgbClr val="000000"/>
                        </a:solidFill>
                        <a:latin typeface="Bookman Old Style"/>
                        <a:ea typeface="+mn-ea"/>
                        <a:cs typeface="+mn-cs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13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2.355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2.750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Utama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C00000"/>
                          </a:solidFill>
                          <a:latin typeface="Bookman Old Style"/>
                        </a:rPr>
                        <a:t>Lektor Kepala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id-ID" sz="1100" b="1" i="0" u="none" strike="noStrike" kern="1200" dirty="0">
                        <a:solidFill>
                          <a:srgbClr val="000000"/>
                        </a:solidFill>
                        <a:latin typeface="Bookman Old Style"/>
                        <a:ea typeface="+mn-ea"/>
                        <a:cs typeface="+mn-cs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12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2.105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2.350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Dokter Madya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C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100" b="1" i="0" u="none" strike="noStrike" kern="1200" dirty="0" smtClean="0">
                          <a:solidFill>
                            <a:srgbClr val="000000"/>
                          </a:solidFill>
                          <a:latin typeface="Bookman Old Style"/>
                          <a:ea typeface="+mn-ea"/>
                          <a:cs typeface="+mn-cs"/>
                        </a:rPr>
                        <a:t>Assessor</a:t>
                      </a:r>
                      <a:r>
                        <a:rPr kumimoji="0" lang="en-US" sz="1100" b="1" i="0" u="none" strike="noStrike" kern="1200" baseline="0" dirty="0" smtClean="0">
                          <a:solidFill>
                            <a:srgbClr val="000000"/>
                          </a:solidFill>
                          <a:latin typeface="Bookman Old Styl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100" b="1" i="0" u="none" strike="noStrike" kern="1200" baseline="0" dirty="0" err="1" smtClean="0">
                          <a:solidFill>
                            <a:srgbClr val="000000"/>
                          </a:solidFill>
                          <a:latin typeface="Bookman Old Style"/>
                          <a:ea typeface="+mn-ea"/>
                          <a:cs typeface="+mn-cs"/>
                        </a:rPr>
                        <a:t>Madya</a:t>
                      </a:r>
                      <a:endParaRPr kumimoji="0" lang="id-ID" sz="1100" b="1" i="0" u="none" strike="noStrike" kern="1200" dirty="0">
                        <a:solidFill>
                          <a:srgbClr val="000000"/>
                        </a:solidFill>
                        <a:latin typeface="Bookman Old Style"/>
                        <a:ea typeface="+mn-ea"/>
                        <a:cs typeface="+mn-cs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11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1.855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2.100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Madya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C00000"/>
                          </a:solidFill>
                          <a:latin typeface="Bookman Old Style"/>
                        </a:rPr>
                        <a:t>Lektor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id-ID" sz="1100" b="1" i="0" u="none" strike="noStrike" kern="1200" dirty="0">
                        <a:solidFill>
                          <a:srgbClr val="000000"/>
                        </a:solidFill>
                        <a:latin typeface="Bookman Old Style"/>
                        <a:ea typeface="+mn-ea"/>
                        <a:cs typeface="+mn-cs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10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1.605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1.850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Dokter Muda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C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100" b="1" i="0" u="none" strike="noStrike" kern="1200" dirty="0" smtClean="0">
                          <a:solidFill>
                            <a:srgbClr val="000000"/>
                          </a:solidFill>
                          <a:latin typeface="Bookman Old Style"/>
                          <a:ea typeface="+mn-ea"/>
                          <a:cs typeface="+mn-cs"/>
                        </a:rPr>
                        <a:t>Assessor</a:t>
                      </a:r>
                      <a:r>
                        <a:rPr kumimoji="0" lang="en-US" sz="1100" b="1" i="0" u="none" strike="noStrike" kern="1200" baseline="0" dirty="0" smtClean="0">
                          <a:solidFill>
                            <a:srgbClr val="000000"/>
                          </a:solidFill>
                          <a:latin typeface="Bookman Old Styl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100" b="1" i="0" u="none" strike="noStrike" kern="1200" baseline="0" dirty="0" err="1" smtClean="0">
                          <a:solidFill>
                            <a:srgbClr val="000000"/>
                          </a:solidFill>
                          <a:latin typeface="Bookman Old Style"/>
                          <a:ea typeface="+mn-ea"/>
                          <a:cs typeface="+mn-cs"/>
                        </a:rPr>
                        <a:t>Muda</a:t>
                      </a:r>
                      <a:endParaRPr kumimoji="0" lang="id-ID" sz="1100" b="1" i="0" u="none" strike="noStrike" kern="1200" dirty="0">
                        <a:solidFill>
                          <a:srgbClr val="000000"/>
                        </a:solidFill>
                        <a:latin typeface="Bookman Old Style"/>
                        <a:ea typeface="+mn-ea"/>
                        <a:cs typeface="+mn-cs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9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1.355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1.600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Muda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Dokter Pertama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C00000"/>
                          </a:solidFill>
                          <a:latin typeface="Bookman Old Style"/>
                        </a:rPr>
                        <a:t>Asisten Ahli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id-ID" sz="1100" b="1" i="0" u="none" strike="noStrike" kern="1200" dirty="0">
                        <a:solidFill>
                          <a:srgbClr val="000000"/>
                        </a:solidFill>
                        <a:latin typeface="Bookman Old Style"/>
                        <a:ea typeface="+mn-ea"/>
                        <a:cs typeface="+mn-cs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8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1.105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1.350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Penyelia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Pertama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100" b="1" i="0" u="none" strike="noStrike" kern="1200" dirty="0" smtClean="0">
                          <a:solidFill>
                            <a:srgbClr val="000000"/>
                          </a:solidFill>
                          <a:latin typeface="Bookman Old Style"/>
                          <a:ea typeface="+mn-ea"/>
                          <a:cs typeface="+mn-cs"/>
                        </a:rPr>
                        <a:t>Assessor</a:t>
                      </a:r>
                      <a:r>
                        <a:rPr kumimoji="0" lang="en-US" sz="1100" b="1" i="0" u="none" strike="noStrike" kern="1200" baseline="0" dirty="0" smtClean="0">
                          <a:solidFill>
                            <a:srgbClr val="000000"/>
                          </a:solidFill>
                          <a:latin typeface="Bookman Old Style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100" b="1" i="0" u="none" strike="noStrike" kern="1200" baseline="0" dirty="0" err="1" smtClean="0">
                          <a:solidFill>
                            <a:srgbClr val="000000"/>
                          </a:solidFill>
                          <a:latin typeface="Bookman Old Style"/>
                          <a:ea typeface="+mn-ea"/>
                          <a:cs typeface="+mn-cs"/>
                        </a:rPr>
                        <a:t>Pertama</a:t>
                      </a:r>
                      <a:endParaRPr kumimoji="0" lang="id-ID" sz="1100" b="1" i="0" u="none" strike="noStrike" kern="1200" dirty="0">
                        <a:solidFill>
                          <a:srgbClr val="000000"/>
                        </a:solidFill>
                        <a:latin typeface="Bookman Old Style"/>
                        <a:ea typeface="+mn-ea"/>
                        <a:cs typeface="+mn-cs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7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855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1.100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Pelaksana Lanjutan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id-ID" sz="1100" b="0" i="0" u="none" strike="noStrike" kern="1200" dirty="0">
                        <a:solidFill>
                          <a:srgbClr val="000000"/>
                        </a:solidFill>
                        <a:latin typeface="Bookman Old Style"/>
                        <a:ea typeface="+mn-ea"/>
                        <a:cs typeface="+mn-cs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6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655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850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Pelaksana 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d-ID" sz="1100" b="0" i="0" u="none" strike="noStrike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5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455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650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Pelaksana Pemula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d-ID" sz="1100" b="0" i="0" u="none" strike="noStrike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375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450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d-ID" sz="1100" b="0" i="0" u="none" strike="noStrike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305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370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d-ID" sz="1100" b="0" i="0" u="none" strike="noStrike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245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300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d-ID" sz="1100" b="0" i="0" u="none" strike="noStrike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190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240</a:t>
                      </a:r>
                    </a:p>
                  </a:txBody>
                  <a:tcPr marL="5354" marR="5354" marT="535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d-ID" sz="11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28600" y="214290"/>
            <a:ext cx="7200920" cy="457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3. </a:t>
            </a:r>
            <a:r>
              <a:rPr kumimoji="0" lang="en-US" sz="2000" b="1" i="0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JABATAN </a:t>
            </a:r>
            <a:r>
              <a:rPr kumimoji="0" lang="id-ID" sz="2000" b="1" i="0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PELAKSANA (</a:t>
            </a:r>
            <a:r>
              <a:rPr kumimoji="0" lang="en-US" sz="2000" b="1" i="0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FUNGSIONAL</a:t>
            </a:r>
            <a:r>
              <a:rPr kumimoji="0" lang="id-ID" sz="2000" b="1" i="0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UMUM</a:t>
            </a:r>
            <a:r>
              <a:rPr kumimoji="0" lang="id-ID" sz="2000" b="1" i="0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en-GB" sz="2000" b="1" i="0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11775" y="804840"/>
          <a:ext cx="8077200" cy="5727194"/>
        </p:xfrm>
        <a:graphic>
          <a:graphicData uri="http://schemas.openxmlformats.org/drawingml/2006/table">
            <a:tbl>
              <a:tblPr/>
              <a:tblGrid>
                <a:gridCol w="737520"/>
                <a:gridCol w="660216"/>
                <a:gridCol w="495162"/>
                <a:gridCol w="660216"/>
                <a:gridCol w="3179092"/>
                <a:gridCol w="2344994"/>
              </a:tblGrid>
              <a:tr h="18358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KELAS JAB. 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NILAI JABATAN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JABATAN FUNGSIONAL UMUM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183583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SECARA UMUM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KEKHUSUSAN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83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1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2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3</a:t>
                      </a:r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4</a:t>
                      </a:r>
                      <a:endParaRPr lang="id-ID" sz="800" b="0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79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17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4.055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4.730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79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16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3.605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4.050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83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15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3.155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3.600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79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14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2.755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3.150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79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13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2.355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2.750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79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12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2.105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2.350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79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11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1.855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2.100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79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10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1.605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1.850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199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9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1.355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1.600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Nakhoda Kapal Pengawas/Nahkoda Kapal Riset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681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8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1.105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1.350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Bendahara K/L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Nakhoda, Syahbandar</a:t>
                      </a:r>
                      <a:r>
                        <a:rPr lang="id-ID" sz="16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endParaRPr lang="id-ID" sz="1100" b="1" i="0" u="none" strike="noStrike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9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7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855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1.100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Penganalisis/Analis, Bendahara Satker, Penelaah Permasalahan Hukum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40415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6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655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850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Sekretaris, Pengadministrasi Umum, Pengadministrasi Keuangan, Pengolah Data, Verifikator, Ajudan Menteri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40415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5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455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650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Operator Komputer, Juru Bayar, Petugas Dokumentasi, Koordinator (Satpam), Sopir Presiden/Wapres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199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375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450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Komandan Regu (Satpam), Sopir Menteri, Juru Masak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40415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305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370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Agendaris, Caraka, Petugas Keamanan (Satpam), Pengemudi (Sopir), Pemelihara Kantor, Petugas Pemulasara Jenazah.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787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245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300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Petugas Binatu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1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</a:t>
                      </a:r>
                    </a:p>
                  </a:txBody>
                  <a:tcPr marL="4855" marR="4855" marT="4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190</a:t>
                      </a: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- 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Bookman Old Style"/>
                        </a:rPr>
                        <a:t>240</a:t>
                      </a:r>
                    </a:p>
                  </a:txBody>
                  <a:tcPr marL="4855" marR="4855" marT="48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1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Pramubakti, Pramu </a:t>
                      </a:r>
                      <a:r>
                        <a:rPr lang="id-ID" sz="1100" b="1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</a:rPr>
                        <a:t>Kantor</a:t>
                      </a:r>
                      <a:endParaRPr lang="id-ID" sz="1100" b="1" i="0" u="none" strike="noStrike" dirty="0">
                        <a:solidFill>
                          <a:srgbClr val="000000"/>
                        </a:solidFill>
                        <a:latin typeface="Bookman Old Style"/>
                      </a:endParaRPr>
                    </a:p>
                  </a:txBody>
                  <a:tcPr marL="4855" marR="4855" marT="4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Bookman Old Style"/>
                        </a:rPr>
                        <a:t> </a:t>
                      </a:r>
                    </a:p>
                  </a:txBody>
                  <a:tcPr marL="4855" marR="4855" marT="4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2132035"/>
            <a:ext cx="2743200" cy="1692275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marL="406400" indent="-406400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n-US" sz="1600" dirty="0">
                <a:latin typeface="Aharoni" pitchFamily="2" charset="-79"/>
                <a:cs typeface="Aharoni" pitchFamily="2" charset="-79"/>
              </a:rPr>
              <a:t>URAIAN JABATAN</a:t>
            </a:r>
          </a:p>
          <a:p>
            <a:pPr marL="406400" indent="-406400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n-US" sz="1600" dirty="0">
                <a:latin typeface="Aharoni" pitchFamily="2" charset="-79"/>
                <a:cs typeface="Aharoni" pitchFamily="2" charset="-79"/>
              </a:rPr>
              <a:t>PETA JABATAN</a:t>
            </a:r>
          </a:p>
          <a:p>
            <a:pPr marL="406400" indent="-406400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n-US" sz="1600" dirty="0">
                <a:latin typeface="Aharoni" pitchFamily="2" charset="-79"/>
                <a:cs typeface="Aharoni" pitchFamily="2" charset="-79"/>
              </a:rPr>
              <a:t>BEBAN KERJA PER JABATAN</a:t>
            </a:r>
          </a:p>
          <a:p>
            <a:pPr marL="406400" indent="-406400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n-US" sz="1600" dirty="0">
                <a:latin typeface="Aharoni" pitchFamily="2" charset="-79"/>
                <a:cs typeface="Aharoni" pitchFamily="2" charset="-79"/>
              </a:rPr>
              <a:t>BOBOT JABATAN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52400" y="1411310"/>
            <a:ext cx="2895600" cy="5842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Aharoni" pitchFamily="2" charset="-79"/>
                <a:cs typeface="Aharoni" pitchFamily="2" charset="-79"/>
              </a:rPr>
              <a:t>HASIL ANJAB , BEBAN KERJA, EVALUASI JABATAN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429000" y="2165561"/>
            <a:ext cx="2819400" cy="4478149"/>
          </a:xfrm>
          <a:prstGeom prst="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PENYUSUNAN  FORMASI PEGAWAI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REKRUITMEN DAN PENEMPATAN PEGAWAI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PENEMPATAN &amp; PENATAAN PEGAWAI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PENYUSUNAN POLA KARIER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PENERAPAN MANAJEMEN KINERJA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PERENCANAAN KEBUTUHAN DIKLAT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PENYUSUNAN SISTEM REMUNERASI SESUAI BOBOT JABATAN DAN KINERJA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657600" y="1552598"/>
            <a:ext cx="2362200" cy="40005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Aharoni" pitchFamily="2" charset="-79"/>
                <a:cs typeface="Aharoni" pitchFamily="2" charset="-79"/>
              </a:rPr>
              <a:t>PENGGUNAAN</a:t>
            </a: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3124200" y="4586310"/>
            <a:ext cx="228600" cy="7620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629400" y="1538310"/>
            <a:ext cx="2057400" cy="461963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Aharoni" pitchFamily="2" charset="-79"/>
                <a:cs typeface="Aharoni" pitchFamily="2" charset="-79"/>
              </a:rPr>
              <a:t>HASIL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629400" y="4264048"/>
            <a:ext cx="2362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haroni" pitchFamily="2" charset="-79"/>
                <a:cs typeface="Aharoni" pitchFamily="2" charset="-79"/>
              </a:rPr>
              <a:t> </a:t>
            </a: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6248400" y="4357710"/>
            <a:ext cx="152400" cy="9906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13849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PENGGUNAAN </a:t>
            </a:r>
            <a:r>
              <a:rPr lang="en-US" sz="2800" b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ANALISIS </a:t>
            </a:r>
            <a:r>
              <a:rPr lang="en-US" sz="2800" b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JABATAN</a:t>
            </a:r>
            <a:r>
              <a:rPr lang="id-ID" sz="2800" b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800" b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2800" b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ANALISIS </a:t>
            </a:r>
            <a:r>
              <a:rPr lang="en-US" sz="2800" b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BEBAN </a:t>
            </a:r>
            <a:r>
              <a:rPr lang="en-US" sz="2800" b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KERJA </a:t>
            </a:r>
            <a:r>
              <a:rPr lang="id-ID" sz="2800" b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&amp; EVALUASI JABATAN </a:t>
            </a:r>
            <a:r>
              <a:rPr lang="en-US" sz="2800" b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UNTUK </a:t>
            </a:r>
            <a:r>
              <a:rPr lang="en-US" sz="28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PENATAAN PNS</a:t>
            </a:r>
            <a:endParaRPr lang="en-US" sz="20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6477000" y="2089361"/>
            <a:ext cx="2438400" cy="4478149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JUMLAH, KUALITAS , DISTRIBUSI &amp; KOMPOSISI PEGAWAI SESUAI BEBAN  KERJA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PENEMPATAN PEGAWAI YANG TEPAT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 PENGEMBANGAN  KARIER SESUAI KOMPETENSI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SISTEM REMUNERASI YANG ADIL DAN LAYAK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KINERJA SDM APARATUR LEBIH OPTIMAL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52400" y="4282269"/>
            <a:ext cx="2895600" cy="22852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ANALISIS  BEBUTUHAN PEGAWAI &amp; BEZETTING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STANDAR KOMPETENSI DAN SYARAT JABATAN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INDIKATOR KINERJA PEGAWAI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tabLst>
                <a:tab pos="342900" algn="l"/>
              </a:tabLst>
              <a:defRPr/>
            </a:pPr>
            <a:r>
              <a:rPr lang="en-US" sz="1500" dirty="0">
                <a:latin typeface="Aharoni" pitchFamily="2" charset="-79"/>
                <a:cs typeface="Aharoni" pitchFamily="2" charset="-79"/>
              </a:rPr>
              <a:t>NILAI  DAN PERINGKAT JABATAN 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1116013" y="3900510"/>
            <a:ext cx="941387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2714620"/>
            <a:ext cx="7467600" cy="3505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Penataan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PNS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adalah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 algn="ctr">
              <a:defRPr/>
            </a:pP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suatu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proses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penentuan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kebutuhan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PNS yang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sistematis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berkelanjutan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untuk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memperoleh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Georgia" pitchFamily="18" charset="0"/>
              </a:rPr>
              <a:t>kuantitas</a:t>
            </a:r>
            <a:r>
              <a:rPr lang="en-US" sz="2400" b="1" dirty="0">
                <a:solidFill>
                  <a:srgbClr val="C00000"/>
                </a:solidFill>
                <a:latin typeface="Georgia" pitchFamily="18" charset="0"/>
              </a:rPr>
              <a:t>, k</a:t>
            </a:r>
            <a:r>
              <a:rPr lang="id-ID" sz="2400" b="1" dirty="0">
                <a:solidFill>
                  <a:srgbClr val="C00000"/>
                </a:solidFill>
                <a:latin typeface="Georgia" pitchFamily="18" charset="0"/>
              </a:rPr>
              <a:t>ualitas</a:t>
            </a:r>
            <a:r>
              <a:rPr lang="en-US" sz="2400" b="1" dirty="0">
                <a:solidFill>
                  <a:srgbClr val="C00000"/>
                </a:solidFill>
                <a:latin typeface="Georgia" pitchFamily="18" charset="0"/>
              </a:rPr>
              <a:t>, </a:t>
            </a:r>
            <a:r>
              <a:rPr lang="en-US" sz="2400" b="1" dirty="0" err="1">
                <a:solidFill>
                  <a:srgbClr val="C00000"/>
                </a:solidFill>
                <a:latin typeface="Georgia" pitchFamily="18" charset="0"/>
              </a:rPr>
              <a:t>komposisi</a:t>
            </a:r>
            <a:r>
              <a:rPr lang="en-US" sz="2400" b="1" dirty="0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Georgia" pitchFamily="18" charset="0"/>
              </a:rPr>
              <a:t>distribusi</a:t>
            </a:r>
            <a:r>
              <a:rPr lang="en-US" sz="2400" b="1" dirty="0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pegawai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yang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tepat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sesuai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dengan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kebutuhan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organisasi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sehingga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dapat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mewujudkan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visi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misi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organisasi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menjadi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kinerja</a:t>
            </a:r>
            <a:r>
              <a:rPr lang="en-US" sz="24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Georgia" pitchFamily="18" charset="0"/>
              </a:rPr>
              <a:t>nyata</a:t>
            </a:r>
            <a:r>
              <a:rPr lang="en-US" sz="2000" b="1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785794"/>
            <a:ext cx="9144000" cy="1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sz="2400" b="1">
                <a:solidFill>
                  <a:srgbClr val="0F0F17"/>
                </a:solidFill>
                <a:latin typeface="Georgia" pitchFamily="18" charset="0"/>
              </a:rPr>
              <a:t>PERKA BKN NO. </a:t>
            </a:r>
            <a:r>
              <a:rPr lang="en-US" sz="2400" b="1">
                <a:solidFill>
                  <a:srgbClr val="0F0F17"/>
                </a:solidFill>
                <a:latin typeface="Felix Titling" pitchFamily="82" charset="0"/>
              </a:rPr>
              <a:t>37</a:t>
            </a:r>
            <a:r>
              <a:rPr lang="en-US" sz="2400" b="1">
                <a:solidFill>
                  <a:srgbClr val="0F0F17"/>
                </a:solidFill>
                <a:latin typeface="Georgia" pitchFamily="18" charset="0"/>
              </a:rPr>
              <a:t> TAHUN </a:t>
            </a:r>
            <a:r>
              <a:rPr lang="en-US" sz="2400" b="1">
                <a:solidFill>
                  <a:srgbClr val="0F0F17"/>
                </a:solidFill>
                <a:latin typeface="Felix Titling" pitchFamily="82" charset="0"/>
              </a:rPr>
              <a:t>2011 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400" b="1">
                <a:solidFill>
                  <a:srgbClr val="0F0F17"/>
                </a:solidFill>
                <a:latin typeface="Georgia" pitchFamily="18" charset="0"/>
              </a:rPr>
              <a:t>TENTANG </a:t>
            </a:r>
            <a:endParaRPr lang="id-ID" sz="2400" b="1">
              <a:solidFill>
                <a:srgbClr val="0F0F17"/>
              </a:solidFill>
              <a:latin typeface="Georgia" pitchFamily="18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n-US" sz="2400" b="1">
                <a:solidFill>
                  <a:srgbClr val="0F0F17"/>
                </a:solidFill>
                <a:latin typeface="Georgia" pitchFamily="18" charset="0"/>
              </a:rPr>
              <a:t>PEDOMAN PENATAAN PEGAWAI NEGERI SIPIL</a:t>
            </a:r>
            <a:endParaRPr lang="en-US" sz="4000">
              <a:solidFill>
                <a:srgbClr val="0F0F17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00166" y="166670"/>
            <a:ext cx="6143668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TAHAPAN PENATAAN PNS</a:t>
            </a:r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228600" y="1287463"/>
            <a:ext cx="8715375" cy="5351462"/>
            <a:chOff x="0" y="990600"/>
            <a:chExt cx="8868275" cy="5612550"/>
          </a:xfrm>
        </p:grpSpPr>
        <p:sp>
          <p:nvSpPr>
            <p:cNvPr id="4" name="Rounded Rectangle 3"/>
            <p:cNvSpPr/>
            <p:nvPr/>
          </p:nvSpPr>
          <p:spPr>
            <a:xfrm>
              <a:off x="75922" y="2057833"/>
              <a:ext cx="2209800" cy="1904704"/>
            </a:xfrm>
            <a:prstGeom prst="round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  <a:latin typeface="Aharoni" pitchFamily="2" charset="-79"/>
                  <a:cs typeface="Aharoni" pitchFamily="2" charset="-79"/>
                </a:rPr>
                <a:t>INFORMASI</a:t>
              </a:r>
            </a:p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  <a:latin typeface="Aharoni" pitchFamily="2" charset="-79"/>
                  <a:cs typeface="Aharoni" pitchFamily="2" charset="-79"/>
                </a:rPr>
                <a:t>JABATAN</a:t>
              </a: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2591022" y="2057833"/>
              <a:ext cx="2437565" cy="1904704"/>
            </a:xfrm>
            <a:prstGeom prst="roundRect">
              <a:avLst/>
            </a:prstGeom>
            <a:blipFill>
              <a:blip r:embed="rId4" cstate="print"/>
              <a:tile tx="0" ty="0" sx="100000" sy="100000" flip="none" algn="tl"/>
            </a:blip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  <a:latin typeface="Aharoni" pitchFamily="2" charset="-79"/>
                  <a:cs typeface="Aharoni" pitchFamily="2" charset="-79"/>
                </a:rPr>
                <a:t>HASIL PENGHITUNGAN JUMLAH  PNS</a:t>
              </a:r>
              <a:r>
                <a:rPr lang="id-ID" sz="2000" b="1" dirty="0">
                  <a:solidFill>
                    <a:schemeClr val="tx1"/>
                  </a:solidFill>
                  <a:latin typeface="Aharoni" pitchFamily="2" charset="-79"/>
                  <a:cs typeface="Aharoni" pitchFamily="2" charset="-79"/>
                </a:rPr>
                <a:t> </a:t>
              </a:r>
            </a:p>
            <a:p>
              <a:pPr algn="ctr">
                <a:defRPr/>
              </a:pPr>
              <a:r>
                <a:rPr lang="id-ID" sz="2000" b="1" dirty="0">
                  <a:solidFill>
                    <a:schemeClr val="tx1"/>
                  </a:solidFill>
                  <a:latin typeface="Aharoni" pitchFamily="2" charset="-79"/>
                  <a:cs typeface="Aharoni" pitchFamily="2" charset="-79"/>
                </a:rPr>
                <a:t>(</a:t>
              </a:r>
              <a:r>
                <a:rPr lang="id-ID" sz="1600" dirty="0">
                  <a:solidFill>
                    <a:schemeClr val="tx1"/>
                  </a:solidFill>
                  <a:latin typeface="Aharoni" pitchFamily="2" charset="-79"/>
                  <a:cs typeface="Aharoni" pitchFamily="2" charset="-79"/>
                </a:rPr>
                <a:t>Berdasarkan Anbeker dan Indeks)</a:t>
              </a:r>
              <a:endParaRPr lang="en-US" sz="20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5028587" y="2057833"/>
              <a:ext cx="2439179" cy="1904704"/>
            </a:xfrm>
            <a:prstGeom prst="roundRect">
              <a:avLst/>
            </a:prstGeom>
            <a:blipFill>
              <a:blip r:embed="rId5" cstate="print"/>
              <a:tile tx="0" ty="0" sx="100000" sy="100000" flip="none" algn="tl"/>
            </a:blip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haroni" pitchFamily="2" charset="-79"/>
                  <a:cs typeface="Aharoni" pitchFamily="2" charset="-79"/>
                </a:rPr>
                <a:t>ANALISIS KESENJANGAN PNS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29380" y="1067188"/>
              <a:ext cx="1904499" cy="91405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200" b="1" dirty="0">
                  <a:solidFill>
                    <a:schemeClr val="tx1"/>
                  </a:solidFill>
                  <a:latin typeface="Aharoni" pitchFamily="2" charset="-79"/>
                  <a:cs typeface="Aharoni" pitchFamily="2" charset="-79"/>
                </a:rPr>
                <a:t>1. TAHAP PERSIAPAN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3581233" y="1067188"/>
              <a:ext cx="2666943" cy="91405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200" b="1" dirty="0">
                  <a:solidFill>
                    <a:schemeClr val="tx1"/>
                  </a:solidFill>
                  <a:latin typeface="Aharoni" pitchFamily="2" charset="-79"/>
                  <a:cs typeface="Aharoni" pitchFamily="2" charset="-79"/>
                </a:rPr>
                <a:t>2. TAHAP PELAKSANAAN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51843" y="4571910"/>
              <a:ext cx="2133879" cy="1218744"/>
            </a:xfrm>
            <a:prstGeom prst="round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76213" indent="-176213">
                <a:buFont typeface="Wingdings" pitchFamily="2" charset="2"/>
                <a:buChar char="§"/>
                <a:defRPr/>
              </a:pPr>
              <a:r>
                <a:rPr lang="fi-FI" sz="1600" b="1" dirty="0">
                  <a:solidFill>
                    <a:srgbClr val="000000"/>
                  </a:solidFill>
                  <a:cs typeface="Arial" charset="0"/>
                </a:rPr>
                <a:t>Uraian Jabatan</a:t>
              </a:r>
              <a:endParaRPr lang="en-US" sz="1600" b="1" dirty="0">
                <a:solidFill>
                  <a:srgbClr val="000000"/>
                </a:solidFill>
                <a:cs typeface="Arial" charset="0"/>
              </a:endParaRPr>
            </a:p>
            <a:p>
              <a:pPr marL="176213" indent="-176213">
                <a:buFont typeface="Wingdings" pitchFamily="2" charset="2"/>
                <a:buChar char="§"/>
                <a:defRPr/>
              </a:pPr>
              <a:r>
                <a:rPr lang="en-US" sz="1600" b="1" dirty="0" err="1">
                  <a:solidFill>
                    <a:srgbClr val="000000"/>
                  </a:solidFill>
                  <a:cs typeface="Arial" charset="0"/>
                </a:rPr>
                <a:t>Syarat</a:t>
              </a:r>
              <a:r>
                <a:rPr lang="en-US" sz="1600" b="1" dirty="0">
                  <a:solidFill>
                    <a:srgbClr val="000000"/>
                  </a:solidFill>
                  <a:cs typeface="Arial" charset="0"/>
                </a:rPr>
                <a:t> </a:t>
              </a:r>
              <a:r>
                <a:rPr lang="en-US" sz="1600" b="1" dirty="0" err="1">
                  <a:solidFill>
                    <a:srgbClr val="000000"/>
                  </a:solidFill>
                  <a:cs typeface="Arial" charset="0"/>
                </a:rPr>
                <a:t>Jabatan</a:t>
              </a:r>
              <a:endParaRPr lang="en-US" sz="1600" b="1" dirty="0">
                <a:solidFill>
                  <a:srgbClr val="000000"/>
                </a:solidFill>
                <a:cs typeface="Arial" charset="0"/>
              </a:endParaRPr>
            </a:p>
            <a:p>
              <a:pPr marL="176213" indent="-176213">
                <a:buFont typeface="Wingdings" pitchFamily="2" charset="2"/>
                <a:buChar char="§"/>
                <a:defRPr/>
              </a:pPr>
              <a:r>
                <a:rPr lang="fi-FI" sz="1600" b="1" dirty="0">
                  <a:solidFill>
                    <a:srgbClr val="000000"/>
                  </a:solidFill>
                  <a:cs typeface="Arial" charset="0"/>
                </a:rPr>
                <a:t>Peta Jabatan </a:t>
              </a:r>
              <a:endParaRPr lang="en-US" sz="1600" b="1" dirty="0">
                <a:solidFill>
                  <a:schemeClr val="tx1"/>
                </a:solidFill>
                <a:latin typeface="+mj-lt"/>
                <a:cs typeface="Aharoni" pitchFamily="2" charset="-79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742865" y="4571910"/>
              <a:ext cx="2133879" cy="1218744"/>
            </a:xfrm>
            <a:prstGeom prst="roundRect">
              <a:avLst/>
            </a:prstGeom>
            <a:blipFill>
              <a:blip r:embed="rId4" cstate="print"/>
              <a:tile tx="0" ty="0" sx="100000" sy="100000" flip="none" algn="tl"/>
            </a:blip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id-ID" sz="1600" b="1" dirty="0">
                  <a:solidFill>
                    <a:srgbClr val="000000"/>
                  </a:solidFill>
                  <a:cs typeface="Arial" charset="0"/>
                </a:rPr>
                <a:t>Kategori </a:t>
              </a:r>
              <a:r>
                <a:rPr lang="fi-FI" sz="1600" b="1" dirty="0">
                  <a:solidFill>
                    <a:srgbClr val="000000"/>
                  </a:solidFill>
                  <a:cs typeface="Arial" charset="0"/>
                </a:rPr>
                <a:t>Jumlah</a:t>
              </a:r>
              <a:r>
                <a:rPr lang="id-ID" sz="1600" b="1" dirty="0">
                  <a:solidFill>
                    <a:srgbClr val="000000"/>
                  </a:solidFill>
                  <a:cs typeface="Arial" charset="0"/>
                </a:rPr>
                <a:t> </a:t>
              </a:r>
              <a:r>
                <a:rPr lang="fi-FI" sz="1600" b="1" dirty="0">
                  <a:solidFill>
                    <a:srgbClr val="000000"/>
                  </a:solidFill>
                  <a:cs typeface="Arial" charset="0"/>
                </a:rPr>
                <a:t>PNS:</a:t>
              </a:r>
            </a:p>
            <a:p>
              <a:pPr marL="355600" indent="-177800">
                <a:buFont typeface="Wingdings" pitchFamily="2" charset="2"/>
                <a:buChar char="§"/>
                <a:defRPr/>
              </a:pPr>
              <a:r>
                <a:rPr lang="fi-FI" sz="1600" b="1" dirty="0">
                  <a:solidFill>
                    <a:srgbClr val="000000"/>
                  </a:solidFill>
                  <a:cs typeface="Arial" charset="0"/>
                </a:rPr>
                <a:t>  Kurang</a:t>
              </a:r>
            </a:p>
            <a:p>
              <a:pPr marL="355600" indent="-177800">
                <a:buFont typeface="Wingdings" pitchFamily="2" charset="2"/>
                <a:buChar char="§"/>
                <a:defRPr/>
              </a:pPr>
              <a:r>
                <a:rPr lang="fi-FI" sz="1600" b="1" dirty="0">
                  <a:solidFill>
                    <a:srgbClr val="000000"/>
                  </a:solidFill>
                  <a:cs typeface="Arial" charset="0"/>
                </a:rPr>
                <a:t>  Sedang</a:t>
              </a:r>
            </a:p>
            <a:p>
              <a:pPr marL="355600" indent="-177800">
                <a:buFont typeface="Wingdings" pitchFamily="2" charset="2"/>
                <a:buChar char="§"/>
                <a:defRPr/>
              </a:pPr>
              <a:r>
                <a:rPr lang="fi-FI" sz="1600" b="1" dirty="0">
                  <a:solidFill>
                    <a:srgbClr val="000000"/>
                  </a:solidFill>
                  <a:cs typeface="Arial" charset="0"/>
                </a:rPr>
                <a:t>  Lebih </a:t>
              </a:r>
              <a:endParaRPr lang="en-US" sz="1600" b="1" dirty="0">
                <a:solidFill>
                  <a:schemeClr val="tx1"/>
                </a:solidFill>
                <a:latin typeface="+mj-lt"/>
                <a:cs typeface="Aharoni" pitchFamily="2" charset="-79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182045" y="4571910"/>
              <a:ext cx="2133879" cy="1218744"/>
            </a:xfrm>
            <a:prstGeom prst="roundRect">
              <a:avLst/>
            </a:prstGeom>
            <a:blipFill>
              <a:blip r:embed="rId5" cstate="print"/>
              <a:tile tx="0" ty="0" sx="100000" sy="100000" flip="none" algn="tl"/>
            </a:blip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76213" indent="-176213" algn="ctr">
                <a:defRPr/>
              </a:pPr>
              <a:r>
                <a:rPr lang="fi-FI" sz="1600" b="1" dirty="0">
                  <a:solidFill>
                    <a:srgbClr val="C00000"/>
                  </a:solidFill>
                  <a:cs typeface="Arial" charset="0"/>
                </a:rPr>
                <a:t>Syarat Jabatan </a:t>
              </a:r>
            </a:p>
            <a:p>
              <a:pPr marL="176213" indent="-176213" algn="ctr">
                <a:defRPr/>
              </a:pPr>
              <a:r>
                <a:rPr lang="fi-FI" sz="1600" b="1" dirty="0">
                  <a:solidFill>
                    <a:srgbClr val="C00000"/>
                  </a:solidFill>
                  <a:cs typeface="Arial" charset="0"/>
                </a:rPr>
                <a:t>vs </a:t>
              </a:r>
            </a:p>
            <a:p>
              <a:pPr marL="176213" indent="-176213" algn="ctr">
                <a:defRPr/>
              </a:pPr>
              <a:r>
                <a:rPr lang="fi-FI" sz="1600" b="1" dirty="0">
                  <a:solidFill>
                    <a:srgbClr val="C00000"/>
                  </a:solidFill>
                  <a:cs typeface="Arial" charset="0"/>
                </a:rPr>
                <a:t>Profil Pegawai</a:t>
              </a:r>
              <a:endParaRPr lang="en-US" sz="1600" b="1" dirty="0">
                <a:solidFill>
                  <a:srgbClr val="C00000"/>
                </a:solidFill>
                <a:latin typeface="+mj-lt"/>
                <a:cs typeface="Aharoni" pitchFamily="2" charset="-79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821528" y="2017874"/>
              <a:ext cx="914288" cy="3732821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b="1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endParaRPr>
            </a:p>
            <a:p>
              <a:pPr algn="ctr">
                <a:defRPr/>
              </a:pPr>
              <a:r>
                <a:rPr lang="en-US" sz="2300" b="1" dirty="0">
                  <a:solidFill>
                    <a:srgbClr val="000000"/>
                  </a:solidFill>
                  <a:latin typeface="Aharoni" pitchFamily="2" charset="-79"/>
                  <a:cs typeface="Aharoni" pitchFamily="2" charset="-79"/>
                </a:rPr>
                <a:t>R</a:t>
              </a:r>
            </a:p>
            <a:p>
              <a:pPr algn="ctr">
                <a:defRPr/>
              </a:pPr>
              <a:r>
                <a:rPr lang="en-US" sz="2300" b="1" dirty="0">
                  <a:solidFill>
                    <a:srgbClr val="000000"/>
                  </a:solidFill>
                  <a:latin typeface="Aharoni" pitchFamily="2" charset="-79"/>
                  <a:cs typeface="Aharoni" pitchFamily="2" charset="-79"/>
                </a:rPr>
                <a:t>E</a:t>
              </a:r>
            </a:p>
            <a:p>
              <a:pPr algn="ctr">
                <a:defRPr/>
              </a:pPr>
              <a:r>
                <a:rPr lang="en-US" sz="2300" b="1" dirty="0">
                  <a:solidFill>
                    <a:srgbClr val="000000"/>
                  </a:solidFill>
                  <a:latin typeface="Aharoni" pitchFamily="2" charset="-79"/>
                  <a:cs typeface="Aharoni" pitchFamily="2" charset="-79"/>
                </a:rPr>
                <a:t>K</a:t>
              </a:r>
            </a:p>
            <a:p>
              <a:pPr algn="ctr">
                <a:defRPr/>
              </a:pPr>
              <a:r>
                <a:rPr lang="en-US" sz="2300" b="1" dirty="0">
                  <a:solidFill>
                    <a:srgbClr val="000000"/>
                  </a:solidFill>
                  <a:latin typeface="Aharoni" pitchFamily="2" charset="-79"/>
                  <a:cs typeface="Aharoni" pitchFamily="2" charset="-79"/>
                </a:rPr>
                <a:t>O</a:t>
              </a:r>
            </a:p>
            <a:p>
              <a:pPr algn="ctr">
                <a:defRPr/>
              </a:pPr>
              <a:r>
                <a:rPr lang="en-US" sz="2300" b="1" dirty="0">
                  <a:solidFill>
                    <a:srgbClr val="000000"/>
                  </a:solidFill>
                  <a:latin typeface="Aharoni" pitchFamily="2" charset="-79"/>
                  <a:cs typeface="Aharoni" pitchFamily="2" charset="-79"/>
                </a:rPr>
                <a:t>M</a:t>
              </a:r>
            </a:p>
            <a:p>
              <a:pPr algn="ctr">
                <a:defRPr/>
              </a:pPr>
              <a:r>
                <a:rPr lang="en-US" sz="2300" b="1" dirty="0">
                  <a:solidFill>
                    <a:srgbClr val="000000"/>
                  </a:solidFill>
                  <a:latin typeface="Aharoni" pitchFamily="2" charset="-79"/>
                  <a:cs typeface="Aharoni" pitchFamily="2" charset="-79"/>
                </a:rPr>
                <a:t>N</a:t>
              </a:r>
            </a:p>
            <a:p>
              <a:pPr algn="ctr">
                <a:defRPr/>
              </a:pPr>
              <a:r>
                <a:rPr lang="en-US" sz="2300" b="1" dirty="0">
                  <a:solidFill>
                    <a:srgbClr val="000000"/>
                  </a:solidFill>
                  <a:latin typeface="Aharoni" pitchFamily="2" charset="-79"/>
                  <a:cs typeface="Aharoni" pitchFamily="2" charset="-79"/>
                </a:rPr>
                <a:t>D</a:t>
              </a:r>
            </a:p>
            <a:p>
              <a:pPr algn="ctr">
                <a:defRPr/>
              </a:pPr>
              <a:r>
                <a:rPr lang="en-US" sz="2300" b="1" dirty="0">
                  <a:solidFill>
                    <a:srgbClr val="000000"/>
                  </a:solidFill>
                  <a:latin typeface="Aharoni" pitchFamily="2" charset="-79"/>
                  <a:cs typeface="Aharoni" pitchFamily="2" charset="-79"/>
                </a:rPr>
                <a:t>A</a:t>
              </a:r>
            </a:p>
            <a:p>
              <a:pPr algn="ctr">
                <a:defRPr/>
              </a:pPr>
              <a:r>
                <a:rPr lang="en-US" sz="2300" b="1" dirty="0">
                  <a:solidFill>
                    <a:srgbClr val="000000"/>
                  </a:solidFill>
                  <a:latin typeface="Aharoni" pitchFamily="2" charset="-79"/>
                  <a:cs typeface="Aharoni" pitchFamily="2" charset="-79"/>
                </a:rPr>
                <a:t>S</a:t>
              </a:r>
            </a:p>
            <a:p>
              <a:pPr algn="ctr">
                <a:defRPr/>
              </a:pPr>
              <a:r>
                <a:rPr lang="en-US" sz="2300" b="1" dirty="0">
                  <a:solidFill>
                    <a:srgbClr val="000000"/>
                  </a:solidFill>
                  <a:latin typeface="Aharoni" pitchFamily="2" charset="-79"/>
                  <a:cs typeface="Aharoni" pitchFamily="2" charset="-79"/>
                </a:rPr>
                <a:t>I</a:t>
              </a:r>
            </a:p>
            <a:p>
              <a:pPr algn="ctr">
                <a:defRPr/>
              </a:pPr>
              <a:endParaRPr lang="en-US" sz="2400" b="1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443536" y="990600"/>
              <a:ext cx="1424739" cy="99064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200" b="1" dirty="0">
                  <a:solidFill>
                    <a:schemeClr val="tx1"/>
                  </a:solidFill>
                  <a:latin typeface="Aharoni" pitchFamily="2" charset="-79"/>
                  <a:cs typeface="Aharoni" pitchFamily="2" charset="-79"/>
                </a:rPr>
                <a:t>3. TINDAK</a:t>
              </a:r>
            </a:p>
            <a:p>
              <a:pPr algn="ctr">
                <a:defRPr/>
              </a:pPr>
              <a:r>
                <a:rPr lang="en-US" sz="2200" b="1" dirty="0">
                  <a:solidFill>
                    <a:schemeClr val="tx1"/>
                  </a:solidFill>
                  <a:latin typeface="Aharoni" pitchFamily="2" charset="-79"/>
                  <a:cs typeface="Aharoni" pitchFamily="2" charset="-79"/>
                </a:rPr>
                <a:t>LANJUT</a:t>
              </a:r>
            </a:p>
          </p:txBody>
        </p:sp>
        <p:sp>
          <p:nvSpPr>
            <p:cNvPr id="14" name="Down Arrow 13"/>
            <p:cNvSpPr/>
            <p:nvPr/>
          </p:nvSpPr>
          <p:spPr>
            <a:xfrm>
              <a:off x="990210" y="4039125"/>
              <a:ext cx="484605" cy="456197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Down Arrow 14"/>
            <p:cNvSpPr/>
            <p:nvPr/>
          </p:nvSpPr>
          <p:spPr>
            <a:xfrm>
              <a:off x="3553771" y="4039125"/>
              <a:ext cx="484605" cy="456197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Down Arrow 15"/>
            <p:cNvSpPr/>
            <p:nvPr/>
          </p:nvSpPr>
          <p:spPr>
            <a:xfrm>
              <a:off x="6020412" y="4039125"/>
              <a:ext cx="482989" cy="456197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Plaque 16"/>
            <p:cNvSpPr/>
            <p:nvPr/>
          </p:nvSpPr>
          <p:spPr>
            <a:xfrm>
              <a:off x="0" y="5840602"/>
              <a:ext cx="8839199" cy="762548"/>
            </a:xfrm>
            <a:prstGeom prst="plaque">
              <a:avLst/>
            </a:prstGeom>
            <a:blipFill>
              <a:blip r:embed="rId6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smtClean="0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REDISTRIBUSI</a:t>
              </a:r>
              <a:r>
                <a:rPr lang="id-ID" sz="2000" b="1" smtClean="0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 </a:t>
              </a:r>
              <a:r>
                <a:rPr lang="en-US" sz="2000" b="1" smtClean="0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id-ID" sz="2000" b="1" smtClean="0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id-ID" sz="2000" b="1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- </a:t>
              </a:r>
              <a:r>
                <a:rPr lang="id-ID" sz="2000" b="1" smtClean="0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  </a:t>
              </a:r>
              <a:r>
                <a:rPr lang="en-US" sz="2000" b="1" dirty="0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PROYEKSI 5 </a:t>
              </a:r>
              <a:r>
                <a:rPr lang="en-US" sz="2000" b="1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TH</a:t>
              </a:r>
              <a:r>
                <a:rPr lang="id-ID" sz="2000" b="1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id-ID" sz="2000" b="1" smtClean="0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  </a:t>
              </a:r>
              <a:r>
                <a:rPr lang="id-ID" sz="2000" b="1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-  </a:t>
              </a:r>
              <a:r>
                <a:rPr lang="id-ID" sz="2000" b="1" smtClean="0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 PENSIUN </a:t>
              </a:r>
              <a:r>
                <a:rPr lang="id-ID" sz="2000" b="1" dirty="0">
                  <a:solidFill>
                    <a:srgbClr val="0F0F17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SUKA RELA</a:t>
              </a:r>
              <a:endParaRPr lang="en-US" sz="2000" b="1" dirty="0">
                <a:solidFill>
                  <a:srgbClr val="0F0F17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416073" y="1337191"/>
            <a:ext cx="4876800" cy="49160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KATEGORI KURANG (K)    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828800" y="309546"/>
            <a:ext cx="5715000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000099"/>
                </a:solidFill>
                <a:latin typeface="Georgia" pitchFamily="18" charset="0"/>
              </a:rPr>
              <a:t>TINDAK LANJUT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04948" y="2133600"/>
            <a:ext cx="65532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Distribusi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pegawai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dari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unit yang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lebih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ke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	yang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kurang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04948" y="3048000"/>
            <a:ext cx="65532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2.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Penarikan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PNS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dari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instansi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lain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sesuai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	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syarat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jabatan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304948" y="3962400"/>
            <a:ext cx="65532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3.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Pemberdayaan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pegawai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melalui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diklat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&amp; 	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pengayaan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tugas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04948" y="4851400"/>
            <a:ext cx="6553200" cy="635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4.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Menyusun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perencanaan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pengembangan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	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pegawai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263673" y="5638800"/>
            <a:ext cx="65532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179388" indent="-1793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5.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Perencaan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pegawai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untuk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5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tahun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kedepan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	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dengan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pendekatan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Positive Growth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609600" y="1295400"/>
            <a:ext cx="4724400" cy="45720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02060"/>
                </a:solidFill>
                <a:latin typeface="Georgia" pitchFamily="18" charset="0"/>
              </a:rPr>
              <a:t>KATEGORI SESUAI (S)    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33400" y="2895600"/>
            <a:ext cx="62484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2.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Pemetaan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potensi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untuk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mengetahui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	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minat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bakat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pegawai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00200" y="228600"/>
            <a:ext cx="5715000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TINDAK LANJUT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62484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Distribusi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pegawai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dari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unit yang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lebih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	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ke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yang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kurang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3400" y="4648200"/>
            <a:ext cx="62484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4.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Menyusun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perencanaan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pengembangan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	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pegawai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33400" y="5562600"/>
            <a:ext cx="6248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179388" indent="-1793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5.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Perencaan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pegawai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untuk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5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tahun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	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kedepan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dengan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pendekatan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Zero 	Growth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3400" y="3810000"/>
            <a:ext cx="6248400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3.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Mengangkat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JFU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menjadi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JFT</a:t>
            </a:r>
          </a:p>
        </p:txBody>
      </p:sp>
      <p:pic>
        <p:nvPicPr>
          <p:cNvPr id="9" name="Picture 8" descr="PILIHA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2057400"/>
            <a:ext cx="1905000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00200" y="228600"/>
            <a:ext cx="5715000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TINDAK LANJUT</a:t>
            </a:r>
          </a:p>
        </p:txBody>
      </p:sp>
      <p:sp>
        <p:nvSpPr>
          <p:cNvPr id="3" name="Flowchart: Alternate Process 2"/>
          <p:cNvSpPr/>
          <p:nvPr/>
        </p:nvSpPr>
        <p:spPr>
          <a:xfrm>
            <a:off x="609600" y="1295400"/>
            <a:ext cx="4419600" cy="45720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C00000"/>
                </a:solidFill>
                <a:latin typeface="Georgia" pitchFamily="18" charset="0"/>
              </a:rPr>
              <a:t>KATEGORI LEBIH (L)    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4267200"/>
            <a:ext cx="6705600" cy="533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0000"/>
                </a:solidFill>
                <a:latin typeface="Georgia" pitchFamily="18" charset="0"/>
              </a:rPr>
              <a:t>4. </a:t>
            </a:r>
            <a:r>
              <a:rPr lang="en-US" sz="2400" dirty="0" err="1">
                <a:solidFill>
                  <a:srgbClr val="FF0000"/>
                </a:solidFill>
                <a:latin typeface="Georgia" pitchFamily="18" charset="0"/>
              </a:rPr>
              <a:t>Pemberlakuan</a:t>
            </a:r>
            <a:r>
              <a:rPr lang="en-US" sz="2400" dirty="0">
                <a:solidFill>
                  <a:srgbClr val="FF0000"/>
                </a:solidFill>
                <a:latin typeface="Georgia" pitchFamily="18" charset="0"/>
              </a:rPr>
              <a:t> UU 11/1969 </a:t>
            </a:r>
            <a:r>
              <a:rPr lang="en-US" sz="2400" dirty="0" err="1">
                <a:solidFill>
                  <a:srgbClr val="FF0000"/>
                </a:solidFill>
                <a:latin typeface="Georgia" pitchFamily="18" charset="0"/>
              </a:rPr>
              <a:t>dan</a:t>
            </a:r>
            <a:r>
              <a:rPr lang="en-US" sz="2400" dirty="0">
                <a:solidFill>
                  <a:srgbClr val="FF0000"/>
                </a:solidFill>
                <a:latin typeface="Georgia" pitchFamily="18" charset="0"/>
              </a:rPr>
              <a:t> PP 32/1979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3429000"/>
            <a:ext cx="67056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3.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Pemeringkatan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bagi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pegawai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yang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tidak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	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memenuhi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syarat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jabatan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2743200"/>
            <a:ext cx="67056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2.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Penilaian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Kompetensi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7200" y="1905000"/>
            <a:ext cx="67056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Distribusi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pegawai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dari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unit yang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lebih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ke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	yang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kurang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4876800"/>
            <a:ext cx="67056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179388" indent="-1793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5.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Perencanaan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pegawai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untuk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5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th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kedepan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	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dengan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pendekatan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</a:t>
            </a: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Minus Growth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5715000"/>
            <a:ext cx="6705600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6.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Evaluasi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analisis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Organisasi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(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tugas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	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fungsi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struktur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)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1447800"/>
            <a:ext cx="1447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3581400"/>
            <a:ext cx="1447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5257800"/>
            <a:ext cx="106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5"/>
          <p:cNvSpPr>
            <a:spLocks noGrp="1"/>
          </p:cNvSpPr>
          <p:nvPr>
            <p:ph type="title"/>
          </p:nvPr>
        </p:nvSpPr>
        <p:spPr>
          <a:xfrm>
            <a:off x="110835" y="96838"/>
            <a:ext cx="8229600" cy="765175"/>
          </a:xfrm>
        </p:spPr>
        <p:txBody>
          <a:bodyPr/>
          <a:lstStyle/>
          <a:p>
            <a:pPr eaLnBrk="1" hangingPunct="1"/>
            <a:r>
              <a:rPr lang="id-ID" smtClean="0"/>
              <a:t>Mari kita Tata ASN kita</a:t>
            </a:r>
            <a:br>
              <a:rPr lang="id-ID" smtClean="0"/>
            </a:br>
            <a:r>
              <a:rPr lang="id-ID" smtClean="0"/>
              <a:t>supaya Terhindar dari:</a:t>
            </a:r>
            <a:endParaRPr lang="en-US" dirty="0" smtClean="0"/>
          </a:p>
        </p:txBody>
      </p:sp>
      <p:pic>
        <p:nvPicPr>
          <p:cNvPr id="12" name="Picture 11" descr="Penyakit PNS.jpg"/>
          <p:cNvPicPr>
            <a:picLocks noChangeAspect="1"/>
          </p:cNvPicPr>
          <p:nvPr/>
        </p:nvPicPr>
        <p:blipFill>
          <a:blip r:embed="rId2" cstate="print"/>
          <a:srcRect l="17615" t="20600" r="19272" b="5901"/>
          <a:stretch>
            <a:fillRect/>
          </a:stretch>
        </p:blipFill>
        <p:spPr>
          <a:xfrm>
            <a:off x="1547664" y="1067593"/>
            <a:ext cx="6120680" cy="5768061"/>
          </a:xfrm>
          <a:prstGeom prst="rect">
            <a:avLst/>
          </a:prstGeom>
        </p:spPr>
      </p:pic>
      <p:pic>
        <p:nvPicPr>
          <p:cNvPr id="13" name="Picture 12" descr="4942861 (3)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9154" y="2052695"/>
            <a:ext cx="1407451" cy="2600441"/>
          </a:xfrm>
          <a:prstGeom prst="rect">
            <a:avLst/>
          </a:prstGeom>
        </p:spPr>
      </p:pic>
      <p:pic>
        <p:nvPicPr>
          <p:cNvPr id="14" name="Picture 13" descr="1316119687_0 (2)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</a:blip>
          <a:srcRect l="7196" r="16045"/>
          <a:stretch>
            <a:fillRect/>
          </a:stretch>
        </p:blipFill>
        <p:spPr>
          <a:xfrm>
            <a:off x="3597" y="2358729"/>
            <a:ext cx="1454759" cy="26544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6"/>
          <p:cNvPicPr>
            <a:picLocks noChangeAspect="1" noChangeArrowheads="1"/>
          </p:cNvPicPr>
          <p:nvPr/>
        </p:nvPicPr>
        <p:blipFill>
          <a:blip r:embed="rId3" cstate="print"/>
          <a:srcRect l="763"/>
          <a:stretch>
            <a:fillRect/>
          </a:stretch>
        </p:blipFill>
        <p:spPr bwMode="auto">
          <a:xfrm>
            <a:off x="0" y="44196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6"/>
          <p:cNvPicPr>
            <a:picLocks noChangeAspect="1" noChangeArrowheads="1"/>
          </p:cNvPicPr>
          <p:nvPr/>
        </p:nvPicPr>
        <p:blipFill>
          <a:blip r:embed="rId4" cstate="print"/>
          <a:srcRect r="763"/>
          <a:stretch>
            <a:fillRect/>
          </a:stretch>
        </p:blipFill>
        <p:spPr bwMode="auto">
          <a:xfrm>
            <a:off x="0" y="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892" name="Group 14"/>
          <p:cNvGrpSpPr>
            <a:grpSpLocks noChangeAspect="1"/>
          </p:cNvGrpSpPr>
          <p:nvPr/>
        </p:nvGrpSpPr>
        <p:grpSpPr bwMode="auto">
          <a:xfrm>
            <a:off x="1547664" y="2060848"/>
            <a:ext cx="6203815" cy="2951212"/>
            <a:chOff x="1897764" y="1698842"/>
            <a:chExt cx="4313191" cy="2162149"/>
          </a:xfrm>
        </p:grpSpPr>
        <p:grpSp>
          <p:nvGrpSpPr>
            <p:cNvPr id="37894" name="Group 2"/>
            <p:cNvGrpSpPr>
              <a:grpSpLocks/>
            </p:cNvGrpSpPr>
            <p:nvPr/>
          </p:nvGrpSpPr>
          <p:grpSpPr bwMode="auto">
            <a:xfrm>
              <a:off x="1897764" y="1698842"/>
              <a:ext cx="4313191" cy="901494"/>
              <a:chOff x="1478759" y="1444842"/>
              <a:chExt cx="4313191" cy="901494"/>
            </a:xfrm>
          </p:grpSpPr>
          <p:sp>
            <p:nvSpPr>
              <p:cNvPr id="16" name="Rectangle 15"/>
              <p:cNvSpPr>
                <a:spLocks noChangeAspect="1"/>
              </p:cNvSpPr>
              <p:nvPr/>
            </p:nvSpPr>
            <p:spPr>
              <a:xfrm>
                <a:off x="1478759" y="1532239"/>
                <a:ext cx="694232" cy="773502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/>
                  <a:contourClr>
                    <a:schemeClr val="bg2"/>
                  </a:contourClr>
                </a:sp3d>
              </a:bodyPr>
              <a:lstStyle/>
              <a:p>
                <a:pPr algn="ctr">
                  <a:defRPr/>
                </a:pPr>
                <a:r>
                  <a:rPr lang="en-US" sz="4000" b="1" dirty="0">
                    <a:ln w="50800"/>
                    <a:solidFill>
                      <a:srgbClr val="FFFFFF">
                        <a:shade val="50000"/>
                      </a:srgbClr>
                    </a:solidFill>
                    <a:latin typeface="Eras Bold ITC" pitchFamily="34" charset="0"/>
                  </a:rPr>
                  <a:t>T</a:t>
                </a:r>
              </a:p>
            </p:txBody>
          </p:sp>
          <p:sp>
            <p:nvSpPr>
              <p:cNvPr id="17" name="Rectangle 16"/>
              <p:cNvSpPr>
                <a:spLocks noChangeAspect="1"/>
              </p:cNvSpPr>
              <p:nvPr/>
            </p:nvSpPr>
            <p:spPr>
              <a:xfrm rot="20139065">
                <a:off x="2228242" y="1572834"/>
                <a:ext cx="694232" cy="773502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/>
                  <a:contourClr>
                    <a:schemeClr val="bg2"/>
                  </a:contourClr>
                </a:sp3d>
              </a:bodyPr>
              <a:lstStyle/>
              <a:p>
                <a:pPr algn="ctr">
                  <a:defRPr/>
                </a:pPr>
                <a:r>
                  <a:rPr lang="en-US" sz="4000" b="1" dirty="0">
                    <a:ln w="50800"/>
                    <a:solidFill>
                      <a:srgbClr val="FFFFFF">
                        <a:shade val="50000"/>
                      </a:srgbClr>
                    </a:solidFill>
                    <a:latin typeface="Eras Bold ITC" pitchFamily="34" charset="0"/>
                  </a:rPr>
                  <a:t>e</a:t>
                </a:r>
              </a:p>
            </p:txBody>
          </p:sp>
          <p:sp>
            <p:nvSpPr>
              <p:cNvPr id="18" name="Rectangle 17"/>
              <p:cNvSpPr>
                <a:spLocks noChangeAspect="1"/>
              </p:cNvSpPr>
              <p:nvPr/>
            </p:nvSpPr>
            <p:spPr>
              <a:xfrm rot="854772">
                <a:off x="2950291" y="1529845"/>
                <a:ext cx="694232" cy="773503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/>
                  <a:contourClr>
                    <a:schemeClr val="bg2"/>
                  </a:contourClr>
                </a:sp3d>
              </a:bodyPr>
              <a:lstStyle/>
              <a:p>
                <a:pPr algn="ctr">
                  <a:defRPr/>
                </a:pPr>
                <a:r>
                  <a:rPr lang="en-US" sz="4000" b="1" dirty="0">
                    <a:ln w="50800"/>
                    <a:solidFill>
                      <a:srgbClr val="FFFFFF">
                        <a:shade val="50000"/>
                      </a:srgbClr>
                    </a:solidFill>
                    <a:latin typeface="Eras Bold ITC" pitchFamily="34" charset="0"/>
                  </a:rPr>
                  <a:t>r</a:t>
                </a:r>
              </a:p>
            </p:txBody>
          </p:sp>
          <p:sp>
            <p:nvSpPr>
              <p:cNvPr id="19" name="Rectangle 18"/>
              <p:cNvSpPr>
                <a:spLocks noChangeAspect="1"/>
              </p:cNvSpPr>
              <p:nvPr/>
            </p:nvSpPr>
            <p:spPr>
              <a:xfrm rot="21189568">
                <a:off x="3618079" y="1550077"/>
                <a:ext cx="694232" cy="773503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/>
                  <a:contourClr>
                    <a:schemeClr val="bg2"/>
                  </a:contourClr>
                </a:sp3d>
              </a:bodyPr>
              <a:lstStyle/>
              <a:p>
                <a:pPr algn="ctr">
                  <a:defRPr/>
                </a:pPr>
                <a:r>
                  <a:rPr lang="en-US" sz="4000" b="1" dirty="0">
                    <a:ln w="50800"/>
                    <a:solidFill>
                      <a:srgbClr val="FFFFFF">
                        <a:shade val="50000"/>
                      </a:srgbClr>
                    </a:solidFill>
                    <a:latin typeface="Eras Bold ITC" pitchFamily="34" charset="0"/>
                  </a:rPr>
                  <a:t>i</a:t>
                </a:r>
              </a:p>
            </p:txBody>
          </p:sp>
          <p:sp>
            <p:nvSpPr>
              <p:cNvPr id="20" name="Rectangle 19"/>
              <p:cNvSpPr>
                <a:spLocks noChangeAspect="1"/>
              </p:cNvSpPr>
              <p:nvPr/>
            </p:nvSpPr>
            <p:spPr>
              <a:xfrm rot="844907">
                <a:off x="4352052" y="1444842"/>
                <a:ext cx="694232" cy="773502"/>
              </a:xfrm>
              <a:prstGeom prst="rect">
                <a:avLst/>
              </a:prstGeom>
              <a:solidFill>
                <a:srgbClr val="660033"/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/>
                  <a:contourClr>
                    <a:schemeClr val="bg2"/>
                  </a:contourClr>
                </a:sp3d>
              </a:bodyPr>
              <a:lstStyle/>
              <a:p>
                <a:pPr algn="ctr">
                  <a:defRPr/>
                </a:pPr>
                <a:r>
                  <a:rPr lang="en-US" sz="4000" b="1" dirty="0">
                    <a:ln w="50800"/>
                    <a:solidFill>
                      <a:srgbClr val="FFFFFF">
                        <a:shade val="50000"/>
                      </a:srgbClr>
                    </a:solidFill>
                    <a:latin typeface="Eras Bold ITC" pitchFamily="34" charset="0"/>
                  </a:rPr>
                  <a:t>m</a:t>
                </a:r>
              </a:p>
            </p:txBody>
          </p:sp>
          <p:sp>
            <p:nvSpPr>
              <p:cNvPr id="21" name="Rectangle 20"/>
              <p:cNvSpPr>
                <a:spLocks noChangeAspect="1"/>
              </p:cNvSpPr>
              <p:nvPr/>
            </p:nvSpPr>
            <p:spPr>
              <a:xfrm rot="20697745">
                <a:off x="5097717" y="1515397"/>
                <a:ext cx="694233" cy="773503"/>
              </a:xfrm>
              <a:prstGeom prst="rect">
                <a:avLst/>
              </a:prstGeom>
              <a:solidFill>
                <a:srgbClr val="009900"/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/>
                  <a:contourClr>
                    <a:schemeClr val="bg2"/>
                  </a:contourClr>
                </a:sp3d>
              </a:bodyPr>
              <a:lstStyle/>
              <a:p>
                <a:pPr algn="ctr">
                  <a:defRPr/>
                </a:pPr>
                <a:r>
                  <a:rPr lang="en-US" sz="4000" b="1" dirty="0">
                    <a:ln w="50800"/>
                    <a:solidFill>
                      <a:srgbClr val="FFFFFF">
                        <a:shade val="50000"/>
                      </a:srgbClr>
                    </a:solidFill>
                    <a:latin typeface="Eras Bold ITC" pitchFamily="34" charset="0"/>
                  </a:rPr>
                  <a:t>a</a:t>
                </a:r>
              </a:p>
            </p:txBody>
          </p:sp>
        </p:grpSp>
        <p:sp>
          <p:nvSpPr>
            <p:cNvPr id="10" name="Rectangle 9"/>
            <p:cNvSpPr>
              <a:spLocks noChangeAspect="1"/>
            </p:cNvSpPr>
            <p:nvPr/>
          </p:nvSpPr>
          <p:spPr>
            <a:xfrm rot="20889395">
              <a:off x="2164556" y="3063546"/>
              <a:ext cx="694232" cy="773502"/>
            </a:xfrm>
            <a:prstGeom prst="rect">
              <a:avLst/>
            </a:prstGeom>
            <a:solidFill>
              <a:srgbClr val="CC3300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>
                <a:defRPr/>
              </a:pPr>
              <a:r>
                <a:rPr lang="en-US" sz="4000" b="1" dirty="0">
                  <a:ln w="50800"/>
                  <a:solidFill>
                    <a:srgbClr val="FFFFFF">
                      <a:shade val="50000"/>
                    </a:srgbClr>
                  </a:solidFill>
                  <a:latin typeface="Eras Bold ITC" pitchFamily="34" charset="0"/>
                </a:rPr>
                <a:t>k</a:t>
              </a:r>
            </a:p>
          </p:txBody>
        </p:sp>
        <p:sp>
          <p:nvSpPr>
            <p:cNvPr id="11" name="Rectangle 10"/>
            <p:cNvSpPr>
              <a:spLocks noChangeAspect="1"/>
            </p:cNvSpPr>
            <p:nvPr/>
          </p:nvSpPr>
          <p:spPr>
            <a:xfrm rot="925959">
              <a:off x="2979393" y="2962715"/>
              <a:ext cx="694232" cy="773502"/>
            </a:xfrm>
            <a:prstGeom prst="rect">
              <a:avLst/>
            </a:prstGeom>
            <a:solidFill>
              <a:srgbClr val="660066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>
                <a:defRPr/>
              </a:pPr>
              <a:r>
                <a:rPr lang="en-US" sz="4000" b="1" dirty="0">
                  <a:ln w="50800"/>
                  <a:solidFill>
                    <a:srgbClr val="FFFFFF">
                      <a:shade val="50000"/>
                    </a:srgbClr>
                  </a:solidFill>
                  <a:latin typeface="Eras Bold ITC" pitchFamily="34" charset="0"/>
                </a:rPr>
                <a:t>a</a:t>
              </a:r>
            </a:p>
          </p:txBody>
        </p:sp>
        <p:sp>
          <p:nvSpPr>
            <p:cNvPr id="12" name="Rectangle 11"/>
            <p:cNvSpPr>
              <a:spLocks noChangeAspect="1"/>
            </p:cNvSpPr>
            <p:nvPr/>
          </p:nvSpPr>
          <p:spPr>
            <a:xfrm>
              <a:off x="3627244" y="3039657"/>
              <a:ext cx="694232" cy="773502"/>
            </a:xfrm>
            <a:prstGeom prst="rect">
              <a:avLst/>
            </a:prstGeom>
            <a:solidFill>
              <a:srgbClr val="333300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>
                <a:defRPr/>
              </a:pPr>
              <a:r>
                <a:rPr lang="en-US" sz="4000" b="1" dirty="0">
                  <a:ln w="50800"/>
                  <a:solidFill>
                    <a:srgbClr val="FFFFFF">
                      <a:shade val="50000"/>
                    </a:srgbClr>
                  </a:solidFill>
                  <a:latin typeface="Eras Bold ITC" pitchFamily="34" charset="0"/>
                </a:rPr>
                <a:t>s</a:t>
              </a:r>
            </a:p>
          </p:txBody>
        </p:sp>
        <p:sp>
          <p:nvSpPr>
            <p:cNvPr id="13" name="Rectangle 12"/>
            <p:cNvSpPr>
              <a:spLocks noChangeAspect="1"/>
            </p:cNvSpPr>
            <p:nvPr/>
          </p:nvSpPr>
          <p:spPr>
            <a:xfrm rot="953057">
              <a:off x="4407270" y="3087489"/>
              <a:ext cx="694232" cy="773502"/>
            </a:xfrm>
            <a:prstGeom prst="rect">
              <a:avLst/>
            </a:prstGeom>
            <a:solidFill>
              <a:srgbClr val="00B0F0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>
                <a:defRPr/>
              </a:pPr>
              <a:r>
                <a:rPr lang="en-US" sz="4000" b="1" dirty="0">
                  <a:ln w="50800"/>
                  <a:solidFill>
                    <a:srgbClr val="FFFFFF">
                      <a:shade val="50000"/>
                    </a:srgbClr>
                  </a:solidFill>
                  <a:latin typeface="Eras Bold ITC" pitchFamily="34" charset="0"/>
                </a:rPr>
                <a:t>i</a:t>
              </a:r>
            </a:p>
          </p:txBody>
        </p:sp>
        <p:sp>
          <p:nvSpPr>
            <p:cNvPr id="14" name="Rectangle 13"/>
            <p:cNvSpPr>
              <a:spLocks noChangeAspect="1"/>
            </p:cNvSpPr>
            <p:nvPr/>
          </p:nvSpPr>
          <p:spPr>
            <a:xfrm rot="20640298">
              <a:off x="5127395" y="3048524"/>
              <a:ext cx="694232" cy="773502"/>
            </a:xfrm>
            <a:prstGeom prst="rect">
              <a:avLst/>
            </a:prstGeom>
            <a:solidFill>
              <a:schemeClr val="tx1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>
                <a:defRPr/>
              </a:pPr>
              <a:r>
                <a:rPr lang="en-US" sz="4000" b="1" dirty="0">
                  <a:ln w="50800"/>
                  <a:solidFill>
                    <a:srgbClr val="FFFFFF">
                      <a:shade val="50000"/>
                    </a:srgbClr>
                  </a:solidFill>
                  <a:latin typeface="Eras Bold ITC" pitchFamily="34" charset="0"/>
                </a:rPr>
                <a:t>h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PP_SFOOD_TXT_Utensils">
  <a:themeElements>
    <a:clrScheme name="">
      <a:dk1>
        <a:srgbClr val="000000"/>
      </a:dk1>
      <a:lt1>
        <a:srgbClr val="B2B2B2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5D5D5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FOOD_TXT_Utensil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PP_SFOOD_TXT_Utensil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FOOD_TXT_Utensil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FOOD_TXT_Utensil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FOOD_TXT_Utensil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FOOD_TXT_Utensil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FOOD_TXT_Utensil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FOOD_TXT_Utensil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16CF9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16CF9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cdb2004186l">
  <a:themeElements>
    <a:clrScheme name="Office Theme 3">
      <a:dk1>
        <a:srgbClr val="000000"/>
      </a:dk1>
      <a:lt1>
        <a:srgbClr val="FFFFFF"/>
      </a:lt1>
      <a:dk2>
        <a:srgbClr val="37399B"/>
      </a:dk2>
      <a:lt2>
        <a:srgbClr val="C0C0C0"/>
      </a:lt2>
      <a:accent1>
        <a:srgbClr val="699DE9"/>
      </a:accent1>
      <a:accent2>
        <a:srgbClr val="EFB049"/>
      </a:accent2>
      <a:accent3>
        <a:srgbClr val="FFFFFF"/>
      </a:accent3>
      <a:accent4>
        <a:srgbClr val="000000"/>
      </a:accent4>
      <a:accent5>
        <a:srgbClr val="B9CCF2"/>
      </a:accent5>
      <a:accent6>
        <a:srgbClr val="D99F41"/>
      </a:accent6>
      <a:hlink>
        <a:srgbClr val="7476DC"/>
      </a:hlink>
      <a:folHlink>
        <a:srgbClr val="9AC664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cdb2004186l">
  <a:themeElements>
    <a:clrScheme name="Office Theme 3">
      <a:dk1>
        <a:srgbClr val="000000"/>
      </a:dk1>
      <a:lt1>
        <a:srgbClr val="FFFFFF"/>
      </a:lt1>
      <a:dk2>
        <a:srgbClr val="37399B"/>
      </a:dk2>
      <a:lt2>
        <a:srgbClr val="C0C0C0"/>
      </a:lt2>
      <a:accent1>
        <a:srgbClr val="699DE9"/>
      </a:accent1>
      <a:accent2>
        <a:srgbClr val="EFB049"/>
      </a:accent2>
      <a:accent3>
        <a:srgbClr val="FFFFFF"/>
      </a:accent3>
      <a:accent4>
        <a:srgbClr val="000000"/>
      </a:accent4>
      <a:accent5>
        <a:srgbClr val="B9CCF2"/>
      </a:accent5>
      <a:accent6>
        <a:srgbClr val="D99F41"/>
      </a:accent6>
      <a:hlink>
        <a:srgbClr val="7476DC"/>
      </a:hlink>
      <a:folHlink>
        <a:srgbClr val="9AC664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cdb2004186l">
  <a:themeElements>
    <a:clrScheme name="Office Theme 3">
      <a:dk1>
        <a:srgbClr val="000000"/>
      </a:dk1>
      <a:lt1>
        <a:srgbClr val="FFFFFF"/>
      </a:lt1>
      <a:dk2>
        <a:srgbClr val="37399B"/>
      </a:dk2>
      <a:lt2>
        <a:srgbClr val="C0C0C0"/>
      </a:lt2>
      <a:accent1>
        <a:srgbClr val="699DE9"/>
      </a:accent1>
      <a:accent2>
        <a:srgbClr val="EFB049"/>
      </a:accent2>
      <a:accent3>
        <a:srgbClr val="FFFFFF"/>
      </a:accent3>
      <a:accent4>
        <a:srgbClr val="000000"/>
      </a:accent4>
      <a:accent5>
        <a:srgbClr val="B9CCF2"/>
      </a:accent5>
      <a:accent6>
        <a:srgbClr val="D99F41"/>
      </a:accent6>
      <a:hlink>
        <a:srgbClr val="7476DC"/>
      </a:hlink>
      <a:folHlink>
        <a:srgbClr val="9AC664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_cdb2004186l">
  <a:themeElements>
    <a:clrScheme name="Office Theme 3">
      <a:dk1>
        <a:srgbClr val="000000"/>
      </a:dk1>
      <a:lt1>
        <a:srgbClr val="FFFFFF"/>
      </a:lt1>
      <a:dk2>
        <a:srgbClr val="37399B"/>
      </a:dk2>
      <a:lt2>
        <a:srgbClr val="C0C0C0"/>
      </a:lt2>
      <a:accent1>
        <a:srgbClr val="699DE9"/>
      </a:accent1>
      <a:accent2>
        <a:srgbClr val="EFB049"/>
      </a:accent2>
      <a:accent3>
        <a:srgbClr val="FFFFFF"/>
      </a:accent3>
      <a:accent4>
        <a:srgbClr val="000000"/>
      </a:accent4>
      <a:accent5>
        <a:srgbClr val="B9CCF2"/>
      </a:accent5>
      <a:accent6>
        <a:srgbClr val="D99F41"/>
      </a:accent6>
      <a:hlink>
        <a:srgbClr val="7476DC"/>
      </a:hlink>
      <a:folHlink>
        <a:srgbClr val="9AC664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_cdb2004186l">
  <a:themeElements>
    <a:clrScheme name="Office Theme 3">
      <a:dk1>
        <a:srgbClr val="000000"/>
      </a:dk1>
      <a:lt1>
        <a:srgbClr val="FFFFFF"/>
      </a:lt1>
      <a:dk2>
        <a:srgbClr val="37399B"/>
      </a:dk2>
      <a:lt2>
        <a:srgbClr val="C0C0C0"/>
      </a:lt2>
      <a:accent1>
        <a:srgbClr val="699DE9"/>
      </a:accent1>
      <a:accent2>
        <a:srgbClr val="EFB049"/>
      </a:accent2>
      <a:accent3>
        <a:srgbClr val="FFFFFF"/>
      </a:accent3>
      <a:accent4>
        <a:srgbClr val="000000"/>
      </a:accent4>
      <a:accent5>
        <a:srgbClr val="B9CCF2"/>
      </a:accent5>
      <a:accent6>
        <a:srgbClr val="D99F41"/>
      </a:accent6>
      <a:hlink>
        <a:srgbClr val="7476DC"/>
      </a:hlink>
      <a:folHlink>
        <a:srgbClr val="9AC664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3897</Words>
  <Application>Microsoft Office PowerPoint</Application>
  <PresentationFormat>On-screen Show (4:3)</PresentationFormat>
  <Paragraphs>1230</Paragraphs>
  <Slides>52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4" baseType="lpstr">
      <vt:lpstr>Modèle par défaut</vt:lpstr>
      <vt:lpstr>PPP_SFOOD_TXT_Utensils</vt:lpstr>
      <vt:lpstr>Profile</vt:lpstr>
      <vt:lpstr>1_Profile</vt:lpstr>
      <vt:lpstr>Default Design</vt:lpstr>
      <vt:lpstr>cdb2004186l</vt:lpstr>
      <vt:lpstr>1_cdb2004186l</vt:lpstr>
      <vt:lpstr>2_cdb2004186l</vt:lpstr>
      <vt:lpstr>3_cdb2004186l</vt:lpstr>
      <vt:lpstr>Office Theme</vt:lpstr>
      <vt:lpstr>4_cdb2004186l</vt:lpstr>
      <vt:lpstr>Image</vt:lpstr>
      <vt:lpstr>PowerPoint Presentation</vt:lpstr>
      <vt:lpstr>Materi Presentasi</vt:lpstr>
      <vt:lpstr>PowerPoint Presentation</vt:lpstr>
      <vt:lpstr>Peran Sentral Pegawai ASN</vt:lpstr>
      <vt:lpstr>Struktur Jabatan ASN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10 Aspek Manajemen ASN</vt:lpstr>
      <vt:lpstr>10 Aspek Manajemen ASN (2)</vt:lpstr>
      <vt:lpstr>PowerPoint Presentation</vt:lpstr>
      <vt:lpstr>PowerPoint Presentation</vt:lpstr>
      <vt:lpstr>PowerPoint Presentation</vt:lpstr>
      <vt:lpstr>VISI DAN MISI KEPEGAWAIAN NEGARA DI ERA UU ASN</vt:lpstr>
      <vt:lpstr>PowerPoint Presentation</vt:lpstr>
      <vt:lpstr>IMPLIKASI MERIT SISTEM BAGI INSTANSI</vt:lpstr>
      <vt:lpstr>PowerPoint Presentation</vt:lpstr>
      <vt:lpstr>Pengisian Jabatan Administrator, Pengawas, dan Pelaksana</vt:lpstr>
      <vt:lpstr>Pengangkatan Jabatan Fungsional</vt:lpstr>
      <vt:lpstr>PENGISIAN JABATAN PIMPINAN TINGGI</vt:lpstr>
      <vt:lpstr>PENGISIAN JABATAN PIMPINAN TINGGI</vt:lpstr>
      <vt:lpstr>PowerPoint Presentation</vt:lpstr>
      <vt:lpstr>PowerPoint Presentation</vt:lpstr>
      <vt:lpstr>Pangkat dan Jabatan PNS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Mari kita Tata ASN kita supaya Terhindar dari: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Water Flow</dc:title>
  <dc:creator>www.powerpointstyles.com</dc:creator>
  <dc:description>Image credit to Francesco Marino / FreeDigitalPhotos.net</dc:description>
  <cp:lastModifiedBy>Sony</cp:lastModifiedBy>
  <cp:revision>150</cp:revision>
  <cp:lastPrinted>2015-08-19T08:34:43Z</cp:lastPrinted>
  <dcterms:created xsi:type="dcterms:W3CDTF">2009-03-23T15:23:24Z</dcterms:created>
  <dcterms:modified xsi:type="dcterms:W3CDTF">2016-02-17T01:36:09Z</dcterms:modified>
</cp:coreProperties>
</file>